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 id="2147483733" r:id="rId2"/>
    <p:sldMasterId id="2147483761" r:id="rId3"/>
  </p:sldMasterIdLst>
  <p:notesMasterIdLst>
    <p:notesMasterId r:id="rId43"/>
  </p:notesMasterIdLst>
  <p:handoutMasterIdLst>
    <p:handoutMasterId r:id="rId44"/>
  </p:handoutMasterIdLst>
  <p:sldIdLst>
    <p:sldId id="464" r:id="rId4"/>
    <p:sldId id="462" r:id="rId5"/>
    <p:sldId id="416" r:id="rId6"/>
    <p:sldId id="419" r:id="rId7"/>
    <p:sldId id="421" r:id="rId8"/>
    <p:sldId id="420" r:id="rId9"/>
    <p:sldId id="424" r:id="rId10"/>
    <p:sldId id="426" r:id="rId11"/>
    <p:sldId id="466" r:id="rId12"/>
    <p:sldId id="467" r:id="rId13"/>
    <p:sldId id="463" r:id="rId14"/>
    <p:sldId id="457" r:id="rId15"/>
    <p:sldId id="427" r:id="rId16"/>
    <p:sldId id="428" r:id="rId17"/>
    <p:sldId id="433" r:id="rId18"/>
    <p:sldId id="434" r:id="rId19"/>
    <p:sldId id="435" r:id="rId20"/>
    <p:sldId id="436" r:id="rId21"/>
    <p:sldId id="437" r:id="rId22"/>
    <p:sldId id="438" r:id="rId23"/>
    <p:sldId id="439" r:id="rId24"/>
    <p:sldId id="440" r:id="rId25"/>
    <p:sldId id="441" r:id="rId26"/>
    <p:sldId id="442" r:id="rId27"/>
    <p:sldId id="443" r:id="rId28"/>
    <p:sldId id="444" r:id="rId29"/>
    <p:sldId id="445" r:id="rId30"/>
    <p:sldId id="446" r:id="rId31"/>
    <p:sldId id="449" r:id="rId32"/>
    <p:sldId id="458" r:id="rId33"/>
    <p:sldId id="459" r:id="rId34"/>
    <p:sldId id="450" r:id="rId35"/>
    <p:sldId id="453" r:id="rId36"/>
    <p:sldId id="452" r:id="rId37"/>
    <p:sldId id="454" r:id="rId38"/>
    <p:sldId id="455" r:id="rId39"/>
    <p:sldId id="456" r:id="rId40"/>
    <p:sldId id="451" r:id="rId41"/>
    <p:sldId id="418" r:id="rId42"/>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CBD"/>
    <a:srgbClr val="D68B1C"/>
    <a:srgbClr val="D09622"/>
    <a:srgbClr val="CC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620"/>
    <p:restoredTop sz="94660"/>
  </p:normalViewPr>
  <p:slideViewPr>
    <p:cSldViewPr>
      <p:cViewPr varScale="1">
        <p:scale>
          <a:sx n="81" d="100"/>
          <a:sy n="81" d="100"/>
        </p:scale>
        <p:origin x="-568" y="-56"/>
      </p:cViewPr>
      <p:guideLst>
        <p:guide orient="horz" pos="216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handoutMaster" Target="handoutMasters/handout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 Id="rId4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EC42FC8A-CF5B-416F-9CC4-37E86C2C8906}" type="datetimeFigureOut">
              <a:rPr lang="tr-TR" smtClean="0"/>
              <a:t>27.09.2015</a:t>
            </a:fld>
            <a:endParaRPr lang="tr-TR"/>
          </a:p>
        </p:txBody>
      </p:sp>
      <p:sp>
        <p:nvSpPr>
          <p:cNvPr id="4" name="Altbilgi Yer Tutucusu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tr-TR"/>
          </a:p>
        </p:txBody>
      </p:sp>
      <p:sp>
        <p:nvSpPr>
          <p:cNvPr id="5" name="Slayt Numarası Yer Tutucusu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65635E84-851E-48D3-B7E1-D3CD20151276}" type="slidenum">
              <a:rPr lang="tr-TR" smtClean="0"/>
              <a:t>‹#›</a:t>
            </a:fld>
            <a:endParaRPr lang="tr-TR"/>
          </a:p>
        </p:txBody>
      </p:sp>
    </p:spTree>
    <p:extLst>
      <p:ext uri="{BB962C8B-B14F-4D97-AF65-F5344CB8AC3E}">
        <p14:creationId xmlns:p14="http://schemas.microsoft.com/office/powerpoint/2010/main" val="16886571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777607" y="0"/>
            <a:ext cx="2889938" cy="487680"/>
          </a:xfrm>
          <a:prstGeom prst="rect">
            <a:avLst/>
          </a:prstGeom>
        </p:spPr>
        <p:txBody>
          <a:bodyPr vert="horz" lIns="91440" tIns="45720" rIns="91440" bIns="45720" rtlCol="0"/>
          <a:lstStyle>
            <a:lvl1pPr algn="r">
              <a:defRPr sz="1200"/>
            </a:lvl1pPr>
          </a:lstStyle>
          <a:p>
            <a:fld id="{9A078075-5CAF-4FAF-99F3-899C0EDEBD78}" type="datetimeFigureOut">
              <a:rPr lang="tr-TR" smtClean="0"/>
              <a:t>27.09.2015</a:t>
            </a:fld>
            <a:endParaRPr lang="tr-TR"/>
          </a:p>
        </p:txBody>
      </p:sp>
      <p:sp>
        <p:nvSpPr>
          <p:cNvPr id="4" name="Slayt Görüntüsü Yer Tutucusu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66909" y="4632960"/>
            <a:ext cx="5335270" cy="4389120"/>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9264227"/>
            <a:ext cx="2889938" cy="487680"/>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777607" y="9264227"/>
            <a:ext cx="2889938" cy="487680"/>
          </a:xfrm>
          <a:prstGeom prst="rect">
            <a:avLst/>
          </a:prstGeom>
        </p:spPr>
        <p:txBody>
          <a:bodyPr vert="horz" lIns="91440" tIns="45720" rIns="91440" bIns="45720" rtlCol="0" anchor="b"/>
          <a:lstStyle>
            <a:lvl1pPr algn="r">
              <a:defRPr sz="1200"/>
            </a:lvl1pPr>
          </a:lstStyle>
          <a:p>
            <a:fld id="{67A592C4-D096-4D52-A925-64B2428D57D1}" type="slidenum">
              <a:rPr lang="tr-TR" smtClean="0"/>
              <a:t>‹#›</a:t>
            </a:fld>
            <a:endParaRPr lang="tr-TR"/>
          </a:p>
        </p:txBody>
      </p:sp>
    </p:spTree>
    <p:extLst>
      <p:ext uri="{BB962C8B-B14F-4D97-AF65-F5344CB8AC3E}">
        <p14:creationId xmlns:p14="http://schemas.microsoft.com/office/powerpoint/2010/main" val="4478349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fld id="{A23720DD-5B6D-40BF-8493-A6B52D484E6B}" type="datetimeFigureOut">
              <a:rPr lang="tr-TR" smtClean="0">
                <a:solidFill>
                  <a:prstClr val="black">
                    <a:tint val="75000"/>
                  </a:prstClr>
                </a:solidFill>
              </a:rPr>
              <a:pPr/>
              <a:t>27.09.2015</a:t>
            </a:fld>
            <a:endParaRPr lang="tr-TR">
              <a:solidFill>
                <a:prstClr val="black">
                  <a:tint val="75000"/>
                </a:prstClr>
              </a:solidFill>
            </a:endParaRPr>
          </a:p>
        </p:txBody>
      </p:sp>
      <p:sp>
        <p:nvSpPr>
          <p:cNvPr id="5" name="4 Altbilgi Yer Tutucusu"/>
          <p:cNvSpPr>
            <a:spLocks noGrp="1"/>
          </p:cNvSpPr>
          <p:nvPr>
            <p:ph type="ftr" sz="quarter" idx="11"/>
          </p:nvPr>
        </p:nvSpPr>
        <p:spPr/>
        <p:txBody>
          <a:bodyPr/>
          <a:lstStyle/>
          <a:p>
            <a:endParaRPr lang="tr-TR">
              <a:solidFill>
                <a:prstClr val="black">
                  <a:tint val="75000"/>
                </a:prstClr>
              </a:solidFill>
            </a:endParaRPr>
          </a:p>
        </p:txBody>
      </p:sp>
      <p:sp>
        <p:nvSpPr>
          <p:cNvPr id="6" name="5 Slayt Numarası Yer Tutucusu"/>
          <p:cNvSpPr>
            <a:spLocks noGrp="1"/>
          </p:cNvSpPr>
          <p:nvPr>
            <p:ph type="sldNum" sz="quarter" idx="12"/>
          </p:nvPr>
        </p:nvSpPr>
        <p:spPr/>
        <p:txBody>
          <a:bodyPr/>
          <a:lstStyle/>
          <a:p>
            <a:fld id="{F302176B-0E47-46AC-8F43-DAB4B8A37D06}"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2457659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A23720DD-5B6D-40BF-8493-A6B52D484E6B}" type="datetimeFigureOut">
              <a:rPr lang="tr-TR" smtClean="0">
                <a:solidFill>
                  <a:prstClr val="black">
                    <a:tint val="75000"/>
                  </a:prstClr>
                </a:solidFill>
              </a:rPr>
              <a:pPr/>
              <a:t>27.09.2015</a:t>
            </a:fld>
            <a:endParaRPr lang="tr-TR">
              <a:solidFill>
                <a:prstClr val="black">
                  <a:tint val="75000"/>
                </a:prstClr>
              </a:solidFill>
            </a:endParaRPr>
          </a:p>
        </p:txBody>
      </p:sp>
      <p:sp>
        <p:nvSpPr>
          <p:cNvPr id="5" name="4 Altbilgi Yer Tutucusu"/>
          <p:cNvSpPr>
            <a:spLocks noGrp="1"/>
          </p:cNvSpPr>
          <p:nvPr>
            <p:ph type="ftr" sz="quarter" idx="11"/>
          </p:nvPr>
        </p:nvSpPr>
        <p:spPr/>
        <p:txBody>
          <a:bodyPr/>
          <a:lstStyle/>
          <a:p>
            <a:endParaRPr lang="tr-TR">
              <a:solidFill>
                <a:prstClr val="black">
                  <a:tint val="75000"/>
                </a:prstClr>
              </a:solidFill>
            </a:endParaRPr>
          </a:p>
        </p:txBody>
      </p:sp>
      <p:sp>
        <p:nvSpPr>
          <p:cNvPr id="6" name="5 Slayt Numarası Yer Tutucusu"/>
          <p:cNvSpPr>
            <a:spLocks noGrp="1"/>
          </p:cNvSpPr>
          <p:nvPr>
            <p:ph type="sldNum" sz="quarter" idx="12"/>
          </p:nvPr>
        </p:nvSpPr>
        <p:spPr/>
        <p:txBody>
          <a:bodyPr/>
          <a:lstStyle/>
          <a:p>
            <a:fld id="{F302176B-0E47-46AC-8F43-DAB4B8A37D06}"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33008037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fld id="{A23720DD-5B6D-40BF-8493-A6B52D484E6B}" type="datetimeFigureOut">
              <a:rPr lang="tr-TR" smtClean="0">
                <a:solidFill>
                  <a:prstClr val="black">
                    <a:tint val="75000"/>
                  </a:prstClr>
                </a:solidFill>
              </a:rPr>
              <a:pPr/>
              <a:t>27.09.2015</a:t>
            </a:fld>
            <a:endParaRPr lang="tr-TR">
              <a:solidFill>
                <a:prstClr val="black">
                  <a:tint val="75000"/>
                </a:prstClr>
              </a:solidFill>
            </a:endParaRPr>
          </a:p>
        </p:txBody>
      </p:sp>
      <p:sp>
        <p:nvSpPr>
          <p:cNvPr id="5" name="4 Altbilgi Yer Tutucusu"/>
          <p:cNvSpPr>
            <a:spLocks noGrp="1"/>
          </p:cNvSpPr>
          <p:nvPr>
            <p:ph type="ftr" sz="quarter" idx="11"/>
          </p:nvPr>
        </p:nvSpPr>
        <p:spPr/>
        <p:txBody>
          <a:bodyPr/>
          <a:lstStyle/>
          <a:p>
            <a:endParaRPr lang="tr-TR">
              <a:solidFill>
                <a:prstClr val="black">
                  <a:tint val="75000"/>
                </a:prstClr>
              </a:solidFill>
            </a:endParaRPr>
          </a:p>
        </p:txBody>
      </p:sp>
      <p:sp>
        <p:nvSpPr>
          <p:cNvPr id="6" name="5 Slayt Numarası Yer Tutucusu"/>
          <p:cNvSpPr>
            <a:spLocks noGrp="1"/>
          </p:cNvSpPr>
          <p:nvPr>
            <p:ph type="sldNum" sz="quarter" idx="12"/>
          </p:nvPr>
        </p:nvSpPr>
        <p:spPr/>
        <p:txBody>
          <a:bodyPr/>
          <a:lstStyle/>
          <a:p>
            <a:fld id="{F302176B-0E47-46AC-8F43-DAB4B8A37D06}"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2911103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fld id="{A23720DD-5B6D-40BF-8493-A6B52D484E6B}" type="datetimeFigureOut">
              <a:rPr lang="tr-TR" smtClean="0">
                <a:solidFill>
                  <a:prstClr val="black">
                    <a:tint val="75000"/>
                  </a:prstClr>
                </a:solidFill>
              </a:rPr>
              <a:pPr/>
              <a:t>27.09.2015</a:t>
            </a:fld>
            <a:endParaRPr lang="tr-TR">
              <a:solidFill>
                <a:prstClr val="black">
                  <a:tint val="75000"/>
                </a:prstClr>
              </a:solidFill>
            </a:endParaRPr>
          </a:p>
        </p:txBody>
      </p:sp>
      <p:sp>
        <p:nvSpPr>
          <p:cNvPr id="6" name="5 Altbilgi Yer Tutucusu"/>
          <p:cNvSpPr>
            <a:spLocks noGrp="1"/>
          </p:cNvSpPr>
          <p:nvPr>
            <p:ph type="ftr" sz="quarter" idx="11"/>
          </p:nvPr>
        </p:nvSpPr>
        <p:spPr/>
        <p:txBody>
          <a:bodyPr/>
          <a:lstStyle/>
          <a:p>
            <a:endParaRPr lang="tr-TR">
              <a:solidFill>
                <a:prstClr val="black">
                  <a:tint val="75000"/>
                </a:prstClr>
              </a:solidFill>
            </a:endParaRPr>
          </a:p>
        </p:txBody>
      </p:sp>
      <p:sp>
        <p:nvSpPr>
          <p:cNvPr id="7" name="6 Slayt Numarası Yer Tutucusu"/>
          <p:cNvSpPr>
            <a:spLocks noGrp="1"/>
          </p:cNvSpPr>
          <p:nvPr>
            <p:ph type="sldNum" sz="quarter" idx="12"/>
          </p:nvPr>
        </p:nvSpPr>
        <p:spPr/>
        <p:txBody>
          <a:bodyPr/>
          <a:lstStyle/>
          <a:p>
            <a:fld id="{F302176B-0E47-46AC-8F43-DAB4B8A37D06}"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3438854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fld id="{A23720DD-5B6D-40BF-8493-A6B52D484E6B}" type="datetimeFigureOut">
              <a:rPr lang="tr-TR" smtClean="0">
                <a:solidFill>
                  <a:prstClr val="black">
                    <a:tint val="75000"/>
                  </a:prstClr>
                </a:solidFill>
              </a:rPr>
              <a:pPr/>
              <a:t>27.09.2015</a:t>
            </a:fld>
            <a:endParaRPr lang="tr-TR">
              <a:solidFill>
                <a:prstClr val="black">
                  <a:tint val="75000"/>
                </a:prstClr>
              </a:solidFill>
            </a:endParaRPr>
          </a:p>
        </p:txBody>
      </p:sp>
      <p:sp>
        <p:nvSpPr>
          <p:cNvPr id="8" name="7 Altbilgi Yer Tutucusu"/>
          <p:cNvSpPr>
            <a:spLocks noGrp="1"/>
          </p:cNvSpPr>
          <p:nvPr>
            <p:ph type="ftr" sz="quarter" idx="11"/>
          </p:nvPr>
        </p:nvSpPr>
        <p:spPr/>
        <p:txBody>
          <a:bodyPr/>
          <a:lstStyle/>
          <a:p>
            <a:endParaRPr lang="tr-TR">
              <a:solidFill>
                <a:prstClr val="black">
                  <a:tint val="75000"/>
                </a:prstClr>
              </a:solidFill>
            </a:endParaRPr>
          </a:p>
        </p:txBody>
      </p:sp>
      <p:sp>
        <p:nvSpPr>
          <p:cNvPr id="9" name="8 Slayt Numarası Yer Tutucusu"/>
          <p:cNvSpPr>
            <a:spLocks noGrp="1"/>
          </p:cNvSpPr>
          <p:nvPr>
            <p:ph type="sldNum" sz="quarter" idx="12"/>
          </p:nvPr>
        </p:nvSpPr>
        <p:spPr/>
        <p:txBody>
          <a:bodyPr/>
          <a:lstStyle/>
          <a:p>
            <a:fld id="{F302176B-0E47-46AC-8F43-DAB4B8A37D06}"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16697341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fld id="{A23720DD-5B6D-40BF-8493-A6B52D484E6B}" type="datetimeFigureOut">
              <a:rPr lang="tr-TR" smtClean="0">
                <a:solidFill>
                  <a:prstClr val="black">
                    <a:tint val="75000"/>
                  </a:prstClr>
                </a:solidFill>
              </a:rPr>
              <a:pPr/>
              <a:t>27.09.2015</a:t>
            </a:fld>
            <a:endParaRPr lang="tr-TR">
              <a:solidFill>
                <a:prstClr val="black">
                  <a:tint val="75000"/>
                </a:prstClr>
              </a:solidFill>
            </a:endParaRPr>
          </a:p>
        </p:txBody>
      </p:sp>
      <p:sp>
        <p:nvSpPr>
          <p:cNvPr id="4" name="3 Altbilgi Yer Tutucusu"/>
          <p:cNvSpPr>
            <a:spLocks noGrp="1"/>
          </p:cNvSpPr>
          <p:nvPr>
            <p:ph type="ftr" sz="quarter" idx="11"/>
          </p:nvPr>
        </p:nvSpPr>
        <p:spPr/>
        <p:txBody>
          <a:bodyPr/>
          <a:lstStyle/>
          <a:p>
            <a:endParaRPr lang="tr-TR">
              <a:solidFill>
                <a:prstClr val="black">
                  <a:tint val="75000"/>
                </a:prstClr>
              </a:solidFill>
            </a:endParaRPr>
          </a:p>
        </p:txBody>
      </p:sp>
      <p:sp>
        <p:nvSpPr>
          <p:cNvPr id="5" name="4 Slayt Numarası Yer Tutucusu"/>
          <p:cNvSpPr>
            <a:spLocks noGrp="1"/>
          </p:cNvSpPr>
          <p:nvPr>
            <p:ph type="sldNum" sz="quarter" idx="12"/>
          </p:nvPr>
        </p:nvSpPr>
        <p:spPr/>
        <p:txBody>
          <a:bodyPr/>
          <a:lstStyle/>
          <a:p>
            <a:fld id="{F302176B-0E47-46AC-8F43-DAB4B8A37D06}"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8091692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A23720DD-5B6D-40BF-8493-A6B52D484E6B}" type="datetimeFigureOut">
              <a:rPr lang="tr-TR" smtClean="0">
                <a:solidFill>
                  <a:prstClr val="black">
                    <a:tint val="75000"/>
                  </a:prstClr>
                </a:solidFill>
              </a:rPr>
              <a:pPr/>
              <a:t>27.09.2015</a:t>
            </a:fld>
            <a:endParaRPr lang="tr-TR">
              <a:solidFill>
                <a:prstClr val="black">
                  <a:tint val="75000"/>
                </a:prstClr>
              </a:solidFill>
            </a:endParaRPr>
          </a:p>
        </p:txBody>
      </p:sp>
      <p:sp>
        <p:nvSpPr>
          <p:cNvPr id="3" name="2 Altbilgi Yer Tutucusu"/>
          <p:cNvSpPr>
            <a:spLocks noGrp="1"/>
          </p:cNvSpPr>
          <p:nvPr>
            <p:ph type="ftr" sz="quarter" idx="11"/>
          </p:nvPr>
        </p:nvSpPr>
        <p:spPr/>
        <p:txBody>
          <a:bodyPr/>
          <a:lstStyle/>
          <a:p>
            <a:endParaRPr lang="tr-TR">
              <a:solidFill>
                <a:prstClr val="black">
                  <a:tint val="75000"/>
                </a:prstClr>
              </a:solidFill>
            </a:endParaRPr>
          </a:p>
        </p:txBody>
      </p:sp>
      <p:sp>
        <p:nvSpPr>
          <p:cNvPr id="4" name="3 Slayt Numarası Yer Tutucusu"/>
          <p:cNvSpPr>
            <a:spLocks noGrp="1"/>
          </p:cNvSpPr>
          <p:nvPr>
            <p:ph type="sldNum" sz="quarter" idx="12"/>
          </p:nvPr>
        </p:nvSpPr>
        <p:spPr/>
        <p:txBody>
          <a:bodyPr/>
          <a:lstStyle/>
          <a:p>
            <a:fld id="{F302176B-0E47-46AC-8F43-DAB4B8A37D06}"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17711088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fld id="{A23720DD-5B6D-40BF-8493-A6B52D484E6B}" type="datetimeFigureOut">
              <a:rPr lang="tr-TR" smtClean="0">
                <a:solidFill>
                  <a:prstClr val="black">
                    <a:tint val="75000"/>
                  </a:prstClr>
                </a:solidFill>
              </a:rPr>
              <a:pPr/>
              <a:t>27.09.2015</a:t>
            </a:fld>
            <a:endParaRPr lang="tr-TR">
              <a:solidFill>
                <a:prstClr val="black">
                  <a:tint val="75000"/>
                </a:prstClr>
              </a:solidFill>
            </a:endParaRPr>
          </a:p>
        </p:txBody>
      </p:sp>
      <p:sp>
        <p:nvSpPr>
          <p:cNvPr id="6" name="5 Altbilgi Yer Tutucusu"/>
          <p:cNvSpPr>
            <a:spLocks noGrp="1"/>
          </p:cNvSpPr>
          <p:nvPr>
            <p:ph type="ftr" sz="quarter" idx="11"/>
          </p:nvPr>
        </p:nvSpPr>
        <p:spPr/>
        <p:txBody>
          <a:bodyPr/>
          <a:lstStyle/>
          <a:p>
            <a:endParaRPr lang="tr-TR">
              <a:solidFill>
                <a:prstClr val="black">
                  <a:tint val="75000"/>
                </a:prstClr>
              </a:solidFill>
            </a:endParaRPr>
          </a:p>
        </p:txBody>
      </p:sp>
      <p:sp>
        <p:nvSpPr>
          <p:cNvPr id="7" name="6 Slayt Numarası Yer Tutucusu"/>
          <p:cNvSpPr>
            <a:spLocks noGrp="1"/>
          </p:cNvSpPr>
          <p:nvPr>
            <p:ph type="sldNum" sz="quarter" idx="12"/>
          </p:nvPr>
        </p:nvSpPr>
        <p:spPr/>
        <p:txBody>
          <a:bodyPr/>
          <a:lstStyle/>
          <a:p>
            <a:fld id="{F302176B-0E47-46AC-8F43-DAB4B8A37D06}"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37886237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fld id="{A23720DD-5B6D-40BF-8493-A6B52D484E6B}" type="datetimeFigureOut">
              <a:rPr lang="tr-TR" smtClean="0">
                <a:solidFill>
                  <a:prstClr val="black">
                    <a:tint val="75000"/>
                  </a:prstClr>
                </a:solidFill>
              </a:rPr>
              <a:pPr/>
              <a:t>27.09.2015</a:t>
            </a:fld>
            <a:endParaRPr lang="tr-TR">
              <a:solidFill>
                <a:prstClr val="black">
                  <a:tint val="75000"/>
                </a:prstClr>
              </a:solidFill>
            </a:endParaRPr>
          </a:p>
        </p:txBody>
      </p:sp>
      <p:sp>
        <p:nvSpPr>
          <p:cNvPr id="6" name="5 Altbilgi Yer Tutucusu"/>
          <p:cNvSpPr>
            <a:spLocks noGrp="1"/>
          </p:cNvSpPr>
          <p:nvPr>
            <p:ph type="ftr" sz="quarter" idx="11"/>
          </p:nvPr>
        </p:nvSpPr>
        <p:spPr/>
        <p:txBody>
          <a:bodyPr/>
          <a:lstStyle/>
          <a:p>
            <a:endParaRPr lang="tr-TR">
              <a:solidFill>
                <a:prstClr val="black">
                  <a:tint val="75000"/>
                </a:prstClr>
              </a:solidFill>
            </a:endParaRPr>
          </a:p>
        </p:txBody>
      </p:sp>
      <p:sp>
        <p:nvSpPr>
          <p:cNvPr id="7" name="6 Slayt Numarası Yer Tutucusu"/>
          <p:cNvSpPr>
            <a:spLocks noGrp="1"/>
          </p:cNvSpPr>
          <p:nvPr>
            <p:ph type="sldNum" sz="quarter" idx="12"/>
          </p:nvPr>
        </p:nvSpPr>
        <p:spPr/>
        <p:txBody>
          <a:bodyPr/>
          <a:lstStyle/>
          <a:p>
            <a:fld id="{F302176B-0E47-46AC-8F43-DAB4B8A37D06}"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2183075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A23720DD-5B6D-40BF-8493-A6B52D484E6B}" type="datetimeFigureOut">
              <a:rPr lang="tr-TR" smtClean="0">
                <a:solidFill>
                  <a:prstClr val="black">
                    <a:tint val="75000"/>
                  </a:prstClr>
                </a:solidFill>
              </a:rPr>
              <a:pPr/>
              <a:t>27.09.2015</a:t>
            </a:fld>
            <a:endParaRPr lang="tr-TR">
              <a:solidFill>
                <a:prstClr val="black">
                  <a:tint val="75000"/>
                </a:prstClr>
              </a:solidFill>
            </a:endParaRPr>
          </a:p>
        </p:txBody>
      </p:sp>
      <p:sp>
        <p:nvSpPr>
          <p:cNvPr id="5" name="4 Altbilgi Yer Tutucusu"/>
          <p:cNvSpPr>
            <a:spLocks noGrp="1"/>
          </p:cNvSpPr>
          <p:nvPr>
            <p:ph type="ftr" sz="quarter" idx="11"/>
          </p:nvPr>
        </p:nvSpPr>
        <p:spPr/>
        <p:txBody>
          <a:bodyPr/>
          <a:lstStyle/>
          <a:p>
            <a:endParaRPr lang="tr-TR">
              <a:solidFill>
                <a:prstClr val="black">
                  <a:tint val="75000"/>
                </a:prstClr>
              </a:solidFill>
            </a:endParaRPr>
          </a:p>
        </p:txBody>
      </p:sp>
      <p:sp>
        <p:nvSpPr>
          <p:cNvPr id="6" name="5 Slayt Numarası Yer Tutucusu"/>
          <p:cNvSpPr>
            <a:spLocks noGrp="1"/>
          </p:cNvSpPr>
          <p:nvPr>
            <p:ph type="sldNum" sz="quarter" idx="12"/>
          </p:nvPr>
        </p:nvSpPr>
        <p:spPr/>
        <p:txBody>
          <a:bodyPr/>
          <a:lstStyle/>
          <a:p>
            <a:fld id="{F302176B-0E47-46AC-8F43-DAB4B8A37D06}"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17249418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A23720DD-5B6D-40BF-8493-A6B52D484E6B}" type="datetimeFigureOut">
              <a:rPr lang="tr-TR" smtClean="0">
                <a:solidFill>
                  <a:prstClr val="black">
                    <a:tint val="75000"/>
                  </a:prstClr>
                </a:solidFill>
              </a:rPr>
              <a:pPr/>
              <a:t>27.09.2015</a:t>
            </a:fld>
            <a:endParaRPr lang="tr-TR">
              <a:solidFill>
                <a:prstClr val="black">
                  <a:tint val="75000"/>
                </a:prstClr>
              </a:solidFill>
            </a:endParaRPr>
          </a:p>
        </p:txBody>
      </p:sp>
      <p:sp>
        <p:nvSpPr>
          <p:cNvPr id="5" name="4 Altbilgi Yer Tutucusu"/>
          <p:cNvSpPr>
            <a:spLocks noGrp="1"/>
          </p:cNvSpPr>
          <p:nvPr>
            <p:ph type="ftr" sz="quarter" idx="11"/>
          </p:nvPr>
        </p:nvSpPr>
        <p:spPr/>
        <p:txBody>
          <a:bodyPr/>
          <a:lstStyle/>
          <a:p>
            <a:endParaRPr lang="tr-TR">
              <a:solidFill>
                <a:prstClr val="black">
                  <a:tint val="75000"/>
                </a:prstClr>
              </a:solidFill>
            </a:endParaRPr>
          </a:p>
        </p:txBody>
      </p:sp>
      <p:sp>
        <p:nvSpPr>
          <p:cNvPr id="6" name="5 Slayt Numarası Yer Tutucusu"/>
          <p:cNvSpPr>
            <a:spLocks noGrp="1"/>
          </p:cNvSpPr>
          <p:nvPr>
            <p:ph type="sldNum" sz="quarter" idx="12"/>
          </p:nvPr>
        </p:nvSpPr>
        <p:spPr/>
        <p:txBody>
          <a:bodyPr/>
          <a:lstStyle/>
          <a:p>
            <a:fld id="{F302176B-0E47-46AC-8F43-DAB4B8A37D06}"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23750818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Asıl başlık stili için tıklatın</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en-US"/>
          </a:p>
        </p:txBody>
      </p:sp>
      <p:sp>
        <p:nvSpPr>
          <p:cNvPr id="4" name="Date Placeholder 3"/>
          <p:cNvSpPr>
            <a:spLocks noGrp="1"/>
          </p:cNvSpPr>
          <p:nvPr>
            <p:ph type="dt" sz="half" idx="10"/>
          </p:nvPr>
        </p:nvSpPr>
        <p:spPr/>
        <p:txBody>
          <a:bodyPr/>
          <a:lstStyle>
            <a:lvl1pPr defTabSz="914400">
              <a:defRPr/>
            </a:lvl1pPr>
          </a:lstStyle>
          <a:p>
            <a:fld id="{01327760-2052-4452-8DA4-C9852B4C0522}" type="datetimeFigureOut">
              <a:rPr lang="en-US"/>
              <a:pPr/>
              <a:t>9/27/2015</a:t>
            </a:fld>
            <a:endParaRPr lang="en-US"/>
          </a:p>
        </p:txBody>
      </p:sp>
      <p:sp>
        <p:nvSpPr>
          <p:cNvPr id="5" name="Footer Placeholder 4"/>
          <p:cNvSpPr>
            <a:spLocks noGrp="1"/>
          </p:cNvSpPr>
          <p:nvPr>
            <p:ph type="ftr" sz="quarter" idx="11"/>
          </p:nvPr>
        </p:nvSpPr>
        <p:spPr/>
        <p:txBody>
          <a:bodyPr/>
          <a:lstStyle>
            <a:lvl1pPr defTabSz="914400">
              <a:defRPr/>
            </a:lvl1pPr>
          </a:lstStyle>
          <a:p>
            <a:endParaRPr lang="tr-TR"/>
          </a:p>
        </p:txBody>
      </p:sp>
      <p:sp>
        <p:nvSpPr>
          <p:cNvPr id="6" name="Slide Number Placeholder 5"/>
          <p:cNvSpPr>
            <a:spLocks noGrp="1"/>
          </p:cNvSpPr>
          <p:nvPr>
            <p:ph type="sldNum" sz="quarter" idx="12"/>
          </p:nvPr>
        </p:nvSpPr>
        <p:spPr/>
        <p:txBody>
          <a:bodyPr/>
          <a:lstStyle>
            <a:lvl1pPr defTabSz="914400">
              <a:defRPr/>
            </a:lvl1pPr>
          </a:lstStyle>
          <a:p>
            <a:fld id="{6F404CC2-9267-4B5A-B4FC-76F58BFABC39}" type="slidenum">
              <a:rPr lang="en-US"/>
              <a:pPr/>
              <a:t>‹#›</a:t>
            </a:fld>
            <a:endParaRPr lang="en-US"/>
          </a:p>
        </p:txBody>
      </p:sp>
    </p:spTree>
    <p:extLst>
      <p:ext uri="{BB962C8B-B14F-4D97-AF65-F5344CB8AC3E}">
        <p14:creationId xmlns:p14="http://schemas.microsoft.com/office/powerpoint/2010/main" val="23105404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a:p>
        </p:txBody>
      </p:sp>
      <p:sp>
        <p:nvSpPr>
          <p:cNvPr id="3" name="Content Placeholder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10"/>
          </p:nvPr>
        </p:nvSpPr>
        <p:spPr/>
        <p:txBody>
          <a:bodyPr/>
          <a:lstStyle>
            <a:lvl1pPr defTabSz="914400">
              <a:defRPr/>
            </a:lvl1pPr>
          </a:lstStyle>
          <a:p>
            <a:fld id="{BAD1B8F6-AC58-4442-86E9-6BCD9D067D7E}" type="datetimeFigureOut">
              <a:rPr lang="en-US"/>
              <a:pPr/>
              <a:t>9/27/2015</a:t>
            </a:fld>
            <a:endParaRPr lang="en-US"/>
          </a:p>
        </p:txBody>
      </p:sp>
      <p:sp>
        <p:nvSpPr>
          <p:cNvPr id="5" name="Footer Placeholder 4"/>
          <p:cNvSpPr>
            <a:spLocks noGrp="1"/>
          </p:cNvSpPr>
          <p:nvPr>
            <p:ph type="ftr" sz="quarter" idx="11"/>
          </p:nvPr>
        </p:nvSpPr>
        <p:spPr/>
        <p:txBody>
          <a:bodyPr/>
          <a:lstStyle>
            <a:lvl1pPr defTabSz="914400">
              <a:defRPr/>
            </a:lvl1pPr>
          </a:lstStyle>
          <a:p>
            <a:endParaRPr lang="tr-TR"/>
          </a:p>
        </p:txBody>
      </p:sp>
      <p:sp>
        <p:nvSpPr>
          <p:cNvPr id="6" name="Slide Number Placeholder 5"/>
          <p:cNvSpPr>
            <a:spLocks noGrp="1"/>
          </p:cNvSpPr>
          <p:nvPr>
            <p:ph type="sldNum" sz="quarter" idx="12"/>
          </p:nvPr>
        </p:nvSpPr>
        <p:spPr/>
        <p:txBody>
          <a:bodyPr/>
          <a:lstStyle>
            <a:lvl1pPr defTabSz="914400">
              <a:defRPr/>
            </a:lvl1pPr>
          </a:lstStyle>
          <a:p>
            <a:fld id="{4C829491-9C27-470B-849C-3429173492F3}" type="slidenum">
              <a:rPr lang="en-US"/>
              <a:pPr/>
              <a:t>‹#›</a:t>
            </a:fld>
            <a:endParaRPr lang="en-US"/>
          </a:p>
        </p:txBody>
      </p:sp>
    </p:spTree>
    <p:extLst>
      <p:ext uri="{BB962C8B-B14F-4D97-AF65-F5344CB8AC3E}">
        <p14:creationId xmlns:p14="http://schemas.microsoft.com/office/powerpoint/2010/main" val="36290341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lvl1pPr defTabSz="914400">
              <a:defRPr/>
            </a:lvl1pPr>
          </a:lstStyle>
          <a:p>
            <a:fld id="{D10D25CD-8275-436A-A5A9-23F3A297AB3E}" type="datetimeFigureOut">
              <a:rPr lang="en-US"/>
              <a:pPr/>
              <a:t>9/27/2015</a:t>
            </a:fld>
            <a:endParaRPr lang="en-US"/>
          </a:p>
        </p:txBody>
      </p:sp>
      <p:sp>
        <p:nvSpPr>
          <p:cNvPr id="5" name="Footer Placeholder 4"/>
          <p:cNvSpPr>
            <a:spLocks noGrp="1"/>
          </p:cNvSpPr>
          <p:nvPr>
            <p:ph type="ftr" sz="quarter" idx="11"/>
          </p:nvPr>
        </p:nvSpPr>
        <p:spPr/>
        <p:txBody>
          <a:bodyPr/>
          <a:lstStyle>
            <a:lvl1pPr defTabSz="914400">
              <a:defRPr/>
            </a:lvl1pPr>
          </a:lstStyle>
          <a:p>
            <a:endParaRPr lang="tr-TR"/>
          </a:p>
        </p:txBody>
      </p:sp>
      <p:sp>
        <p:nvSpPr>
          <p:cNvPr id="6" name="Slide Number Placeholder 5"/>
          <p:cNvSpPr>
            <a:spLocks noGrp="1"/>
          </p:cNvSpPr>
          <p:nvPr>
            <p:ph type="sldNum" sz="quarter" idx="12"/>
          </p:nvPr>
        </p:nvSpPr>
        <p:spPr/>
        <p:txBody>
          <a:bodyPr/>
          <a:lstStyle>
            <a:lvl1pPr defTabSz="914400">
              <a:defRPr/>
            </a:lvl1pPr>
          </a:lstStyle>
          <a:p>
            <a:fld id="{78C3FDC5-D6C6-4B06-B454-68F39740F3D7}" type="slidenum">
              <a:rPr lang="en-US"/>
              <a:pPr/>
              <a:t>‹#›</a:t>
            </a:fld>
            <a:endParaRPr lang="en-US"/>
          </a:p>
        </p:txBody>
      </p:sp>
    </p:spTree>
    <p:extLst>
      <p:ext uri="{BB962C8B-B14F-4D97-AF65-F5344CB8AC3E}">
        <p14:creationId xmlns:p14="http://schemas.microsoft.com/office/powerpoint/2010/main" val="41855857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Date Placeholder 3"/>
          <p:cNvSpPr>
            <a:spLocks noGrp="1"/>
          </p:cNvSpPr>
          <p:nvPr>
            <p:ph type="dt" sz="half" idx="10"/>
          </p:nvPr>
        </p:nvSpPr>
        <p:spPr/>
        <p:txBody>
          <a:bodyPr/>
          <a:lstStyle>
            <a:lvl1pPr defTabSz="914400">
              <a:defRPr/>
            </a:lvl1pPr>
          </a:lstStyle>
          <a:p>
            <a:fld id="{1CF35117-A50B-48C9-A68B-BC102C41E149}" type="datetimeFigureOut">
              <a:rPr lang="en-US"/>
              <a:pPr/>
              <a:t>9/27/2015</a:t>
            </a:fld>
            <a:endParaRPr lang="en-US"/>
          </a:p>
        </p:txBody>
      </p:sp>
      <p:sp>
        <p:nvSpPr>
          <p:cNvPr id="6" name="Footer Placeholder 4"/>
          <p:cNvSpPr>
            <a:spLocks noGrp="1"/>
          </p:cNvSpPr>
          <p:nvPr>
            <p:ph type="ftr" sz="quarter" idx="11"/>
          </p:nvPr>
        </p:nvSpPr>
        <p:spPr/>
        <p:txBody>
          <a:bodyPr/>
          <a:lstStyle>
            <a:lvl1pPr defTabSz="914400">
              <a:defRPr/>
            </a:lvl1pPr>
          </a:lstStyle>
          <a:p>
            <a:endParaRPr lang="tr-TR"/>
          </a:p>
        </p:txBody>
      </p:sp>
      <p:sp>
        <p:nvSpPr>
          <p:cNvPr id="7" name="Slide Number Placeholder 5"/>
          <p:cNvSpPr>
            <a:spLocks noGrp="1"/>
          </p:cNvSpPr>
          <p:nvPr>
            <p:ph type="sldNum" sz="quarter" idx="12"/>
          </p:nvPr>
        </p:nvSpPr>
        <p:spPr/>
        <p:txBody>
          <a:bodyPr/>
          <a:lstStyle>
            <a:lvl1pPr defTabSz="914400">
              <a:defRPr/>
            </a:lvl1pPr>
          </a:lstStyle>
          <a:p>
            <a:fld id="{343827AD-91C3-43ED-AD8C-C903454D3230}" type="slidenum">
              <a:rPr lang="en-US"/>
              <a:pPr/>
              <a:t>‹#›</a:t>
            </a:fld>
            <a:endParaRPr lang="en-US"/>
          </a:p>
        </p:txBody>
      </p:sp>
    </p:spTree>
    <p:extLst>
      <p:ext uri="{BB962C8B-B14F-4D97-AF65-F5344CB8AC3E}">
        <p14:creationId xmlns:p14="http://schemas.microsoft.com/office/powerpoint/2010/main" val="31100653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smtClean="0"/>
              <a:t>Asıl başlık stili için tıklatın</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7" name="Date Placeholder 3"/>
          <p:cNvSpPr>
            <a:spLocks noGrp="1"/>
          </p:cNvSpPr>
          <p:nvPr>
            <p:ph type="dt" sz="half" idx="10"/>
          </p:nvPr>
        </p:nvSpPr>
        <p:spPr/>
        <p:txBody>
          <a:bodyPr/>
          <a:lstStyle>
            <a:lvl1pPr defTabSz="914400">
              <a:defRPr/>
            </a:lvl1pPr>
          </a:lstStyle>
          <a:p>
            <a:fld id="{D06C59D7-F9E4-456E-8BF7-1D52479185CB}" type="datetimeFigureOut">
              <a:rPr lang="en-US"/>
              <a:pPr/>
              <a:t>9/27/2015</a:t>
            </a:fld>
            <a:endParaRPr lang="en-US"/>
          </a:p>
        </p:txBody>
      </p:sp>
      <p:sp>
        <p:nvSpPr>
          <p:cNvPr id="8" name="Footer Placeholder 4"/>
          <p:cNvSpPr>
            <a:spLocks noGrp="1"/>
          </p:cNvSpPr>
          <p:nvPr>
            <p:ph type="ftr" sz="quarter" idx="11"/>
          </p:nvPr>
        </p:nvSpPr>
        <p:spPr/>
        <p:txBody>
          <a:bodyPr/>
          <a:lstStyle>
            <a:lvl1pPr defTabSz="914400">
              <a:defRPr/>
            </a:lvl1pPr>
          </a:lstStyle>
          <a:p>
            <a:endParaRPr lang="tr-TR"/>
          </a:p>
        </p:txBody>
      </p:sp>
      <p:sp>
        <p:nvSpPr>
          <p:cNvPr id="9" name="Slide Number Placeholder 5"/>
          <p:cNvSpPr>
            <a:spLocks noGrp="1"/>
          </p:cNvSpPr>
          <p:nvPr>
            <p:ph type="sldNum" sz="quarter" idx="12"/>
          </p:nvPr>
        </p:nvSpPr>
        <p:spPr/>
        <p:txBody>
          <a:bodyPr/>
          <a:lstStyle>
            <a:lvl1pPr defTabSz="914400">
              <a:defRPr/>
            </a:lvl1pPr>
          </a:lstStyle>
          <a:p>
            <a:fld id="{C339D412-23FF-4630-B1E9-725E86604CF8}" type="slidenum">
              <a:rPr lang="en-US"/>
              <a:pPr/>
              <a:t>‹#›</a:t>
            </a:fld>
            <a:endParaRPr lang="en-US"/>
          </a:p>
        </p:txBody>
      </p:sp>
    </p:spTree>
    <p:extLst>
      <p:ext uri="{BB962C8B-B14F-4D97-AF65-F5344CB8AC3E}">
        <p14:creationId xmlns:p14="http://schemas.microsoft.com/office/powerpoint/2010/main" val="27880045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a:p>
        </p:txBody>
      </p:sp>
      <p:sp>
        <p:nvSpPr>
          <p:cNvPr id="3" name="Date Placeholder 3"/>
          <p:cNvSpPr>
            <a:spLocks noGrp="1"/>
          </p:cNvSpPr>
          <p:nvPr>
            <p:ph type="dt" sz="half" idx="10"/>
          </p:nvPr>
        </p:nvSpPr>
        <p:spPr/>
        <p:txBody>
          <a:bodyPr/>
          <a:lstStyle>
            <a:lvl1pPr defTabSz="914400">
              <a:defRPr/>
            </a:lvl1pPr>
          </a:lstStyle>
          <a:p>
            <a:fld id="{4C4F01A0-A61D-49D5-9EF8-A20ACA348CB7}" type="datetimeFigureOut">
              <a:rPr lang="en-US"/>
              <a:pPr/>
              <a:t>9/27/2015</a:t>
            </a:fld>
            <a:endParaRPr lang="en-US"/>
          </a:p>
        </p:txBody>
      </p:sp>
      <p:sp>
        <p:nvSpPr>
          <p:cNvPr id="4" name="Footer Placeholder 4"/>
          <p:cNvSpPr>
            <a:spLocks noGrp="1"/>
          </p:cNvSpPr>
          <p:nvPr>
            <p:ph type="ftr" sz="quarter" idx="11"/>
          </p:nvPr>
        </p:nvSpPr>
        <p:spPr/>
        <p:txBody>
          <a:bodyPr/>
          <a:lstStyle>
            <a:lvl1pPr defTabSz="914400">
              <a:defRPr/>
            </a:lvl1pPr>
          </a:lstStyle>
          <a:p>
            <a:endParaRPr lang="tr-TR"/>
          </a:p>
        </p:txBody>
      </p:sp>
      <p:sp>
        <p:nvSpPr>
          <p:cNvPr id="5" name="Slide Number Placeholder 5"/>
          <p:cNvSpPr>
            <a:spLocks noGrp="1"/>
          </p:cNvSpPr>
          <p:nvPr>
            <p:ph type="sldNum" sz="quarter" idx="12"/>
          </p:nvPr>
        </p:nvSpPr>
        <p:spPr/>
        <p:txBody>
          <a:bodyPr/>
          <a:lstStyle>
            <a:lvl1pPr defTabSz="914400">
              <a:defRPr/>
            </a:lvl1pPr>
          </a:lstStyle>
          <a:p>
            <a:fld id="{3B03A206-7AE7-46C2-950E-0B76942179B3}" type="slidenum">
              <a:rPr lang="en-US"/>
              <a:pPr/>
              <a:t>‹#›</a:t>
            </a:fld>
            <a:endParaRPr lang="en-US"/>
          </a:p>
        </p:txBody>
      </p:sp>
    </p:spTree>
    <p:extLst>
      <p:ext uri="{BB962C8B-B14F-4D97-AF65-F5344CB8AC3E}">
        <p14:creationId xmlns:p14="http://schemas.microsoft.com/office/powerpoint/2010/main" val="26972753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defTabSz="914400">
              <a:defRPr/>
            </a:lvl1pPr>
          </a:lstStyle>
          <a:p>
            <a:fld id="{55B3712B-B213-48EE-B5B2-00EF55B39DEB}" type="datetimeFigureOut">
              <a:rPr lang="en-US"/>
              <a:pPr/>
              <a:t>9/27/2015</a:t>
            </a:fld>
            <a:endParaRPr lang="en-US"/>
          </a:p>
        </p:txBody>
      </p:sp>
      <p:sp>
        <p:nvSpPr>
          <p:cNvPr id="3" name="Footer Placeholder 4"/>
          <p:cNvSpPr>
            <a:spLocks noGrp="1"/>
          </p:cNvSpPr>
          <p:nvPr>
            <p:ph type="ftr" sz="quarter" idx="11"/>
          </p:nvPr>
        </p:nvSpPr>
        <p:spPr/>
        <p:txBody>
          <a:bodyPr/>
          <a:lstStyle>
            <a:lvl1pPr defTabSz="914400">
              <a:defRPr/>
            </a:lvl1pPr>
          </a:lstStyle>
          <a:p>
            <a:endParaRPr lang="tr-TR"/>
          </a:p>
        </p:txBody>
      </p:sp>
      <p:sp>
        <p:nvSpPr>
          <p:cNvPr id="4" name="Slide Number Placeholder 5"/>
          <p:cNvSpPr>
            <a:spLocks noGrp="1"/>
          </p:cNvSpPr>
          <p:nvPr>
            <p:ph type="sldNum" sz="quarter" idx="12"/>
          </p:nvPr>
        </p:nvSpPr>
        <p:spPr/>
        <p:txBody>
          <a:bodyPr/>
          <a:lstStyle>
            <a:lvl1pPr defTabSz="914400">
              <a:defRPr/>
            </a:lvl1pPr>
          </a:lstStyle>
          <a:p>
            <a:fld id="{EBE61309-0AD3-4FE1-A325-07CB22C12ACE}" type="slidenum">
              <a:rPr lang="en-US"/>
              <a:pPr/>
              <a:t>‹#›</a:t>
            </a:fld>
            <a:endParaRPr lang="en-US"/>
          </a:p>
        </p:txBody>
      </p:sp>
    </p:spTree>
    <p:extLst>
      <p:ext uri="{BB962C8B-B14F-4D97-AF65-F5344CB8AC3E}">
        <p14:creationId xmlns:p14="http://schemas.microsoft.com/office/powerpoint/2010/main" val="38891228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3"/>
          <p:cNvSpPr>
            <a:spLocks noGrp="1"/>
          </p:cNvSpPr>
          <p:nvPr>
            <p:ph type="dt" sz="half" idx="10"/>
          </p:nvPr>
        </p:nvSpPr>
        <p:spPr/>
        <p:txBody>
          <a:bodyPr/>
          <a:lstStyle>
            <a:lvl1pPr defTabSz="914400">
              <a:defRPr/>
            </a:lvl1pPr>
          </a:lstStyle>
          <a:p>
            <a:fld id="{DB49B87A-E25B-4268-808D-501C48900206}" type="datetimeFigureOut">
              <a:rPr lang="en-US"/>
              <a:pPr/>
              <a:t>9/27/2015</a:t>
            </a:fld>
            <a:endParaRPr lang="en-US"/>
          </a:p>
        </p:txBody>
      </p:sp>
      <p:sp>
        <p:nvSpPr>
          <p:cNvPr id="6" name="Footer Placeholder 4"/>
          <p:cNvSpPr>
            <a:spLocks noGrp="1"/>
          </p:cNvSpPr>
          <p:nvPr>
            <p:ph type="ftr" sz="quarter" idx="11"/>
          </p:nvPr>
        </p:nvSpPr>
        <p:spPr/>
        <p:txBody>
          <a:bodyPr/>
          <a:lstStyle>
            <a:lvl1pPr defTabSz="914400">
              <a:defRPr/>
            </a:lvl1pPr>
          </a:lstStyle>
          <a:p>
            <a:endParaRPr lang="tr-TR"/>
          </a:p>
        </p:txBody>
      </p:sp>
      <p:sp>
        <p:nvSpPr>
          <p:cNvPr id="7" name="Slide Number Placeholder 5"/>
          <p:cNvSpPr>
            <a:spLocks noGrp="1"/>
          </p:cNvSpPr>
          <p:nvPr>
            <p:ph type="sldNum" sz="quarter" idx="12"/>
          </p:nvPr>
        </p:nvSpPr>
        <p:spPr/>
        <p:txBody>
          <a:bodyPr/>
          <a:lstStyle>
            <a:lvl1pPr defTabSz="914400">
              <a:defRPr/>
            </a:lvl1pPr>
          </a:lstStyle>
          <a:p>
            <a:fld id="{0748809C-DDD5-4C8F-AE07-FCAB061A8B81}" type="slidenum">
              <a:rPr lang="en-US"/>
              <a:pPr/>
              <a:t>‹#›</a:t>
            </a:fld>
            <a:endParaRPr lang="en-US"/>
          </a:p>
        </p:txBody>
      </p:sp>
    </p:spTree>
    <p:extLst>
      <p:ext uri="{BB962C8B-B14F-4D97-AF65-F5344CB8AC3E}">
        <p14:creationId xmlns:p14="http://schemas.microsoft.com/office/powerpoint/2010/main" val="41508367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tr-TR" noProof="0" smtClean="0"/>
              <a:t>Resim eklemek için simgeyi tıklatın</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3"/>
          <p:cNvSpPr>
            <a:spLocks noGrp="1"/>
          </p:cNvSpPr>
          <p:nvPr>
            <p:ph type="dt" sz="half" idx="10"/>
          </p:nvPr>
        </p:nvSpPr>
        <p:spPr/>
        <p:txBody>
          <a:bodyPr/>
          <a:lstStyle>
            <a:lvl1pPr defTabSz="914400">
              <a:defRPr/>
            </a:lvl1pPr>
          </a:lstStyle>
          <a:p>
            <a:fld id="{4374D78E-0977-484B-90EB-F63BE91F9063}" type="datetimeFigureOut">
              <a:rPr lang="en-US"/>
              <a:pPr/>
              <a:t>9/27/2015</a:t>
            </a:fld>
            <a:endParaRPr lang="en-US"/>
          </a:p>
        </p:txBody>
      </p:sp>
      <p:sp>
        <p:nvSpPr>
          <p:cNvPr id="6" name="Footer Placeholder 4"/>
          <p:cNvSpPr>
            <a:spLocks noGrp="1"/>
          </p:cNvSpPr>
          <p:nvPr>
            <p:ph type="ftr" sz="quarter" idx="11"/>
          </p:nvPr>
        </p:nvSpPr>
        <p:spPr/>
        <p:txBody>
          <a:bodyPr/>
          <a:lstStyle>
            <a:lvl1pPr defTabSz="914400">
              <a:defRPr/>
            </a:lvl1pPr>
          </a:lstStyle>
          <a:p>
            <a:endParaRPr lang="tr-TR"/>
          </a:p>
        </p:txBody>
      </p:sp>
      <p:sp>
        <p:nvSpPr>
          <p:cNvPr id="7" name="Slide Number Placeholder 5"/>
          <p:cNvSpPr>
            <a:spLocks noGrp="1"/>
          </p:cNvSpPr>
          <p:nvPr>
            <p:ph type="sldNum" sz="quarter" idx="12"/>
          </p:nvPr>
        </p:nvSpPr>
        <p:spPr/>
        <p:txBody>
          <a:bodyPr/>
          <a:lstStyle>
            <a:lvl1pPr defTabSz="914400">
              <a:defRPr/>
            </a:lvl1pPr>
          </a:lstStyle>
          <a:p>
            <a:fld id="{834D43D3-2B84-4144-A5D3-8964E41D6CA1}" type="slidenum">
              <a:rPr lang="en-US"/>
              <a:pPr/>
              <a:t>‹#›</a:t>
            </a:fld>
            <a:endParaRPr lang="en-US"/>
          </a:p>
        </p:txBody>
      </p:sp>
    </p:spTree>
    <p:extLst>
      <p:ext uri="{BB962C8B-B14F-4D97-AF65-F5344CB8AC3E}">
        <p14:creationId xmlns:p14="http://schemas.microsoft.com/office/powerpoint/2010/main" val="38039811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a:p>
        </p:txBody>
      </p:sp>
      <p:sp>
        <p:nvSpPr>
          <p:cNvPr id="3" name="Vertical Text Placeholder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10"/>
          </p:nvPr>
        </p:nvSpPr>
        <p:spPr/>
        <p:txBody>
          <a:bodyPr/>
          <a:lstStyle>
            <a:lvl1pPr defTabSz="914400">
              <a:defRPr/>
            </a:lvl1pPr>
          </a:lstStyle>
          <a:p>
            <a:fld id="{42E466B9-E8BC-40AA-8F18-DF611316BF95}" type="datetimeFigureOut">
              <a:rPr lang="en-US"/>
              <a:pPr/>
              <a:t>9/27/2015</a:t>
            </a:fld>
            <a:endParaRPr lang="en-US"/>
          </a:p>
        </p:txBody>
      </p:sp>
      <p:sp>
        <p:nvSpPr>
          <p:cNvPr id="5" name="Footer Placeholder 4"/>
          <p:cNvSpPr>
            <a:spLocks noGrp="1"/>
          </p:cNvSpPr>
          <p:nvPr>
            <p:ph type="ftr" sz="quarter" idx="11"/>
          </p:nvPr>
        </p:nvSpPr>
        <p:spPr/>
        <p:txBody>
          <a:bodyPr/>
          <a:lstStyle>
            <a:lvl1pPr defTabSz="914400">
              <a:defRPr/>
            </a:lvl1pPr>
          </a:lstStyle>
          <a:p>
            <a:endParaRPr lang="tr-TR"/>
          </a:p>
        </p:txBody>
      </p:sp>
      <p:sp>
        <p:nvSpPr>
          <p:cNvPr id="6" name="Slide Number Placeholder 5"/>
          <p:cNvSpPr>
            <a:spLocks noGrp="1"/>
          </p:cNvSpPr>
          <p:nvPr>
            <p:ph type="sldNum" sz="quarter" idx="12"/>
          </p:nvPr>
        </p:nvSpPr>
        <p:spPr/>
        <p:txBody>
          <a:bodyPr/>
          <a:lstStyle>
            <a:lvl1pPr defTabSz="914400">
              <a:defRPr/>
            </a:lvl1pPr>
          </a:lstStyle>
          <a:p>
            <a:fld id="{8BAE9338-4CF9-4F0F-8CA7-336B04399F26}" type="slidenum">
              <a:rPr lang="en-US"/>
              <a:pPr/>
              <a:t>‹#›</a:t>
            </a:fld>
            <a:endParaRPr lang="en-US"/>
          </a:p>
        </p:txBody>
      </p:sp>
    </p:spTree>
    <p:extLst>
      <p:ext uri="{BB962C8B-B14F-4D97-AF65-F5344CB8AC3E}">
        <p14:creationId xmlns:p14="http://schemas.microsoft.com/office/powerpoint/2010/main" val="6559846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Asıl başlık stili için tıklatın</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10"/>
          </p:nvPr>
        </p:nvSpPr>
        <p:spPr/>
        <p:txBody>
          <a:bodyPr/>
          <a:lstStyle>
            <a:lvl1pPr defTabSz="914400">
              <a:defRPr/>
            </a:lvl1pPr>
          </a:lstStyle>
          <a:p>
            <a:fld id="{3259EFF7-F8E8-4806-A683-163E7971FD3C}" type="datetimeFigureOut">
              <a:rPr lang="en-US"/>
              <a:pPr/>
              <a:t>9/27/2015</a:t>
            </a:fld>
            <a:endParaRPr lang="en-US"/>
          </a:p>
        </p:txBody>
      </p:sp>
      <p:sp>
        <p:nvSpPr>
          <p:cNvPr id="5" name="Footer Placeholder 4"/>
          <p:cNvSpPr>
            <a:spLocks noGrp="1"/>
          </p:cNvSpPr>
          <p:nvPr>
            <p:ph type="ftr" sz="quarter" idx="11"/>
          </p:nvPr>
        </p:nvSpPr>
        <p:spPr/>
        <p:txBody>
          <a:bodyPr/>
          <a:lstStyle>
            <a:lvl1pPr defTabSz="914400">
              <a:defRPr/>
            </a:lvl1pPr>
          </a:lstStyle>
          <a:p>
            <a:endParaRPr lang="tr-TR"/>
          </a:p>
        </p:txBody>
      </p:sp>
      <p:sp>
        <p:nvSpPr>
          <p:cNvPr id="6" name="Slide Number Placeholder 5"/>
          <p:cNvSpPr>
            <a:spLocks noGrp="1"/>
          </p:cNvSpPr>
          <p:nvPr>
            <p:ph type="sldNum" sz="quarter" idx="12"/>
          </p:nvPr>
        </p:nvSpPr>
        <p:spPr/>
        <p:txBody>
          <a:bodyPr/>
          <a:lstStyle>
            <a:lvl1pPr defTabSz="914400">
              <a:defRPr/>
            </a:lvl1pPr>
          </a:lstStyle>
          <a:p>
            <a:fld id="{5AFC860A-2226-42BE-8294-7532198351EC}" type="slidenum">
              <a:rPr lang="en-US"/>
              <a:pPr/>
              <a:t>‹#›</a:t>
            </a:fld>
            <a:endParaRPr lang="en-US"/>
          </a:p>
        </p:txBody>
      </p:sp>
    </p:spTree>
    <p:extLst>
      <p:ext uri="{BB962C8B-B14F-4D97-AF65-F5344CB8AC3E}">
        <p14:creationId xmlns:p14="http://schemas.microsoft.com/office/powerpoint/2010/main" val="102338039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Titeldias">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25718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64520" y="4956050"/>
            <a:ext cx="7772400" cy="997005"/>
          </a:xfrm>
          <a:effectLst>
            <a:outerShdw blurRad="50800" dist="38100" dir="2700000" algn="tl" rotWithShape="0">
              <a:prstClr val="black">
                <a:alpha val="40000"/>
              </a:prstClr>
            </a:outerShdw>
          </a:effectLst>
        </p:spPr>
        <p:txBody>
          <a:bodyPr>
            <a:normAutofit/>
          </a:bodyPr>
          <a:lstStyle>
            <a:lvl1pPr algn="l">
              <a:defRPr sz="3600">
                <a:solidFill>
                  <a:srgbClr val="FFECBD"/>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4520" y="5800350"/>
            <a:ext cx="6400800" cy="835455"/>
          </a:xfrm>
        </p:spPr>
        <p:txBody>
          <a:bodyPr>
            <a:normAutofit/>
          </a:bodyPr>
          <a:lstStyle>
            <a:lvl1pPr marL="0" indent="0" algn="l">
              <a:buNone/>
              <a:defRPr sz="2800">
                <a:solidFill>
                  <a:schemeClr val="bg1">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9/27/2015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5434303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911655"/>
            <a:ext cx="8229600" cy="1143000"/>
          </a:xfrm>
        </p:spPr>
        <p:txBody>
          <a:bodyPr>
            <a:normAutofit/>
          </a:bodyPr>
          <a:lstStyle>
            <a:lvl1pPr algn="l">
              <a:defRPr sz="3600">
                <a:solidFill>
                  <a:srgbClr val="FFECBD"/>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2054655"/>
            <a:ext cx="8229600" cy="3918803"/>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9/27/2015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455271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31545" y="427342"/>
            <a:ext cx="7016195" cy="1143000"/>
          </a:xfrm>
        </p:spPr>
        <p:txBody>
          <a:bodyPr>
            <a:normAutofit/>
          </a:bodyPr>
          <a:lstStyle>
            <a:lvl1pPr algn="l">
              <a:defRPr sz="3600">
                <a:solidFill>
                  <a:srgbClr val="FFECBD"/>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831545" y="1596540"/>
            <a:ext cx="7016195" cy="4275740"/>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9/27/2015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7917081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9/27/2015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758492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074F12-AA26-4AC8-9962-C36BB8F32554}" type="datetimeFigureOut">
              <a:rPr lang="en-US" smtClean="0">
                <a:solidFill>
                  <a:prstClr val="black">
                    <a:tint val="75000"/>
                  </a:prstClr>
                </a:solidFill>
              </a:rPr>
              <a:pPr/>
              <a:t>9/27/2015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8615333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8965" y="833015"/>
            <a:ext cx="8229600" cy="1143000"/>
          </a:xfrm>
        </p:spPr>
        <p:txBody>
          <a:bodyPr>
            <a:normAutofit/>
          </a:bodyPr>
          <a:lstStyle>
            <a:lvl1pPr algn="l">
              <a:defRPr sz="3600">
                <a:solidFill>
                  <a:srgbClr val="FFECBD"/>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48965" y="2002212"/>
            <a:ext cx="4040188"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48965" y="2632075"/>
            <a:ext cx="4040188"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36790" y="2002212"/>
            <a:ext cx="4041775"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636790" y="2632075"/>
            <a:ext cx="4041775"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solidFill>
                  <a:prstClr val="black">
                    <a:tint val="75000"/>
                  </a:prstClr>
                </a:solidFill>
              </a:rPr>
              <a:pPr/>
              <a:t>9/27/2015</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8630048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074F12-AA26-4AC8-9962-C36BB8F32554}" type="datetimeFigureOut">
              <a:rPr lang="en-US" smtClean="0">
                <a:solidFill>
                  <a:prstClr val="black">
                    <a:tint val="75000"/>
                  </a:prstClr>
                </a:solidFill>
              </a:rPr>
              <a:pPr/>
              <a:t>9/27/2015</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3660691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solidFill>
                  <a:prstClr val="black">
                    <a:tint val="75000"/>
                  </a:prstClr>
                </a:solidFill>
              </a:rPr>
              <a:pPr/>
              <a:t>9/27/2015</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8549323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solidFill>
                  <a:prstClr val="black">
                    <a:tint val="75000"/>
                  </a:prstClr>
                </a:solidFill>
              </a:rPr>
              <a:pPr/>
              <a:t>9/27/2015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503279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solidFill>
                  <a:prstClr val="black">
                    <a:tint val="75000"/>
                  </a:prstClr>
                </a:solidFill>
              </a:rPr>
              <a:pPr/>
              <a:t>9/27/2015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5444778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9/27/2015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471978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9/27/2015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002012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3720DD-5B6D-40BF-8493-A6B52D484E6B}" type="datetimeFigureOut">
              <a:rPr lang="tr-TR" smtClean="0">
                <a:solidFill>
                  <a:prstClr val="black">
                    <a:tint val="75000"/>
                  </a:prstClr>
                </a:solidFill>
              </a:rPr>
              <a:pPr/>
              <a:t>27.09.2015</a:t>
            </a:fld>
            <a:endParaRPr lang="tr-TR">
              <a:solidFill>
                <a:prstClr val="black">
                  <a:tint val="75000"/>
                </a:prstClr>
              </a:solidFill>
            </a:endParaRPr>
          </a:p>
        </p:txBody>
      </p:sp>
      <p:sp>
        <p:nvSpPr>
          <p:cNvPr id="5" name="4 Altbilgi Yer Tutucusu"/>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solidFill>
                <a:prstClr val="black">
                  <a:tint val="75000"/>
                </a:prstClr>
              </a:solidFill>
            </a:endParaRPr>
          </a:p>
        </p:txBody>
      </p:sp>
      <p:sp>
        <p:nvSpPr>
          <p:cNvPr id="6" name="5 Slayt Numarası Yer Tutucusu"/>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02176B-0E47-46AC-8F43-DAB4B8A37D06}"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2131061122"/>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bg1"/>
            </a:gs>
            <a:gs pos="100000">
              <a:schemeClr val="bg1">
                <a:lumMod val="85000"/>
              </a:schemeClr>
            </a:gs>
          </a:gsLst>
          <a:lin ang="5400000" scaled="0"/>
          <a:tileRect/>
        </a:gra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smtClean="0"/>
              <a:t>Asıl başlık stili için tıklatın</a:t>
            </a:r>
            <a:endParaRPr lang="en-US" smtClean="0"/>
          </a:p>
        </p:txBody>
      </p:sp>
      <p:sp>
        <p:nvSpPr>
          <p:cNvPr id="2051"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defTabSz="457200">
              <a:defRPr sz="1200">
                <a:solidFill>
                  <a:srgbClr val="898989"/>
                </a:solidFill>
                <a:ea typeface="MS PGothic" pitchFamily="34" charset="-128"/>
              </a:defRPr>
            </a:lvl1pPr>
          </a:lstStyle>
          <a:p>
            <a:fld id="{9724FB1D-F6BE-49D9-841D-959F6CD17BD3}" type="datetimeFigureOut">
              <a:rPr lang="en-US"/>
              <a:pPr/>
              <a:t>9/27/2015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defTabSz="457200">
              <a:defRPr sz="1200">
                <a:solidFill>
                  <a:srgbClr val="898989"/>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defTabSz="457200">
              <a:defRPr sz="1200">
                <a:solidFill>
                  <a:srgbClr val="898989"/>
                </a:solidFill>
                <a:ea typeface="MS PGothic" pitchFamily="34" charset="-128"/>
              </a:defRPr>
            </a:lvl1pPr>
          </a:lstStyle>
          <a:p>
            <a:fld id="{E62E1260-A12E-46DF-BB14-EF7632BBBAA8}" type="slidenum">
              <a:rPr lang="en-US"/>
              <a:pPr/>
              <a:t>‹#›</a:t>
            </a:fld>
            <a:endParaRPr lang="en-US"/>
          </a:p>
        </p:txBody>
      </p:sp>
    </p:spTree>
    <p:extLst>
      <p:ext uri="{BB962C8B-B14F-4D97-AF65-F5344CB8AC3E}">
        <p14:creationId xmlns:p14="http://schemas.microsoft.com/office/powerpoint/2010/main" val="3877133492"/>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 id="2147483745" r:id="rId12"/>
  </p:sldLayoutIdLst>
  <p:txStyles>
    <p:titleStyle>
      <a:lvl1pPr algn="ctr" defTabSz="457200" rtl="0" eaLnBrk="1" fontAlgn="base" hangingPunct="1">
        <a:spcBef>
          <a:spcPct val="0"/>
        </a:spcBef>
        <a:spcAft>
          <a:spcPct val="0"/>
        </a:spcAft>
        <a:defRPr sz="4400" kern="1200">
          <a:solidFill>
            <a:schemeClr val="tx1"/>
          </a:solidFill>
          <a:latin typeface="+mj-lt"/>
          <a:ea typeface="MS PGothic" pitchFamily="34" charset="-128"/>
          <a:cs typeface="ＭＳ Ｐゴシック" charset="0"/>
        </a:defRPr>
      </a:lvl1pPr>
      <a:lvl2pPr algn="ctr" defTabSz="457200" rtl="0" eaLnBrk="1" fontAlgn="base" hangingPunct="1">
        <a:spcBef>
          <a:spcPct val="0"/>
        </a:spcBef>
        <a:spcAft>
          <a:spcPct val="0"/>
        </a:spcAft>
        <a:defRPr sz="4400">
          <a:solidFill>
            <a:schemeClr val="tx1"/>
          </a:solidFill>
          <a:latin typeface="Calibri" charset="0"/>
          <a:ea typeface="MS PGothic" pitchFamily="34" charset="-128"/>
          <a:cs typeface="ＭＳ Ｐゴシック" charset="0"/>
        </a:defRPr>
      </a:lvl2pPr>
      <a:lvl3pPr algn="ctr" defTabSz="457200" rtl="0" eaLnBrk="1" fontAlgn="base" hangingPunct="1">
        <a:spcBef>
          <a:spcPct val="0"/>
        </a:spcBef>
        <a:spcAft>
          <a:spcPct val="0"/>
        </a:spcAft>
        <a:defRPr sz="4400">
          <a:solidFill>
            <a:schemeClr val="tx1"/>
          </a:solidFill>
          <a:latin typeface="Calibri" charset="0"/>
          <a:ea typeface="MS PGothic" pitchFamily="34" charset="-128"/>
          <a:cs typeface="ＭＳ Ｐゴシック" charset="0"/>
        </a:defRPr>
      </a:lvl3pPr>
      <a:lvl4pPr algn="ctr" defTabSz="457200" rtl="0" eaLnBrk="1" fontAlgn="base" hangingPunct="1">
        <a:spcBef>
          <a:spcPct val="0"/>
        </a:spcBef>
        <a:spcAft>
          <a:spcPct val="0"/>
        </a:spcAft>
        <a:defRPr sz="4400">
          <a:solidFill>
            <a:schemeClr val="tx1"/>
          </a:solidFill>
          <a:latin typeface="Calibri" charset="0"/>
          <a:ea typeface="MS PGothic" pitchFamily="34" charset="-128"/>
          <a:cs typeface="ＭＳ Ｐゴシック" charset="0"/>
        </a:defRPr>
      </a:lvl4pPr>
      <a:lvl5pPr algn="ctr" defTabSz="457200" rtl="0" eaLnBrk="1" fontAlgn="base" hangingPunct="1">
        <a:spcBef>
          <a:spcPct val="0"/>
        </a:spcBef>
        <a:spcAft>
          <a:spcPct val="0"/>
        </a:spcAft>
        <a:defRPr sz="4400">
          <a:solidFill>
            <a:schemeClr val="tx1"/>
          </a:solidFill>
          <a:latin typeface="Calibri" charset="0"/>
          <a:ea typeface="MS PGothic" pitchFamily="34" charset="-128"/>
          <a:cs typeface="ＭＳ Ｐゴシック" charset="0"/>
        </a:defRPr>
      </a:lvl5pPr>
      <a:lvl6pPr marL="457200"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defTabSz="457200" rtl="0" eaLnBrk="1" fontAlgn="base" hangingPunct="1">
        <a:spcBef>
          <a:spcPct val="20000"/>
        </a:spcBef>
        <a:spcAft>
          <a:spcPct val="0"/>
        </a:spcAft>
        <a:buFont typeface="Arial" pitchFamily="34" charset="0"/>
        <a:buChar char="•"/>
        <a:defRPr sz="3200" kern="1200">
          <a:solidFill>
            <a:schemeClr val="tx1"/>
          </a:solidFill>
          <a:latin typeface="+mn-lt"/>
          <a:ea typeface="MS PGothic" pitchFamily="34" charset="-128"/>
          <a:cs typeface="ＭＳ Ｐゴシック" charset="0"/>
        </a:defRPr>
      </a:lvl1pPr>
      <a:lvl2pPr marL="742950" indent="-285750" algn="l" defTabSz="457200" rtl="0" eaLnBrk="1" fontAlgn="base" hangingPunct="1">
        <a:spcBef>
          <a:spcPct val="20000"/>
        </a:spcBef>
        <a:spcAft>
          <a:spcPct val="0"/>
        </a:spcAft>
        <a:buFont typeface="Arial" pitchFamily="34" charset="0"/>
        <a:buChar char="–"/>
        <a:defRPr sz="2800" kern="1200">
          <a:solidFill>
            <a:schemeClr val="tx1"/>
          </a:solidFill>
          <a:latin typeface="+mn-lt"/>
          <a:ea typeface="MS PGothic" pitchFamily="34" charset="-128"/>
          <a:cs typeface="+mn-cs"/>
        </a:defRPr>
      </a:lvl2pPr>
      <a:lvl3pPr marL="1143000" indent="-228600" algn="l" defTabSz="457200" rtl="0" eaLnBrk="1" fontAlgn="base" hangingPunct="1">
        <a:spcBef>
          <a:spcPct val="20000"/>
        </a:spcBef>
        <a:spcAft>
          <a:spcPct val="0"/>
        </a:spcAft>
        <a:buFont typeface="Arial" pitchFamily="34" charset="0"/>
        <a:buChar char="•"/>
        <a:defRPr sz="2400" kern="1200">
          <a:solidFill>
            <a:schemeClr val="tx1"/>
          </a:solidFill>
          <a:latin typeface="+mn-lt"/>
          <a:ea typeface="MS PGothic" pitchFamily="34" charset="-128"/>
          <a:cs typeface="+mn-cs"/>
        </a:defRPr>
      </a:lvl3pPr>
      <a:lvl4pPr marL="1600200" indent="-228600" algn="l" defTabSz="457200" rtl="0" eaLnBrk="1" fontAlgn="base" hangingPunct="1">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4pPr>
      <a:lvl5pPr marL="2057400" indent="-228600" algn="l" defTabSz="457200" rtl="0" eaLnBrk="1" fontAlgn="base" hangingPunct="1">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solidFill>
                  <a:prstClr val="black">
                    <a:tint val="75000"/>
                  </a:prstClr>
                </a:solidFill>
              </a:rPr>
              <a:pPr/>
              <a:t>9/27/2015</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4739011"/>
      </p:ext>
    </p:extLst>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 id="2147483773"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5.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6.png"/><Relationship Id="rId9"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3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3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20.pn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31.xml"/><Relationship Id="rId6" Type="http://schemas.openxmlformats.org/officeDocument/2006/relationships/image" Target="../media/image17.png"/><Relationship Id="rId5" Type="http://schemas.openxmlformats.org/officeDocument/2006/relationships/image" Target="../media/image22.png"/><Relationship Id="rId4" Type="http://schemas.openxmlformats.org/officeDocument/2006/relationships/image" Target="../media/image21.png"/></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38.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20.png"/><Relationship Id="rId7"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3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22.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62000">
              <a:schemeClr val="bg1">
                <a:lumMod val="95000"/>
              </a:schemeClr>
            </a:gs>
            <a:gs pos="37000">
              <a:schemeClr val="accent5">
                <a:lumMod val="40000"/>
                <a:lumOff val="60000"/>
              </a:schemeClr>
            </a:gs>
          </a:gsLst>
          <a:lin ang="2700000" scaled="1"/>
          <a:tileRect/>
        </a:gradFill>
        <a:effectLst/>
      </p:bgPr>
    </p:bg>
    <p:spTree>
      <p:nvGrpSpPr>
        <p:cNvPr id="1" name=""/>
        <p:cNvGrpSpPr/>
        <p:nvPr/>
      </p:nvGrpSpPr>
      <p:grpSpPr>
        <a:xfrm>
          <a:off x="0" y="0"/>
          <a:ext cx="0" cy="0"/>
          <a:chOff x="0" y="0"/>
          <a:chExt cx="0" cy="0"/>
        </a:xfrm>
      </p:grpSpPr>
      <p:sp>
        <p:nvSpPr>
          <p:cNvPr id="34" name="Dikdörtgen 33"/>
          <p:cNvSpPr/>
          <p:nvPr/>
        </p:nvSpPr>
        <p:spPr>
          <a:xfrm>
            <a:off x="143555" y="527605"/>
            <a:ext cx="8856890" cy="1938992"/>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571500" indent="-571500" algn="ctr">
              <a:buFont typeface="Wingdings" panose="05000000000000000000" pitchFamily="2" charset="2"/>
              <a:buChar char="ü"/>
            </a:pPr>
            <a:r>
              <a:rPr lang="tr-TR" sz="4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YENİ NESİL ÖDEME KAYDEDİCİ CİHAZLAR</a:t>
            </a:r>
          </a:p>
          <a:p>
            <a:pPr marL="571500" indent="-571500" algn="ctr">
              <a:buFont typeface="Wingdings" panose="05000000000000000000" pitchFamily="2" charset="2"/>
              <a:buChar char="ü"/>
            </a:pPr>
            <a:endParaRPr lang="tr-TR"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Dikdörtgen 2"/>
          <p:cNvSpPr/>
          <p:nvPr/>
        </p:nvSpPr>
        <p:spPr>
          <a:xfrm>
            <a:off x="706652" y="2360065"/>
            <a:ext cx="8246070" cy="1323439"/>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571500" lvl="0" indent="-571500" algn="ctr">
              <a:buFont typeface="Wingdings" panose="05000000000000000000" pitchFamily="2" charset="2"/>
              <a:buChar char="ü"/>
            </a:pPr>
            <a:r>
              <a:rPr lang="tr-TR"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ÖKC TSM MERKEZLERİ</a:t>
            </a:r>
          </a:p>
          <a:p>
            <a:pPr marL="571500" lvl="0" indent="-571500" algn="ctr">
              <a:buFont typeface="Wingdings" panose="05000000000000000000" pitchFamily="2" charset="2"/>
              <a:buChar char="ü"/>
            </a:pPr>
            <a:endParaRPr lang="tr-TR"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 name="Dikdörtgen 3"/>
          <p:cNvSpPr/>
          <p:nvPr/>
        </p:nvSpPr>
        <p:spPr>
          <a:xfrm>
            <a:off x="-85504" y="3912257"/>
            <a:ext cx="9315005" cy="1323439"/>
          </a:xfrm>
          <a:prstGeom prst="rect">
            <a:avLst/>
          </a:prstGeom>
        </p:spPr>
        <p:txBody>
          <a:bodyPr wrap="square">
            <a:spAutoFit/>
          </a:bodyPr>
          <a:lstStyle/>
          <a:p>
            <a:pPr marL="571500" lvl="0" indent="-571500" algn="ctr">
              <a:buFont typeface="Wingdings" panose="05000000000000000000" pitchFamily="2" charset="2"/>
              <a:buChar char="ü"/>
            </a:pPr>
            <a:r>
              <a:rPr lang="tr-TR"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HARİCİ CİHAZLARA İLİŞKİN İLETİŞİM ESASLARI</a:t>
            </a:r>
            <a:endParaRPr lang="tr-TR"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6" name="Metin kutusu 5"/>
          <p:cNvSpPr txBox="1"/>
          <p:nvPr/>
        </p:nvSpPr>
        <p:spPr>
          <a:xfrm>
            <a:off x="448965" y="6330395"/>
            <a:ext cx="8398775" cy="369332"/>
          </a:xfrm>
          <a:prstGeom prst="rect">
            <a:avLst/>
          </a:prstGeom>
          <a:noFill/>
        </p:spPr>
        <p:txBody>
          <a:bodyPr wrap="square" rtlCol="0">
            <a:spAutoFit/>
          </a:bodyPr>
          <a:lstStyle/>
          <a:p>
            <a:pPr algn="ctr"/>
            <a:r>
              <a:rPr lang="tr-TR" dirty="0" smtClean="0">
                <a:solidFill>
                  <a:srgbClr val="FF0000"/>
                </a:solidFill>
                <a:latin typeface="Times New Roman" panose="02020603050405020304" pitchFamily="18" charset="0"/>
                <a:cs typeface="Times New Roman" panose="02020603050405020304" pitchFamily="18" charset="0"/>
              </a:rPr>
              <a:t>DENETİM VE UYUM YÖNETİMİ DAİRE BAŞKANLIĞI (I) </a:t>
            </a:r>
            <a:endParaRPr lang="tr-TR"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329683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50" y="-36813"/>
            <a:ext cx="9180512" cy="6893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 name="Picture 57"/>
          <p:cNvPicPr>
            <a:picLocks noChangeAspect="1" noChangeArrowheads="1"/>
          </p:cNvPicPr>
          <p:nvPr/>
        </p:nvPicPr>
        <p:blipFill>
          <a:blip r:embed="rId3">
            <a:lum bright="24000"/>
            <a:extLst>
              <a:ext uri="{28A0092B-C50C-407E-A947-70E740481C1C}">
                <a14:useLocalDpi xmlns:a14="http://schemas.microsoft.com/office/drawing/2010/main" val="0"/>
              </a:ext>
            </a:extLst>
          </a:blip>
          <a:srcRect t="50450" r="-420"/>
          <a:stretch>
            <a:fillRect/>
          </a:stretch>
        </p:blipFill>
        <p:spPr bwMode="gray">
          <a:xfrm>
            <a:off x="601670" y="1080129"/>
            <a:ext cx="7582073" cy="187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Dikdörtgen 1"/>
          <p:cNvSpPr/>
          <p:nvPr/>
        </p:nvSpPr>
        <p:spPr>
          <a:xfrm>
            <a:off x="281335" y="1454497"/>
            <a:ext cx="8733095" cy="2585323"/>
          </a:xfrm>
          <a:prstGeom prst="rect">
            <a:avLst/>
          </a:prstGeom>
          <a:noFill/>
        </p:spPr>
        <p:txBody>
          <a:bodyPr wrap="none" lIns="91440" tIns="45720" rIns="91440" bIns="45720">
            <a:spAutoFit/>
          </a:bodyPr>
          <a:lstStyle/>
          <a:p>
            <a:pPr algn="ctr"/>
            <a:r>
              <a:rPr lang="tr-TR"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YENİ NESİL </a:t>
            </a:r>
          </a:p>
          <a:p>
            <a:pPr algn="ctr"/>
            <a:r>
              <a:rPr lang="tr-TR"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ÖDEME KAYDEDİCİ CİHAZLAR</a:t>
            </a:r>
          </a:p>
          <a:p>
            <a:pPr algn="ctr"/>
            <a:r>
              <a:rPr lang="tr-TR"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UYGULAMASI </a:t>
            </a:r>
            <a:endParaRPr lang="tr-TR"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pic>
        <p:nvPicPr>
          <p:cNvPr id="6" name="Picture 57"/>
          <p:cNvPicPr>
            <a:picLocks noChangeAspect="1" noChangeArrowheads="1"/>
          </p:cNvPicPr>
          <p:nvPr/>
        </p:nvPicPr>
        <p:blipFill>
          <a:blip r:embed="rId3">
            <a:lum bright="24000"/>
            <a:extLst>
              <a:ext uri="{28A0092B-C50C-407E-A947-70E740481C1C}">
                <a14:useLocalDpi xmlns:a14="http://schemas.microsoft.com/office/drawing/2010/main" val="0"/>
              </a:ext>
            </a:extLst>
          </a:blip>
          <a:srcRect t="50450" r="-420"/>
          <a:stretch>
            <a:fillRect/>
          </a:stretch>
        </p:blipFill>
        <p:spPr bwMode="gray">
          <a:xfrm>
            <a:off x="743187" y="4497935"/>
            <a:ext cx="7582073" cy="187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070994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50" y="-36813"/>
            <a:ext cx="9180512" cy="6893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5" name="Grup 4"/>
          <p:cNvGrpSpPr/>
          <p:nvPr/>
        </p:nvGrpSpPr>
        <p:grpSpPr>
          <a:xfrm>
            <a:off x="220055" y="985718"/>
            <a:ext cx="8398775" cy="4428447"/>
            <a:chOff x="296260" y="1893763"/>
            <a:chExt cx="8398470" cy="3699164"/>
          </a:xfrm>
        </p:grpSpPr>
        <p:sp>
          <p:nvSpPr>
            <p:cNvPr id="6" name="Rectangle 32"/>
            <p:cNvSpPr>
              <a:spLocks noChangeArrowheads="1"/>
            </p:cNvSpPr>
            <p:nvPr/>
          </p:nvSpPr>
          <p:spPr bwMode="gray">
            <a:xfrm>
              <a:off x="886758" y="2437014"/>
              <a:ext cx="7369874" cy="2390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tr-TR" sz="3600" b="1" noProof="1" smtClean="0">
                  <a:solidFill>
                    <a:prstClr val="black"/>
                  </a:solidFill>
                </a:rPr>
                <a:t>Yeni Nesil ÖKC Projesi İle  Sahada Mükelleflerce Gerçekleştirilen </a:t>
              </a:r>
              <a:r>
                <a:rPr lang="tr-TR" sz="3600" b="1" noProof="1" smtClean="0">
                  <a:solidFill>
                    <a:srgbClr val="FF0000"/>
                  </a:solidFill>
                </a:rPr>
                <a:t>Satışlara Ait Bilgiler </a:t>
              </a:r>
              <a:r>
                <a:rPr lang="tr-TR" sz="3600" b="1" noProof="1" smtClean="0">
                  <a:solidFill>
                    <a:srgbClr val="00B050"/>
                  </a:solidFill>
                </a:rPr>
                <a:t>Anlık</a:t>
              </a:r>
              <a:r>
                <a:rPr lang="tr-TR" sz="3600" b="1" noProof="1" smtClean="0">
                  <a:solidFill>
                    <a:prstClr val="black"/>
                  </a:solidFill>
                </a:rPr>
                <a:t> veya </a:t>
              </a:r>
              <a:r>
                <a:rPr lang="tr-TR" sz="3600" b="1" noProof="1" smtClean="0">
                  <a:solidFill>
                    <a:schemeClr val="tx2">
                      <a:lumMod val="60000"/>
                      <a:lumOff val="40000"/>
                    </a:schemeClr>
                  </a:solidFill>
                </a:rPr>
                <a:t>Peryodik</a:t>
              </a:r>
              <a:r>
                <a:rPr lang="tr-TR" sz="3600" b="1" noProof="1" smtClean="0">
                  <a:solidFill>
                    <a:prstClr val="black"/>
                  </a:solidFill>
                </a:rPr>
                <a:t> Olarak </a:t>
              </a:r>
              <a:r>
                <a:rPr lang="tr-TR" sz="3600" b="1" noProof="1" smtClean="0">
                  <a:solidFill>
                    <a:srgbClr val="7030A0"/>
                  </a:solidFill>
                </a:rPr>
                <a:t>Online</a:t>
              </a:r>
              <a:r>
                <a:rPr lang="tr-TR" sz="3600" b="1" noProof="1" smtClean="0">
                  <a:solidFill>
                    <a:prstClr val="black"/>
                  </a:solidFill>
                </a:rPr>
                <a:t> GİB Bilgi Sistemine Aktarılacaktır.</a:t>
              </a:r>
              <a:endParaRPr lang="tr-TR" sz="4400" b="1" noProof="1">
                <a:solidFill>
                  <a:prstClr val="black"/>
                </a:solidFill>
              </a:endParaRPr>
            </a:p>
          </p:txBody>
        </p:sp>
        <p:pic>
          <p:nvPicPr>
            <p:cNvPr id="7" name="Picture 57"/>
            <p:cNvPicPr>
              <a:picLocks noChangeAspect="1" noChangeArrowheads="1"/>
            </p:cNvPicPr>
            <p:nvPr/>
          </p:nvPicPr>
          <p:blipFill>
            <a:blip r:embed="rId3">
              <a:lum bright="24000"/>
              <a:extLst>
                <a:ext uri="{28A0092B-C50C-407E-A947-70E740481C1C}">
                  <a14:useLocalDpi xmlns:a14="http://schemas.microsoft.com/office/drawing/2010/main" val="0"/>
                </a:ext>
              </a:extLst>
            </a:blip>
            <a:srcRect t="50450" r="-420"/>
            <a:stretch>
              <a:fillRect/>
            </a:stretch>
          </p:blipFill>
          <p:spPr bwMode="gray">
            <a:xfrm>
              <a:off x="296260" y="1893763"/>
              <a:ext cx="8246070" cy="76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57"/>
            <p:cNvPicPr>
              <a:picLocks noChangeAspect="1" noChangeArrowheads="1"/>
            </p:cNvPicPr>
            <p:nvPr/>
          </p:nvPicPr>
          <p:blipFill>
            <a:blip r:embed="rId3">
              <a:lum bright="24000"/>
              <a:extLst>
                <a:ext uri="{28A0092B-C50C-407E-A947-70E740481C1C}">
                  <a14:useLocalDpi xmlns:a14="http://schemas.microsoft.com/office/drawing/2010/main" val="0"/>
                </a:ext>
              </a:extLst>
            </a:blip>
            <a:srcRect t="50450" r="-420"/>
            <a:stretch>
              <a:fillRect/>
            </a:stretch>
          </p:blipFill>
          <p:spPr bwMode="gray">
            <a:xfrm>
              <a:off x="448660" y="5515978"/>
              <a:ext cx="8246070" cy="76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831087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555" y="-93385"/>
            <a:ext cx="9180512" cy="6893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5" name="Grup 4"/>
          <p:cNvGrpSpPr/>
          <p:nvPr/>
        </p:nvGrpSpPr>
        <p:grpSpPr>
          <a:xfrm>
            <a:off x="220055" y="222195"/>
            <a:ext cx="8398775" cy="6260906"/>
            <a:chOff x="296260" y="1255978"/>
            <a:chExt cx="8398470" cy="5229851"/>
          </a:xfrm>
        </p:grpSpPr>
        <p:sp>
          <p:nvSpPr>
            <p:cNvPr id="6" name="Rectangle 32"/>
            <p:cNvSpPr>
              <a:spLocks noChangeArrowheads="1"/>
            </p:cNvSpPr>
            <p:nvPr/>
          </p:nvSpPr>
          <p:spPr bwMode="gray">
            <a:xfrm>
              <a:off x="942960" y="1766207"/>
              <a:ext cx="7369874" cy="4242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tr-TR" sz="3600" b="1" noProof="1" smtClean="0">
                  <a:solidFill>
                    <a:prstClr val="black"/>
                  </a:solidFill>
                </a:rPr>
                <a:t>Elde Edilen Bu Bilgiler Başkanlığımızca </a:t>
              </a:r>
              <a:r>
                <a:rPr lang="tr-TR" sz="3600" b="1" noProof="1" smtClean="0">
                  <a:solidFill>
                    <a:srgbClr val="C00000"/>
                  </a:solidFill>
                </a:rPr>
                <a:t>Analize Tabi Tutularak</a:t>
              </a:r>
              <a:r>
                <a:rPr lang="tr-TR" sz="3600" b="1" noProof="1">
                  <a:solidFill>
                    <a:prstClr val="black"/>
                  </a:solidFill>
                </a:rPr>
                <a:t>:</a:t>
              </a:r>
              <a:r>
                <a:rPr lang="tr-TR" sz="3600" b="1" noProof="1" smtClean="0">
                  <a:solidFill>
                    <a:prstClr val="black"/>
                  </a:solidFill>
                </a:rPr>
                <a:t> </a:t>
              </a:r>
            </a:p>
            <a:p>
              <a:pPr algn="ctr"/>
              <a:endParaRPr lang="tr-TR" sz="3600" b="1" noProof="1">
                <a:solidFill>
                  <a:prstClr val="black"/>
                </a:solidFill>
              </a:endParaRPr>
            </a:p>
            <a:p>
              <a:pPr algn="ctr"/>
              <a:r>
                <a:rPr lang="tr-TR" sz="3600" b="1" noProof="1" smtClean="0">
                  <a:solidFill>
                    <a:srgbClr val="00B050"/>
                  </a:solidFill>
                </a:rPr>
                <a:t>Kayıt Dışı Çalışan Mükellef veya Sektörler Merkezden Tespit Edilebilecek </a:t>
              </a:r>
            </a:p>
            <a:p>
              <a:pPr algn="ctr"/>
              <a:r>
                <a:rPr lang="tr-TR" sz="3600" b="1" noProof="1" smtClean="0">
                  <a:solidFill>
                    <a:prstClr val="black"/>
                  </a:solidFill>
                </a:rPr>
                <a:t>ve </a:t>
              </a:r>
              <a:endParaRPr lang="tr-TR" sz="3600" b="1" noProof="1">
                <a:solidFill>
                  <a:prstClr val="black"/>
                </a:solidFill>
              </a:endParaRPr>
            </a:p>
            <a:p>
              <a:pPr algn="ctr"/>
              <a:r>
                <a:rPr lang="tr-TR" sz="3600" b="1" noProof="1" smtClean="0">
                  <a:solidFill>
                    <a:srgbClr val="0070C0"/>
                  </a:solidFill>
                </a:rPr>
                <a:t>Yoklama-Denetim Birimlerine  </a:t>
              </a:r>
              <a:r>
                <a:rPr lang="tr-TR" sz="3600" b="1" noProof="1">
                  <a:solidFill>
                    <a:srgbClr val="0070C0"/>
                  </a:solidFill>
                </a:rPr>
                <a:t>i</a:t>
              </a:r>
              <a:r>
                <a:rPr lang="tr-TR" sz="3600" b="1" noProof="1" smtClean="0">
                  <a:solidFill>
                    <a:srgbClr val="0070C0"/>
                  </a:solidFill>
                </a:rPr>
                <a:t>letilebilecektir.</a:t>
              </a:r>
              <a:endParaRPr lang="tr-TR" sz="4400" b="1" noProof="1">
                <a:solidFill>
                  <a:srgbClr val="0070C0"/>
                </a:solidFill>
              </a:endParaRPr>
            </a:p>
          </p:txBody>
        </p:sp>
        <p:pic>
          <p:nvPicPr>
            <p:cNvPr id="7" name="Picture 57"/>
            <p:cNvPicPr>
              <a:picLocks noChangeAspect="1" noChangeArrowheads="1"/>
            </p:cNvPicPr>
            <p:nvPr/>
          </p:nvPicPr>
          <p:blipFill>
            <a:blip r:embed="rId3">
              <a:lum bright="24000"/>
              <a:extLst>
                <a:ext uri="{28A0092B-C50C-407E-A947-70E740481C1C}">
                  <a14:useLocalDpi xmlns:a14="http://schemas.microsoft.com/office/drawing/2010/main" val="0"/>
                </a:ext>
              </a:extLst>
            </a:blip>
            <a:srcRect t="50450" r="-420"/>
            <a:stretch>
              <a:fillRect/>
            </a:stretch>
          </p:blipFill>
          <p:spPr bwMode="gray">
            <a:xfrm>
              <a:off x="296260" y="1255978"/>
              <a:ext cx="8246070" cy="76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57"/>
            <p:cNvPicPr>
              <a:picLocks noChangeAspect="1" noChangeArrowheads="1"/>
            </p:cNvPicPr>
            <p:nvPr/>
          </p:nvPicPr>
          <p:blipFill>
            <a:blip r:embed="rId3">
              <a:lum bright="24000"/>
              <a:extLst>
                <a:ext uri="{28A0092B-C50C-407E-A947-70E740481C1C}">
                  <a14:useLocalDpi xmlns:a14="http://schemas.microsoft.com/office/drawing/2010/main" val="0"/>
                </a:ext>
              </a:extLst>
            </a:blip>
            <a:srcRect t="50450" r="-420"/>
            <a:stretch>
              <a:fillRect/>
            </a:stretch>
          </p:blipFill>
          <p:spPr bwMode="gray">
            <a:xfrm>
              <a:off x="448660" y="6408880"/>
              <a:ext cx="8246070" cy="76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664824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132" y="-83216"/>
            <a:ext cx="9180512" cy="6893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5" name="Grup 4"/>
          <p:cNvGrpSpPr/>
          <p:nvPr/>
        </p:nvGrpSpPr>
        <p:grpSpPr>
          <a:xfrm>
            <a:off x="220055" y="222195"/>
            <a:ext cx="8398775" cy="6413611"/>
            <a:chOff x="296260" y="1511092"/>
            <a:chExt cx="8398470" cy="5357410"/>
          </a:xfrm>
        </p:grpSpPr>
        <p:sp>
          <p:nvSpPr>
            <p:cNvPr id="6" name="Rectangle 32"/>
            <p:cNvSpPr>
              <a:spLocks noChangeArrowheads="1"/>
            </p:cNvSpPr>
            <p:nvPr/>
          </p:nvSpPr>
          <p:spPr bwMode="gray">
            <a:xfrm>
              <a:off x="886758" y="1638649"/>
              <a:ext cx="7369874" cy="5116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tr-TR" sz="3600" b="1" noProof="1" smtClean="0">
                  <a:solidFill>
                    <a:prstClr val="black"/>
                  </a:solidFill>
                </a:rPr>
                <a:t>Mevcut Düzenlemelerimiz İtibariyle: </a:t>
              </a:r>
            </a:p>
            <a:p>
              <a:pPr algn="ctr"/>
              <a:endParaRPr lang="tr-TR" sz="3600" b="1" noProof="1">
                <a:solidFill>
                  <a:prstClr val="black"/>
                </a:solidFill>
              </a:endParaRPr>
            </a:p>
            <a:p>
              <a:pPr algn="ctr"/>
              <a:r>
                <a:rPr lang="tr-TR" sz="3200" b="1" noProof="1" smtClean="0">
                  <a:solidFill>
                    <a:srgbClr val="FF0000"/>
                  </a:solidFill>
                </a:rPr>
                <a:t>a) </a:t>
              </a:r>
              <a:r>
                <a:rPr lang="tr-TR" sz="3200" b="1" noProof="1" smtClean="0">
                  <a:solidFill>
                    <a:prstClr val="black"/>
                  </a:solidFill>
                </a:rPr>
                <a:t>Faaliyetlerinde </a:t>
              </a:r>
              <a:r>
                <a:rPr lang="tr-TR" sz="3200" b="1" noProof="1" smtClean="0">
                  <a:solidFill>
                    <a:schemeClr val="tx2">
                      <a:lumMod val="60000"/>
                      <a:lumOff val="40000"/>
                    </a:schemeClr>
                  </a:solidFill>
                </a:rPr>
                <a:t>Seyyar EFT-POS cihazı Kullananlar</a:t>
              </a:r>
              <a:r>
                <a:rPr lang="tr-TR" sz="3200" b="1" noProof="1" smtClean="0">
                  <a:solidFill>
                    <a:prstClr val="black"/>
                  </a:solidFill>
                </a:rPr>
                <a:t> </a:t>
              </a:r>
            </a:p>
            <a:p>
              <a:pPr algn="ctr"/>
              <a:r>
                <a:rPr lang="tr-TR" sz="3200" b="1" noProof="1" smtClean="0">
                  <a:solidFill>
                    <a:prstClr val="black"/>
                  </a:solidFill>
                </a:rPr>
                <a:t>İle</a:t>
              </a:r>
            </a:p>
            <a:p>
              <a:pPr algn="ctr"/>
              <a:r>
                <a:rPr lang="tr-TR" sz="3200" b="1" noProof="1" smtClean="0">
                  <a:solidFill>
                    <a:srgbClr val="FF0000"/>
                  </a:solidFill>
                </a:rPr>
                <a:t>b) </a:t>
              </a:r>
              <a:r>
                <a:rPr lang="tr-TR" sz="3200" b="1" noProof="1" smtClean="0">
                  <a:solidFill>
                    <a:srgbClr val="00B050"/>
                  </a:solidFill>
                </a:rPr>
                <a:t>Yol Kenarı Otopark İşletmeciliği İşi </a:t>
              </a:r>
              <a:r>
                <a:rPr lang="tr-TR" sz="3200" b="1" noProof="1" smtClean="0">
                  <a:solidFill>
                    <a:prstClr val="black"/>
                  </a:solidFill>
                </a:rPr>
                <a:t>ile Uğraşanlar </a:t>
              </a:r>
            </a:p>
            <a:p>
              <a:pPr algn="ctr"/>
              <a:endParaRPr lang="tr-TR" sz="3200" b="1" noProof="1">
                <a:solidFill>
                  <a:prstClr val="black"/>
                </a:solidFill>
              </a:endParaRPr>
            </a:p>
            <a:p>
              <a:pPr algn="ctr"/>
              <a:r>
                <a:rPr lang="tr-TR" sz="3200" b="1" noProof="1" smtClean="0">
                  <a:solidFill>
                    <a:srgbClr val="0070C0"/>
                  </a:solidFill>
                </a:rPr>
                <a:t>1.10.2013 </a:t>
              </a:r>
              <a:r>
                <a:rPr lang="tr-TR" sz="3200" b="1" noProof="1" smtClean="0">
                  <a:solidFill>
                    <a:prstClr val="black"/>
                  </a:solidFill>
                </a:rPr>
                <a:t>tarihinden itibaren</a:t>
              </a:r>
            </a:p>
            <a:p>
              <a:pPr algn="ctr"/>
              <a:endParaRPr lang="tr-TR" sz="3200" b="1" noProof="1" smtClean="0">
                <a:solidFill>
                  <a:prstClr val="black"/>
                </a:solidFill>
              </a:endParaRPr>
            </a:p>
            <a:p>
              <a:pPr algn="ctr"/>
              <a:r>
                <a:rPr lang="tr-TR" sz="3200" b="1" noProof="1" smtClean="0">
                  <a:solidFill>
                    <a:srgbClr val="FF0000"/>
                  </a:solidFill>
                </a:rPr>
                <a:t>EFT-POS özellikli Yeni Nesil ÖKC Kullanmaları Gerekmektedir.</a:t>
              </a:r>
              <a:endParaRPr lang="tr-TR" sz="4000" b="1" noProof="1">
                <a:solidFill>
                  <a:srgbClr val="FF0000"/>
                </a:solidFill>
              </a:endParaRPr>
            </a:p>
          </p:txBody>
        </p:sp>
        <p:pic>
          <p:nvPicPr>
            <p:cNvPr id="7" name="Picture 57"/>
            <p:cNvPicPr>
              <a:picLocks noChangeAspect="1" noChangeArrowheads="1"/>
            </p:cNvPicPr>
            <p:nvPr/>
          </p:nvPicPr>
          <p:blipFill>
            <a:blip r:embed="rId3">
              <a:lum bright="24000"/>
              <a:extLst>
                <a:ext uri="{28A0092B-C50C-407E-A947-70E740481C1C}">
                  <a14:useLocalDpi xmlns:a14="http://schemas.microsoft.com/office/drawing/2010/main" val="0"/>
                </a:ext>
              </a:extLst>
            </a:blip>
            <a:srcRect t="50450" r="-420"/>
            <a:stretch>
              <a:fillRect/>
            </a:stretch>
          </p:blipFill>
          <p:spPr bwMode="gray">
            <a:xfrm>
              <a:off x="296260" y="1511092"/>
              <a:ext cx="8246070" cy="76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57"/>
            <p:cNvPicPr>
              <a:picLocks noChangeAspect="1" noChangeArrowheads="1"/>
            </p:cNvPicPr>
            <p:nvPr/>
          </p:nvPicPr>
          <p:blipFill>
            <a:blip r:embed="rId3">
              <a:lum bright="24000"/>
              <a:extLst>
                <a:ext uri="{28A0092B-C50C-407E-A947-70E740481C1C}">
                  <a14:useLocalDpi xmlns:a14="http://schemas.microsoft.com/office/drawing/2010/main" val="0"/>
                </a:ext>
              </a:extLst>
            </a:blip>
            <a:srcRect t="50450" r="-420"/>
            <a:stretch>
              <a:fillRect/>
            </a:stretch>
          </p:blipFill>
          <p:spPr bwMode="gray">
            <a:xfrm>
              <a:off x="448660" y="6791553"/>
              <a:ext cx="8246070" cy="76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131356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343" y="-83215"/>
            <a:ext cx="9180512" cy="6893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5" name="Grup 4"/>
          <p:cNvGrpSpPr/>
          <p:nvPr/>
        </p:nvGrpSpPr>
        <p:grpSpPr>
          <a:xfrm>
            <a:off x="448965" y="527605"/>
            <a:ext cx="8398775" cy="5650086"/>
            <a:chOff x="296260" y="1893763"/>
            <a:chExt cx="8398470" cy="4719621"/>
          </a:xfrm>
        </p:grpSpPr>
        <p:sp>
          <p:nvSpPr>
            <p:cNvPr id="6" name="Rectangle 32"/>
            <p:cNvSpPr>
              <a:spLocks noChangeArrowheads="1"/>
            </p:cNvSpPr>
            <p:nvPr/>
          </p:nvSpPr>
          <p:spPr bwMode="gray">
            <a:xfrm>
              <a:off x="886758" y="2116261"/>
              <a:ext cx="7369874" cy="4242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tr-TR" sz="3600" b="1" noProof="1" smtClean="0">
                  <a:solidFill>
                    <a:prstClr val="black"/>
                  </a:solidFill>
                </a:rPr>
                <a:t>ÖKC Kullanmakta Olan Tüm Mükelleflerimiz </a:t>
              </a:r>
            </a:p>
            <a:p>
              <a:pPr algn="ctr"/>
              <a:endParaRPr lang="tr-TR" sz="3600" b="1" noProof="1">
                <a:solidFill>
                  <a:prstClr val="black"/>
                </a:solidFill>
              </a:endParaRPr>
            </a:p>
            <a:p>
              <a:pPr algn="ctr"/>
              <a:r>
                <a:rPr lang="tr-TR" sz="3600" b="1" noProof="1" smtClean="0">
                  <a:solidFill>
                    <a:srgbClr val="00B050"/>
                  </a:solidFill>
                </a:rPr>
                <a:t>1.1.2016</a:t>
              </a:r>
              <a:r>
                <a:rPr lang="tr-TR" sz="3600" b="1" noProof="1" smtClean="0">
                  <a:solidFill>
                    <a:prstClr val="black"/>
                  </a:solidFill>
                </a:rPr>
                <a:t> </a:t>
              </a:r>
              <a:r>
                <a:rPr lang="tr-TR" sz="3600" b="1" noProof="1">
                  <a:solidFill>
                    <a:prstClr val="black"/>
                  </a:solidFill>
                </a:rPr>
                <a:t>Tarihi </a:t>
              </a:r>
              <a:r>
                <a:rPr lang="tr-TR" sz="3600" b="1" noProof="1" smtClean="0">
                  <a:solidFill>
                    <a:prstClr val="black"/>
                  </a:solidFill>
                </a:rPr>
                <a:t>İtibariyle</a:t>
              </a:r>
            </a:p>
            <a:p>
              <a:pPr algn="ctr"/>
              <a:endParaRPr lang="tr-TR" sz="3600" b="1" noProof="1" smtClean="0">
                <a:solidFill>
                  <a:prstClr val="black"/>
                </a:solidFill>
              </a:endParaRPr>
            </a:p>
            <a:p>
              <a:pPr algn="ctr"/>
              <a:r>
                <a:rPr lang="tr-TR" sz="3600" b="1" noProof="1" smtClean="0">
                  <a:solidFill>
                    <a:srgbClr val="00B0F0"/>
                  </a:solidFill>
                </a:rPr>
                <a:t>Eski Cihazları Yerine</a:t>
              </a:r>
            </a:p>
            <a:p>
              <a:pPr algn="ctr"/>
              <a:endParaRPr lang="tr-TR" sz="3600" b="1" noProof="1">
                <a:solidFill>
                  <a:prstClr val="black"/>
                </a:solidFill>
              </a:endParaRPr>
            </a:p>
            <a:p>
              <a:pPr algn="ctr"/>
              <a:r>
                <a:rPr lang="tr-TR" sz="3600" b="1" noProof="1" smtClean="0">
                  <a:solidFill>
                    <a:schemeClr val="accent6">
                      <a:lumMod val="75000"/>
                    </a:schemeClr>
                  </a:solidFill>
                </a:rPr>
                <a:t>Yeni Nesil Ödeme Kaydedici Cihaz </a:t>
              </a:r>
              <a:r>
                <a:rPr lang="tr-TR" sz="3600" b="1" noProof="1" smtClean="0">
                  <a:solidFill>
                    <a:prstClr val="black"/>
                  </a:solidFill>
                </a:rPr>
                <a:t>Kullanmaya Başlayacaklardır. </a:t>
              </a:r>
              <a:endParaRPr lang="tr-TR" sz="3600" b="1" noProof="1">
                <a:solidFill>
                  <a:prstClr val="black"/>
                </a:solidFill>
              </a:endParaRPr>
            </a:p>
          </p:txBody>
        </p:sp>
        <p:pic>
          <p:nvPicPr>
            <p:cNvPr id="7" name="Picture 57"/>
            <p:cNvPicPr>
              <a:picLocks noChangeAspect="1" noChangeArrowheads="1"/>
            </p:cNvPicPr>
            <p:nvPr/>
          </p:nvPicPr>
          <p:blipFill>
            <a:blip r:embed="rId3">
              <a:lum bright="24000"/>
              <a:extLst>
                <a:ext uri="{28A0092B-C50C-407E-A947-70E740481C1C}">
                  <a14:useLocalDpi xmlns:a14="http://schemas.microsoft.com/office/drawing/2010/main" val="0"/>
                </a:ext>
              </a:extLst>
            </a:blip>
            <a:srcRect t="50450" r="-420"/>
            <a:stretch>
              <a:fillRect/>
            </a:stretch>
          </p:blipFill>
          <p:spPr bwMode="gray">
            <a:xfrm>
              <a:off x="296260" y="1893763"/>
              <a:ext cx="8246070" cy="76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57"/>
            <p:cNvPicPr>
              <a:picLocks noChangeAspect="1" noChangeArrowheads="1"/>
            </p:cNvPicPr>
            <p:nvPr/>
          </p:nvPicPr>
          <p:blipFill>
            <a:blip r:embed="rId3">
              <a:lum bright="24000"/>
              <a:extLst>
                <a:ext uri="{28A0092B-C50C-407E-A947-70E740481C1C}">
                  <a14:useLocalDpi xmlns:a14="http://schemas.microsoft.com/office/drawing/2010/main" val="0"/>
                </a:ext>
              </a:extLst>
            </a:blip>
            <a:srcRect t="50450" r="-420"/>
            <a:stretch>
              <a:fillRect/>
            </a:stretch>
          </p:blipFill>
          <p:spPr bwMode="gray">
            <a:xfrm>
              <a:off x="448660" y="6536435"/>
              <a:ext cx="8246070" cy="76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595256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09" y="-235920"/>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7384"/>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2" name="TextBox 13"/>
          <p:cNvSpPr txBox="1"/>
          <p:nvPr/>
        </p:nvSpPr>
        <p:spPr>
          <a:xfrm>
            <a:off x="1059785" y="33979"/>
            <a:ext cx="7091049" cy="646331"/>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600" b="1" dirty="0" smtClean="0">
                <a:ln w="1905"/>
                <a:solidFill>
                  <a:srgbClr val="FFC000"/>
                </a:solidFill>
                <a:effectLst>
                  <a:innerShdw blurRad="69850" dist="43180" dir="5400000">
                    <a:srgbClr val="000000">
                      <a:alpha val="65000"/>
                    </a:srgbClr>
                  </a:innerShdw>
                </a:effectLst>
              </a:rPr>
              <a:t>YENİ YAPI (ANA İLKELER)</a:t>
            </a:r>
            <a:endParaRPr lang="tr-TR" sz="3600" b="1" dirty="0">
              <a:ln w="1905"/>
              <a:solidFill>
                <a:srgbClr val="FFC000"/>
              </a:solidFill>
              <a:effectLst>
                <a:innerShdw blurRad="69850" dist="43180" dir="5400000">
                  <a:srgbClr val="000000">
                    <a:alpha val="65000"/>
                  </a:srgbClr>
                </a:innerShdw>
              </a:effectLst>
            </a:endParaRPr>
          </a:p>
        </p:txBody>
      </p:sp>
      <p:cxnSp>
        <p:nvCxnSpPr>
          <p:cNvPr id="13" name="Straight Connector 8"/>
          <p:cNvCxnSpPr/>
          <p:nvPr/>
        </p:nvCxnSpPr>
        <p:spPr>
          <a:xfrm>
            <a:off x="-20017" y="985720"/>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grpSp>
        <p:nvGrpSpPr>
          <p:cNvPr id="18" name="Grup 17"/>
          <p:cNvGrpSpPr/>
          <p:nvPr/>
        </p:nvGrpSpPr>
        <p:grpSpPr>
          <a:xfrm>
            <a:off x="448660" y="2654825"/>
            <a:ext cx="8246070" cy="3828275"/>
            <a:chOff x="448660" y="2654825"/>
            <a:chExt cx="8246070" cy="3828275"/>
          </a:xfrm>
        </p:grpSpPr>
        <p:sp>
          <p:nvSpPr>
            <p:cNvPr id="40" name="Rectangle 32"/>
            <p:cNvSpPr>
              <a:spLocks noChangeArrowheads="1"/>
            </p:cNvSpPr>
            <p:nvPr/>
          </p:nvSpPr>
          <p:spPr bwMode="gray">
            <a:xfrm>
              <a:off x="867046" y="2654825"/>
              <a:ext cx="73698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endParaRPr lang="tr-TR" sz="2000" dirty="0">
                <a:solidFill>
                  <a:prstClr val="black"/>
                </a:solidFill>
              </a:endParaRPr>
            </a:p>
          </p:txBody>
        </p:sp>
        <p:pic>
          <p:nvPicPr>
            <p:cNvPr id="36" name="Picture 57"/>
            <p:cNvPicPr>
              <a:picLocks noChangeAspect="1" noChangeArrowheads="1"/>
            </p:cNvPicPr>
            <p:nvPr/>
          </p:nvPicPr>
          <p:blipFill>
            <a:blip r:embed="rId3">
              <a:lum bright="24000"/>
              <a:extLst>
                <a:ext uri="{28A0092B-C50C-407E-A947-70E740481C1C}">
                  <a14:useLocalDpi xmlns:a14="http://schemas.microsoft.com/office/drawing/2010/main" val="0"/>
                </a:ext>
              </a:extLst>
            </a:blip>
            <a:srcRect t="50450" r="-420"/>
            <a:stretch>
              <a:fillRect/>
            </a:stretch>
          </p:blipFill>
          <p:spPr bwMode="gray">
            <a:xfrm>
              <a:off x="448660" y="6406151"/>
              <a:ext cx="8246070" cy="76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2" name="Rectangle 4"/>
          <p:cNvSpPr/>
          <p:nvPr/>
        </p:nvSpPr>
        <p:spPr>
          <a:xfrm>
            <a:off x="-9150" y="6622079"/>
            <a:ext cx="9144000" cy="319135"/>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46" name="Straight Connector 8"/>
          <p:cNvCxnSpPr/>
          <p:nvPr/>
        </p:nvCxnSpPr>
        <p:spPr>
          <a:xfrm>
            <a:off x="-10117" y="6634217"/>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4" name="Dikdörtgen 3"/>
          <p:cNvSpPr/>
          <p:nvPr/>
        </p:nvSpPr>
        <p:spPr>
          <a:xfrm>
            <a:off x="296260" y="1158565"/>
            <a:ext cx="8704185" cy="5324535"/>
          </a:xfrm>
          <a:prstGeom prst="rect">
            <a:avLst/>
          </a:prstGeom>
        </p:spPr>
        <p:txBody>
          <a:bodyPr wrap="square">
            <a:spAutoFit/>
          </a:bodyPr>
          <a:lstStyle/>
          <a:p>
            <a:pPr marL="342900" indent="-342900" algn="just">
              <a:buFont typeface="Wingdings" panose="05000000000000000000" pitchFamily="2" charset="2"/>
              <a:buChar char="q"/>
            </a:pPr>
            <a:r>
              <a:rPr lang="tr-TR" sz="2000" b="1" dirty="0" smtClean="0">
                <a:solidFill>
                  <a:prstClr val="black"/>
                </a:solidFill>
              </a:rPr>
              <a:t>Yazar Kasaların ve Çevre Birimlerinin </a:t>
            </a:r>
            <a:r>
              <a:rPr lang="tr-TR" sz="2000" b="1" dirty="0" smtClean="0">
                <a:solidFill>
                  <a:srgbClr val="C00000"/>
                </a:solidFill>
              </a:rPr>
              <a:t>Entegre bir Yapıda Kullanılması </a:t>
            </a:r>
            <a:r>
              <a:rPr lang="tr-TR" sz="2000" b="1" dirty="0" smtClean="0">
                <a:solidFill>
                  <a:prstClr val="black"/>
                </a:solidFill>
              </a:rPr>
              <a:t>ve </a:t>
            </a:r>
            <a:r>
              <a:rPr lang="tr-TR" sz="2000" b="1" dirty="0" smtClean="0">
                <a:solidFill>
                  <a:srgbClr val="00B050"/>
                </a:solidFill>
              </a:rPr>
              <a:t>Ödeme ile Satış İşlemlerinin Entegre Olarak Yürütülmesi</a:t>
            </a:r>
            <a:r>
              <a:rPr lang="tr-TR" sz="2000" b="1" dirty="0" smtClean="0">
                <a:solidFill>
                  <a:prstClr val="black"/>
                </a:solidFill>
              </a:rPr>
              <a:t> Öngörülmektedir.</a:t>
            </a:r>
          </a:p>
          <a:p>
            <a:pPr marL="342900" indent="-342900" algn="just">
              <a:buFont typeface="Wingdings" panose="05000000000000000000" pitchFamily="2" charset="2"/>
              <a:buChar char="q"/>
            </a:pPr>
            <a:endParaRPr lang="tr-TR" sz="2000" b="1" dirty="0">
              <a:solidFill>
                <a:prstClr val="black"/>
              </a:solidFill>
            </a:endParaRPr>
          </a:p>
          <a:p>
            <a:pPr marL="342900" indent="-342900" algn="just">
              <a:buFont typeface="Wingdings" panose="05000000000000000000" pitchFamily="2" charset="2"/>
              <a:buChar char="q"/>
            </a:pPr>
            <a:r>
              <a:rPr lang="tr-TR" sz="2000" b="1" dirty="0" smtClean="0">
                <a:solidFill>
                  <a:prstClr val="black"/>
                </a:solidFill>
              </a:rPr>
              <a:t>Satış İşlemlerinin </a:t>
            </a:r>
            <a:r>
              <a:rPr lang="tr-TR" sz="2000" b="1" dirty="0" smtClean="0">
                <a:solidFill>
                  <a:srgbClr val="C00000"/>
                </a:solidFill>
              </a:rPr>
              <a:t>Yazar Kasalarda Başlatılması ve Sonlandırılması Esastır</a:t>
            </a:r>
            <a:r>
              <a:rPr lang="tr-TR" sz="2000" b="1" dirty="0" smtClean="0">
                <a:solidFill>
                  <a:prstClr val="black"/>
                </a:solidFill>
              </a:rPr>
              <a:t>. </a:t>
            </a:r>
          </a:p>
          <a:p>
            <a:pPr marL="342900" indent="-342900" algn="just">
              <a:buFont typeface="Wingdings" panose="05000000000000000000" pitchFamily="2" charset="2"/>
              <a:buChar char="q"/>
            </a:pPr>
            <a:endParaRPr lang="tr-TR" sz="2000" b="1" dirty="0">
              <a:solidFill>
                <a:prstClr val="black"/>
              </a:solidFill>
            </a:endParaRPr>
          </a:p>
          <a:p>
            <a:pPr marL="342900" indent="-342900" algn="just">
              <a:buFont typeface="Wingdings" panose="05000000000000000000" pitchFamily="2" charset="2"/>
              <a:buChar char="q"/>
            </a:pPr>
            <a:r>
              <a:rPr lang="tr-TR" sz="2000" b="1" dirty="0" smtClean="0">
                <a:solidFill>
                  <a:srgbClr val="0070C0"/>
                </a:solidFill>
              </a:rPr>
              <a:t>Yazar Kasalara bağlı olmadan</a:t>
            </a:r>
            <a:r>
              <a:rPr lang="tr-TR" sz="2000" b="1" dirty="0" smtClean="0">
                <a:solidFill>
                  <a:prstClr val="black"/>
                </a:solidFill>
              </a:rPr>
              <a:t> Ödeme Ara Yüzlerinin (EFT-POS cihazları veya Akıllı </a:t>
            </a:r>
            <a:r>
              <a:rPr lang="tr-TR" sz="2000" b="1" dirty="0" err="1" smtClean="0">
                <a:solidFill>
                  <a:prstClr val="black"/>
                </a:solidFill>
              </a:rPr>
              <a:t>Pinpad</a:t>
            </a:r>
            <a:r>
              <a:rPr lang="tr-TR" sz="2000" b="1" dirty="0" smtClean="0">
                <a:solidFill>
                  <a:prstClr val="black"/>
                </a:solidFill>
              </a:rPr>
              <a:t> cihazlarının, Yemek Kartları Cihazları vb. ) </a:t>
            </a:r>
            <a:r>
              <a:rPr lang="tr-TR" sz="2000" b="1" dirty="0" smtClean="0">
                <a:solidFill>
                  <a:srgbClr val="0070C0"/>
                </a:solidFill>
              </a:rPr>
              <a:t>Kullanımı Mümkün Olmayacaktır. </a:t>
            </a:r>
          </a:p>
          <a:p>
            <a:pPr marL="342900" indent="-342900" algn="just">
              <a:buFont typeface="Wingdings" panose="05000000000000000000" pitchFamily="2" charset="2"/>
              <a:buChar char="q"/>
            </a:pPr>
            <a:endParaRPr lang="tr-TR" sz="2000" b="1" dirty="0">
              <a:solidFill>
                <a:prstClr val="black"/>
              </a:solidFill>
            </a:endParaRPr>
          </a:p>
          <a:p>
            <a:pPr marL="342900" indent="-342900" algn="just">
              <a:buFont typeface="Wingdings" panose="05000000000000000000" pitchFamily="2" charset="2"/>
              <a:buChar char="q"/>
            </a:pPr>
            <a:r>
              <a:rPr lang="tr-TR" sz="2000" b="1" dirty="0" smtClean="0">
                <a:solidFill>
                  <a:prstClr val="black"/>
                </a:solidFill>
              </a:rPr>
              <a:t>Yeni Nesil Yazar Kasalar üzerinde veya birlikte çalışacak uygulamaların </a:t>
            </a:r>
            <a:r>
              <a:rPr lang="tr-TR" sz="2000" b="1" dirty="0" smtClean="0">
                <a:solidFill>
                  <a:srgbClr val="FF0000"/>
                </a:solidFill>
              </a:rPr>
              <a:t>satış tutarına etki eden özelliği bulunuyorsa</a:t>
            </a:r>
            <a:r>
              <a:rPr lang="tr-TR" sz="2000" b="1" dirty="0" smtClean="0">
                <a:solidFill>
                  <a:prstClr val="black"/>
                </a:solidFill>
              </a:rPr>
              <a:t> mutlaka </a:t>
            </a:r>
            <a:r>
              <a:rPr lang="tr-TR" sz="2000" b="1" dirty="0" smtClean="0">
                <a:solidFill>
                  <a:srgbClr val="00B050"/>
                </a:solidFill>
              </a:rPr>
              <a:t>GMP-3 dokümanında belirlenen eşleştirme ve uyumlandırma yapıldıktan sonra haberleşmesi sağlanacaktır.</a:t>
            </a:r>
          </a:p>
          <a:p>
            <a:pPr marL="342900" indent="-342900" algn="just">
              <a:buFont typeface="Wingdings" panose="05000000000000000000" pitchFamily="2" charset="2"/>
              <a:buChar char="q"/>
            </a:pPr>
            <a:endParaRPr lang="tr-TR" sz="2000" b="1" dirty="0">
              <a:solidFill>
                <a:srgbClr val="00B050"/>
              </a:solidFill>
            </a:endParaRPr>
          </a:p>
          <a:p>
            <a:pPr marL="342900" indent="-342900" algn="just">
              <a:buFont typeface="Wingdings" panose="05000000000000000000" pitchFamily="2" charset="2"/>
              <a:buChar char="q"/>
            </a:pPr>
            <a:r>
              <a:rPr lang="tr-TR" sz="2000" b="1" dirty="0" smtClean="0">
                <a:solidFill>
                  <a:prstClr val="black"/>
                </a:solidFill>
              </a:rPr>
              <a:t>EFT-POS cihazlarının yazarkasalara bağlı olmadan kullanımı istenmemekte ve slip belgesi ile mali belge (fiş) TEK bir BELGEDE birleşik olarak ve Yazarkasadan çıkması öngörülmektedir.</a:t>
            </a:r>
            <a:endParaRPr lang="tr-TR" sz="2000" dirty="0">
              <a:solidFill>
                <a:prstClr val="black"/>
              </a:solidFill>
            </a:endParaRPr>
          </a:p>
        </p:txBody>
      </p:sp>
    </p:spTree>
    <p:extLst>
      <p:ext uri="{BB962C8B-B14F-4D97-AF65-F5344CB8AC3E}">
        <p14:creationId xmlns:p14="http://schemas.microsoft.com/office/powerpoint/2010/main" val="266547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2" nodeType="afterEffect">
                                  <p:stCondLst>
                                    <p:cond delay="0"/>
                                  </p:stCondLst>
                                  <p:iterate type="lt">
                                    <p:tmAbs val="0"/>
                                  </p:iterate>
                                  <p:childTnLst>
                                    <p:set>
                                      <p:cBhvr>
                                        <p:cTn id="6" dur="1" fill="hold">
                                          <p:stCondLst>
                                            <p:cond delay="0"/>
                                          </p:stCondLst>
                                        </p:cTn>
                                        <p:tgtEl>
                                          <p:spTgt spid="12"/>
                                        </p:tgtEl>
                                        <p:attrNameLst>
                                          <p:attrName>style.visibility</p:attrName>
                                        </p:attrNameLst>
                                      </p:cBhvr>
                                      <p:to>
                                        <p:strVal val="hidden"/>
                                      </p:to>
                                    </p:set>
                                  </p:childTnLst>
                                </p:cTn>
                              </p:par>
                            </p:childTnLst>
                          </p:cTn>
                        </p:par>
                        <p:par>
                          <p:cTn id="7" fill="hold">
                            <p:stCondLst>
                              <p:cond delay="0"/>
                            </p:stCondLst>
                            <p:childTnLst>
                              <p:par>
                                <p:cTn id="8" presetID="6" presetClass="emph" presetSubtype="0" fill="hold" grpId="3" nodeType="afterEffect">
                                  <p:stCondLst>
                                    <p:cond delay="0"/>
                                  </p:stCondLst>
                                  <p:iterate type="lt">
                                    <p:tmPct val="0"/>
                                  </p:iterate>
                                  <p:childTnLst>
                                    <p:animScale>
                                      <p:cBhvr>
                                        <p:cTn id="9" dur="10" fill="hold"/>
                                        <p:tgtEl>
                                          <p:spTgt spid="12"/>
                                        </p:tgtEl>
                                      </p:cBhvr>
                                      <p:by x="100000" y="400000"/>
                                    </p:animScale>
                                  </p:childTnLst>
                                </p:cTn>
                              </p:par>
                            </p:childTnLst>
                          </p:cTn>
                        </p:par>
                        <p:par>
                          <p:cTn id="10" fill="hold">
                            <p:stCondLst>
                              <p:cond delay="10"/>
                            </p:stCondLst>
                            <p:childTnLst>
                              <p:par>
                                <p:cTn id="11" presetID="1" presetClass="entr" presetSubtype="0" fill="hold" grpId="4" nodeType="afterEffect">
                                  <p:stCondLst>
                                    <p:cond delay="0"/>
                                  </p:stCondLst>
                                  <p:iterate type="lt">
                                    <p:tmAbs val="0"/>
                                  </p:iterate>
                                  <p:childTnLst>
                                    <p:set>
                                      <p:cBhvr>
                                        <p:cTn id="12" dur="1" fill="hold">
                                          <p:stCondLst>
                                            <p:cond delay="0"/>
                                          </p:stCondLst>
                                        </p:cTn>
                                        <p:tgtEl>
                                          <p:spTgt spid="12"/>
                                        </p:tgtEl>
                                        <p:attrNameLst>
                                          <p:attrName>style.visibility</p:attrName>
                                        </p:attrNameLst>
                                      </p:cBhvr>
                                      <p:to>
                                        <p:strVal val="visible"/>
                                      </p:to>
                                    </p:set>
                                  </p:childTnLst>
                                </p:cTn>
                              </p:par>
                              <p:par>
                                <p:cTn id="13" presetID="6" presetClass="emph" presetSubtype="0" accel="50000" decel="50000" fill="hold" grpId="1" nodeType="withEffect">
                                  <p:stCondLst>
                                    <p:cond delay="0"/>
                                  </p:stCondLst>
                                  <p:iterate type="lt">
                                    <p:tmPct val="0"/>
                                  </p:iterate>
                                  <p:childTnLst>
                                    <p:animScale>
                                      <p:cBhvr>
                                        <p:cTn id="14" dur="1000" fill="hold"/>
                                        <p:tgtEl>
                                          <p:spTgt spid="12"/>
                                        </p:tgtEl>
                                      </p:cBhvr>
                                      <p:by x="100000" y="25000"/>
                                    </p:animScale>
                                  </p:childTnLst>
                                </p:cTn>
                              </p:par>
                              <p:par>
                                <p:cTn id="15" presetID="37" presetClass="entr" presetSubtype="0" fill="hold" grpId="0" nodeType="withEffect">
                                  <p:stCondLst>
                                    <p:cond delay="0"/>
                                  </p:stCondLst>
                                  <p:iterate type="lt">
                                    <p:tmPct val="0"/>
                                  </p:iterate>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900" decel="100000" fill="hold"/>
                                        <p:tgtEl>
                                          <p:spTgt spid="12"/>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1000"/>
                                        <p:tgtEl>
                                          <p:spTgt spid="42"/>
                                        </p:tgtEl>
                                      </p:cBhvr>
                                    </p:animEffect>
                                    <p:anim calcmode="lin" valueType="num">
                                      <p:cBhvr>
                                        <p:cTn id="34" dur="1000" fill="hold"/>
                                        <p:tgtEl>
                                          <p:spTgt spid="42"/>
                                        </p:tgtEl>
                                        <p:attrNameLst>
                                          <p:attrName>ppt_x</p:attrName>
                                        </p:attrNameLst>
                                      </p:cBhvr>
                                      <p:tavLst>
                                        <p:tav tm="0">
                                          <p:val>
                                            <p:strVal val="#ppt_x"/>
                                          </p:val>
                                        </p:tav>
                                        <p:tav tm="100000">
                                          <p:val>
                                            <p:strVal val="#ppt_x"/>
                                          </p:val>
                                        </p:tav>
                                      </p:tavLst>
                                    </p:anim>
                                    <p:anim calcmode="lin" valueType="num">
                                      <p:cBhvr>
                                        <p:cTn id="35" dur="1000" fill="hold"/>
                                        <p:tgtEl>
                                          <p:spTgt spid="4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childTnLst>
                          </p:cTn>
                        </p:par>
                        <p:par>
                          <p:cTn id="41" fill="hold">
                            <p:stCondLst>
                              <p:cond delay="1010"/>
                            </p:stCondLst>
                            <p:childTnLst>
                              <p:par>
                                <p:cTn id="42" presetID="10" presetClass="entr" presetSubtype="0" fill="hold"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2" grpId="1"/>
      <p:bldP spid="12" grpId="2"/>
      <p:bldP spid="12" grpId="3"/>
      <p:bldP spid="12" grpId="4"/>
      <p:bldP spid="4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352" y="-388625"/>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9150" y="-56873"/>
            <a:ext cx="9144000" cy="584478"/>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2" name="TextBox 13"/>
          <p:cNvSpPr txBox="1"/>
          <p:nvPr/>
        </p:nvSpPr>
        <p:spPr>
          <a:xfrm>
            <a:off x="1059785" y="-83215"/>
            <a:ext cx="7091049" cy="646331"/>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600" b="1" dirty="0" smtClean="0">
                <a:ln w="1905"/>
                <a:solidFill>
                  <a:srgbClr val="FFC000"/>
                </a:solidFill>
                <a:effectLst>
                  <a:innerShdw blurRad="69850" dist="43180" dir="5400000">
                    <a:srgbClr val="000000">
                      <a:alpha val="65000"/>
                    </a:srgbClr>
                  </a:innerShdw>
                </a:effectLst>
              </a:rPr>
              <a:t>YENİ YAPI   (ANA İLKELER)</a:t>
            </a:r>
            <a:endParaRPr lang="tr-TR" sz="3600" b="1" dirty="0">
              <a:ln w="1905"/>
              <a:solidFill>
                <a:srgbClr val="FFC000"/>
              </a:solidFill>
              <a:effectLst>
                <a:innerShdw blurRad="69850" dist="43180" dir="5400000">
                  <a:srgbClr val="000000">
                    <a:alpha val="65000"/>
                  </a:srgbClr>
                </a:innerShdw>
              </a:effectLst>
            </a:endParaRPr>
          </a:p>
        </p:txBody>
      </p:sp>
      <p:cxnSp>
        <p:nvCxnSpPr>
          <p:cNvPr id="13" name="Straight Connector 8"/>
          <p:cNvCxnSpPr/>
          <p:nvPr/>
        </p:nvCxnSpPr>
        <p:spPr>
          <a:xfrm>
            <a:off x="-20017" y="527605"/>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42" name="Rectangle 4"/>
          <p:cNvSpPr/>
          <p:nvPr/>
        </p:nvSpPr>
        <p:spPr>
          <a:xfrm>
            <a:off x="-9150" y="6483099"/>
            <a:ext cx="9144000" cy="458115"/>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46" name="Straight Connector 8"/>
          <p:cNvCxnSpPr/>
          <p:nvPr/>
        </p:nvCxnSpPr>
        <p:spPr>
          <a:xfrm>
            <a:off x="-10117" y="6481512"/>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4" name="Dikdörtgen 3"/>
          <p:cNvSpPr/>
          <p:nvPr/>
        </p:nvSpPr>
        <p:spPr>
          <a:xfrm>
            <a:off x="296260" y="680310"/>
            <a:ext cx="8704185" cy="5755422"/>
          </a:xfrm>
          <a:prstGeom prst="rect">
            <a:avLst/>
          </a:prstGeom>
        </p:spPr>
        <p:txBody>
          <a:bodyPr wrap="square">
            <a:spAutoFit/>
          </a:bodyPr>
          <a:lstStyle/>
          <a:p>
            <a:pPr marL="342900" indent="-342900" algn="just">
              <a:buFont typeface="Wingdings" panose="05000000000000000000" pitchFamily="2" charset="2"/>
              <a:buChar char="q"/>
            </a:pPr>
            <a:r>
              <a:rPr lang="tr-TR" sz="2000" b="1" dirty="0" smtClean="0">
                <a:solidFill>
                  <a:prstClr val="black"/>
                </a:solidFill>
              </a:rPr>
              <a:t>EFT-POS cihazlarına </a:t>
            </a:r>
            <a:r>
              <a:rPr lang="tr-TR" sz="2000" b="1" dirty="0" smtClean="0">
                <a:solidFill>
                  <a:schemeClr val="tx2">
                    <a:lumMod val="60000"/>
                    <a:lumOff val="40000"/>
                  </a:schemeClr>
                </a:solidFill>
              </a:rPr>
              <a:t>Tutar Bilgisi’nin </a:t>
            </a:r>
            <a:r>
              <a:rPr lang="tr-TR" sz="2000" b="1" dirty="0" smtClean="0">
                <a:solidFill>
                  <a:srgbClr val="FF0000"/>
                </a:solidFill>
              </a:rPr>
              <a:t>Yazar Kasadan Gönderilmesi Esastır</a:t>
            </a:r>
            <a:r>
              <a:rPr lang="tr-TR" sz="2000" b="1" dirty="0" smtClean="0">
                <a:solidFill>
                  <a:prstClr val="black"/>
                </a:solidFill>
              </a:rPr>
              <a:t>. POS cihazları Tutar bilgisini Yazar Kasadan almadan tahsilat işlemini yapamayacaktır.</a:t>
            </a:r>
          </a:p>
          <a:p>
            <a:pPr algn="just"/>
            <a:endParaRPr lang="tr-TR" sz="2000" b="1" dirty="0" smtClean="0">
              <a:solidFill>
                <a:prstClr val="black"/>
              </a:solidFill>
            </a:endParaRPr>
          </a:p>
          <a:p>
            <a:pPr marL="342900" indent="-342900" algn="just">
              <a:buFont typeface="Wingdings" panose="05000000000000000000" pitchFamily="2" charset="2"/>
              <a:buChar char="q"/>
            </a:pPr>
            <a:r>
              <a:rPr lang="tr-TR" sz="2000" b="1" dirty="0" smtClean="0">
                <a:solidFill>
                  <a:prstClr val="black"/>
                </a:solidFill>
              </a:rPr>
              <a:t>Yazar Kasada Gerçekleştirilen </a:t>
            </a:r>
            <a:r>
              <a:rPr lang="tr-TR" sz="2000" b="1" dirty="0" smtClean="0">
                <a:solidFill>
                  <a:schemeClr val="tx2">
                    <a:lumMod val="60000"/>
                    <a:lumOff val="40000"/>
                  </a:schemeClr>
                </a:solidFill>
              </a:rPr>
              <a:t>İşlem Tutarı </a:t>
            </a:r>
            <a:r>
              <a:rPr lang="tr-TR" sz="2000" b="1" dirty="0" smtClean="0">
                <a:solidFill>
                  <a:prstClr val="black"/>
                </a:solidFill>
              </a:rPr>
              <a:t>ile </a:t>
            </a:r>
            <a:r>
              <a:rPr lang="tr-TR" sz="2000" b="1" dirty="0" smtClean="0">
                <a:solidFill>
                  <a:srgbClr val="FF0000"/>
                </a:solidFill>
              </a:rPr>
              <a:t>Çevre Birimleri Yoluyla Tahsil Edilen Tutar</a:t>
            </a:r>
            <a:r>
              <a:rPr lang="tr-TR" sz="2000" b="1" dirty="0" smtClean="0">
                <a:solidFill>
                  <a:prstClr val="black"/>
                </a:solidFill>
              </a:rPr>
              <a:t> Arasındaki Uyumun Sağlanmasından </a:t>
            </a:r>
            <a:r>
              <a:rPr lang="tr-TR" sz="2000" b="1" dirty="0" smtClean="0">
                <a:solidFill>
                  <a:srgbClr val="00B0F0"/>
                </a:solidFill>
              </a:rPr>
              <a:t>ÖKC TSM Merkezleri </a:t>
            </a:r>
            <a:r>
              <a:rPr lang="tr-TR" sz="2000" b="1" dirty="0" smtClean="0">
                <a:solidFill>
                  <a:prstClr val="black"/>
                </a:solidFill>
              </a:rPr>
              <a:t>Sorumlu Tutulmuştur.</a:t>
            </a:r>
          </a:p>
          <a:p>
            <a:pPr marL="342900" indent="-342900" algn="just">
              <a:buFont typeface="Wingdings" panose="05000000000000000000" pitchFamily="2" charset="2"/>
              <a:buChar char="q"/>
            </a:pPr>
            <a:endParaRPr lang="tr-TR" sz="2000" b="1" dirty="0" smtClean="0">
              <a:solidFill>
                <a:prstClr val="black"/>
              </a:solidFill>
            </a:endParaRPr>
          </a:p>
          <a:p>
            <a:pPr marL="342900" indent="-342900" algn="just">
              <a:buFont typeface="Wingdings" panose="05000000000000000000" pitchFamily="2" charset="2"/>
              <a:buChar char="q"/>
            </a:pPr>
            <a:r>
              <a:rPr lang="tr-TR" sz="2000" b="1" dirty="0" smtClean="0">
                <a:solidFill>
                  <a:prstClr val="black"/>
                </a:solidFill>
              </a:rPr>
              <a:t>ÖKC TSM Merkezleri ve ÖKC üreticileri, Sahada Bulunan Yeni Nesil Yazar Kasaların </a:t>
            </a:r>
            <a:r>
              <a:rPr lang="tr-TR" sz="2000" b="1" dirty="0" smtClean="0">
                <a:solidFill>
                  <a:srgbClr val="00B0F0"/>
                </a:solidFill>
              </a:rPr>
              <a:t>Teknik Kılavuzlara </a:t>
            </a:r>
            <a:r>
              <a:rPr lang="tr-TR" sz="2000" b="1" dirty="0" smtClean="0">
                <a:solidFill>
                  <a:prstClr val="black"/>
                </a:solidFill>
              </a:rPr>
              <a:t>ve </a:t>
            </a:r>
            <a:r>
              <a:rPr lang="tr-TR" sz="2000" b="1" dirty="0" err="1" smtClean="0">
                <a:solidFill>
                  <a:srgbClr val="FF0000"/>
                </a:solidFill>
              </a:rPr>
              <a:t>GMP</a:t>
            </a:r>
            <a:r>
              <a:rPr lang="tr-TR" sz="2000" b="1" dirty="0" err="1" smtClean="0">
                <a:solidFill>
                  <a:prstClr val="black"/>
                </a:solidFill>
              </a:rPr>
              <a:t>’lere</a:t>
            </a:r>
            <a:r>
              <a:rPr lang="tr-TR" sz="2000" b="1" dirty="0" smtClean="0">
                <a:solidFill>
                  <a:prstClr val="black"/>
                </a:solidFill>
              </a:rPr>
              <a:t> Göre Çalışmakta Olduğundan ve </a:t>
            </a:r>
            <a:r>
              <a:rPr lang="tr-TR" sz="2000" b="1" dirty="0" smtClean="0">
                <a:solidFill>
                  <a:srgbClr val="C00000"/>
                </a:solidFill>
              </a:rPr>
              <a:t>Bunlara Bağlı Çevre Birimlerinin Eşleştirme Prosedürlerine Uygun Olarak Kullanılıp Kullanılmadığının Kontrolünden</a:t>
            </a:r>
            <a:r>
              <a:rPr lang="tr-TR" sz="2000" b="1" dirty="0" smtClean="0">
                <a:solidFill>
                  <a:prstClr val="black"/>
                </a:solidFill>
              </a:rPr>
              <a:t> Sorumlu Tutulmuşlardır.</a:t>
            </a:r>
          </a:p>
          <a:p>
            <a:pPr marL="342900" indent="-342900" algn="just">
              <a:buFont typeface="Wingdings" panose="05000000000000000000" pitchFamily="2" charset="2"/>
              <a:buChar char="q"/>
            </a:pPr>
            <a:endParaRPr lang="tr-TR" sz="2000" b="1" dirty="0" smtClean="0">
              <a:solidFill>
                <a:prstClr val="black"/>
              </a:solidFill>
            </a:endParaRPr>
          </a:p>
          <a:p>
            <a:pPr marL="342900" indent="-342900" algn="just">
              <a:buFont typeface="Wingdings" panose="05000000000000000000" pitchFamily="2" charset="2"/>
              <a:buChar char="q"/>
            </a:pPr>
            <a:r>
              <a:rPr lang="tr-TR" sz="2000" b="1" dirty="0" smtClean="0">
                <a:solidFill>
                  <a:prstClr val="black"/>
                </a:solidFill>
              </a:rPr>
              <a:t>ÖKC TSM Merkezleri, </a:t>
            </a:r>
            <a:r>
              <a:rPr lang="tr-TR" sz="2000" b="1" dirty="0" smtClean="0">
                <a:solidFill>
                  <a:srgbClr val="00B050"/>
                </a:solidFill>
              </a:rPr>
              <a:t>Sadece </a:t>
            </a:r>
            <a:r>
              <a:rPr lang="tr-TR" sz="2000" b="1" dirty="0" err="1" smtClean="0">
                <a:solidFill>
                  <a:srgbClr val="00B050"/>
                </a:solidFill>
              </a:rPr>
              <a:t>ÖKC’de</a:t>
            </a:r>
            <a:r>
              <a:rPr lang="tr-TR" sz="2000" b="1" dirty="0" smtClean="0">
                <a:solidFill>
                  <a:srgbClr val="00B050"/>
                </a:solidFill>
              </a:rPr>
              <a:t> oluşan işlemlerin </a:t>
            </a:r>
            <a:r>
              <a:rPr lang="tr-TR" sz="2000" b="1" dirty="0" err="1" smtClean="0">
                <a:solidFill>
                  <a:srgbClr val="00B050"/>
                </a:solidFill>
              </a:rPr>
              <a:t>GİB’e</a:t>
            </a:r>
            <a:r>
              <a:rPr lang="tr-TR" sz="2000" b="1" dirty="0" smtClean="0">
                <a:solidFill>
                  <a:srgbClr val="00B050"/>
                </a:solidFill>
              </a:rPr>
              <a:t> iletilmesinden sorumlu olmayacak</a:t>
            </a:r>
            <a:r>
              <a:rPr lang="tr-TR" sz="2000" b="1" dirty="0" smtClean="0">
                <a:solidFill>
                  <a:prstClr val="black"/>
                </a:solidFill>
              </a:rPr>
              <a:t> </a:t>
            </a:r>
            <a:r>
              <a:rPr lang="tr-TR" sz="2800" b="1" dirty="0" smtClean="0">
                <a:solidFill>
                  <a:prstClr val="black"/>
                </a:solidFill>
              </a:rPr>
              <a:t>ayrıca</a:t>
            </a:r>
            <a:r>
              <a:rPr lang="tr-TR" sz="2000" b="1" dirty="0" smtClean="0">
                <a:solidFill>
                  <a:prstClr val="black"/>
                </a:solidFill>
              </a:rPr>
              <a:t> ÖKC üzerinde veya bu cihaz ile birlikte uygulamalarını yürüten Üye İşyeri Anlaşması Yapan Kuruluşların işlemlerinin ilgili yerel ve uluslararası kurallara göre işletilmesinden de sorumlu olacaklardır.</a:t>
            </a:r>
            <a:endParaRPr lang="tr-TR" sz="2000" dirty="0">
              <a:solidFill>
                <a:prstClr val="black"/>
              </a:solidFill>
            </a:endParaRPr>
          </a:p>
        </p:txBody>
      </p:sp>
    </p:spTree>
    <p:extLst>
      <p:ext uri="{BB962C8B-B14F-4D97-AF65-F5344CB8AC3E}">
        <p14:creationId xmlns:p14="http://schemas.microsoft.com/office/powerpoint/2010/main" val="1052856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2" nodeType="afterEffect">
                                  <p:stCondLst>
                                    <p:cond delay="0"/>
                                  </p:stCondLst>
                                  <p:iterate type="lt">
                                    <p:tmAbs val="0"/>
                                  </p:iterate>
                                  <p:childTnLst>
                                    <p:set>
                                      <p:cBhvr>
                                        <p:cTn id="6" dur="1" fill="hold">
                                          <p:stCondLst>
                                            <p:cond delay="0"/>
                                          </p:stCondLst>
                                        </p:cTn>
                                        <p:tgtEl>
                                          <p:spTgt spid="12"/>
                                        </p:tgtEl>
                                        <p:attrNameLst>
                                          <p:attrName>style.visibility</p:attrName>
                                        </p:attrNameLst>
                                      </p:cBhvr>
                                      <p:to>
                                        <p:strVal val="hidden"/>
                                      </p:to>
                                    </p:set>
                                  </p:childTnLst>
                                </p:cTn>
                              </p:par>
                            </p:childTnLst>
                          </p:cTn>
                        </p:par>
                        <p:par>
                          <p:cTn id="7" fill="hold">
                            <p:stCondLst>
                              <p:cond delay="0"/>
                            </p:stCondLst>
                            <p:childTnLst>
                              <p:par>
                                <p:cTn id="8" presetID="6" presetClass="emph" presetSubtype="0" fill="hold" grpId="3" nodeType="afterEffect">
                                  <p:stCondLst>
                                    <p:cond delay="0"/>
                                  </p:stCondLst>
                                  <p:iterate type="lt">
                                    <p:tmPct val="0"/>
                                  </p:iterate>
                                  <p:childTnLst>
                                    <p:animScale>
                                      <p:cBhvr>
                                        <p:cTn id="9" dur="10" fill="hold"/>
                                        <p:tgtEl>
                                          <p:spTgt spid="12"/>
                                        </p:tgtEl>
                                      </p:cBhvr>
                                      <p:by x="100000" y="400000"/>
                                    </p:animScale>
                                  </p:childTnLst>
                                </p:cTn>
                              </p:par>
                            </p:childTnLst>
                          </p:cTn>
                        </p:par>
                        <p:par>
                          <p:cTn id="10" fill="hold">
                            <p:stCondLst>
                              <p:cond delay="10"/>
                            </p:stCondLst>
                            <p:childTnLst>
                              <p:par>
                                <p:cTn id="11" presetID="1" presetClass="entr" presetSubtype="0" fill="hold" grpId="4" nodeType="afterEffect">
                                  <p:stCondLst>
                                    <p:cond delay="0"/>
                                  </p:stCondLst>
                                  <p:iterate type="lt">
                                    <p:tmAbs val="0"/>
                                  </p:iterate>
                                  <p:childTnLst>
                                    <p:set>
                                      <p:cBhvr>
                                        <p:cTn id="12" dur="1" fill="hold">
                                          <p:stCondLst>
                                            <p:cond delay="0"/>
                                          </p:stCondLst>
                                        </p:cTn>
                                        <p:tgtEl>
                                          <p:spTgt spid="12"/>
                                        </p:tgtEl>
                                        <p:attrNameLst>
                                          <p:attrName>style.visibility</p:attrName>
                                        </p:attrNameLst>
                                      </p:cBhvr>
                                      <p:to>
                                        <p:strVal val="visible"/>
                                      </p:to>
                                    </p:set>
                                  </p:childTnLst>
                                </p:cTn>
                              </p:par>
                              <p:par>
                                <p:cTn id="13" presetID="6" presetClass="emph" presetSubtype="0" accel="50000" decel="50000" fill="hold" grpId="1" nodeType="withEffect">
                                  <p:stCondLst>
                                    <p:cond delay="0"/>
                                  </p:stCondLst>
                                  <p:iterate type="lt">
                                    <p:tmPct val="0"/>
                                  </p:iterate>
                                  <p:childTnLst>
                                    <p:animScale>
                                      <p:cBhvr>
                                        <p:cTn id="14" dur="1000" fill="hold"/>
                                        <p:tgtEl>
                                          <p:spTgt spid="12"/>
                                        </p:tgtEl>
                                      </p:cBhvr>
                                      <p:by x="100000" y="25000"/>
                                    </p:animScale>
                                  </p:childTnLst>
                                </p:cTn>
                              </p:par>
                              <p:par>
                                <p:cTn id="15" presetID="37" presetClass="entr" presetSubtype="0" fill="hold" grpId="0" nodeType="withEffect">
                                  <p:stCondLst>
                                    <p:cond delay="0"/>
                                  </p:stCondLst>
                                  <p:iterate type="lt">
                                    <p:tmPct val="0"/>
                                  </p:iterate>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900" decel="100000" fill="hold"/>
                                        <p:tgtEl>
                                          <p:spTgt spid="12"/>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1000"/>
                                        <p:tgtEl>
                                          <p:spTgt spid="42"/>
                                        </p:tgtEl>
                                      </p:cBhvr>
                                    </p:animEffect>
                                    <p:anim calcmode="lin" valueType="num">
                                      <p:cBhvr>
                                        <p:cTn id="34" dur="1000" fill="hold"/>
                                        <p:tgtEl>
                                          <p:spTgt spid="42"/>
                                        </p:tgtEl>
                                        <p:attrNameLst>
                                          <p:attrName>ppt_x</p:attrName>
                                        </p:attrNameLst>
                                      </p:cBhvr>
                                      <p:tavLst>
                                        <p:tav tm="0">
                                          <p:val>
                                            <p:strVal val="#ppt_x"/>
                                          </p:val>
                                        </p:tav>
                                        <p:tav tm="100000">
                                          <p:val>
                                            <p:strVal val="#ppt_x"/>
                                          </p:val>
                                        </p:tav>
                                      </p:tavLst>
                                    </p:anim>
                                    <p:anim calcmode="lin" valueType="num">
                                      <p:cBhvr>
                                        <p:cTn id="35" dur="1000" fill="hold"/>
                                        <p:tgtEl>
                                          <p:spTgt spid="4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2" grpId="1"/>
      <p:bldP spid="12" grpId="2"/>
      <p:bldP spid="12" grpId="3"/>
      <p:bldP spid="12" grpId="4"/>
      <p:bldP spid="4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9000">
              <a:schemeClr val="bg1"/>
            </a:gs>
            <a:gs pos="3000">
              <a:schemeClr val="bg2">
                <a:lumMod val="75000"/>
              </a:schemeClr>
            </a:gs>
          </a:gsLst>
          <a:lin ang="2700000" scaled="1"/>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9126" y="4192525"/>
            <a:ext cx="2590413" cy="2229089"/>
          </a:xfrm>
          <a:prstGeom prst="rect">
            <a:avLst/>
          </a:prstGeom>
          <a:noFill/>
          <a:ln w="12700" cmpd="sng">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38685" y="4192525"/>
            <a:ext cx="2196840" cy="2229089"/>
          </a:xfrm>
          <a:prstGeom prst="rect">
            <a:avLst/>
          </a:prstGeom>
          <a:noFill/>
          <a:ln w="12700" cmpd="sng">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3640" y="4150619"/>
            <a:ext cx="2284382" cy="2284382"/>
          </a:xfrm>
          <a:prstGeom prst="rect">
            <a:avLst/>
          </a:prstGeom>
          <a:noFill/>
          <a:ln w="12700" cmpd="sng">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Metin kutusu 6"/>
          <p:cNvSpPr txBox="1"/>
          <p:nvPr/>
        </p:nvSpPr>
        <p:spPr>
          <a:xfrm>
            <a:off x="245984" y="3581705"/>
            <a:ext cx="8856890" cy="369332"/>
          </a:xfrm>
          <a:prstGeom prst="rect">
            <a:avLst/>
          </a:prstGeom>
          <a:noFill/>
        </p:spPr>
        <p:txBody>
          <a:bodyPr wrap="square" rtlCol="0">
            <a:spAutoFit/>
          </a:bodyPr>
          <a:lstStyle/>
          <a:p>
            <a:r>
              <a:rPr lang="tr-TR" b="1" dirty="0" smtClean="0">
                <a:solidFill>
                  <a:schemeClr val="tx2">
                    <a:lumMod val="60000"/>
                    <a:lumOff val="40000"/>
                  </a:schemeClr>
                </a:solidFill>
              </a:rPr>
              <a:t>IP TABANLI YAZAR KASALAR </a:t>
            </a:r>
            <a:r>
              <a:rPr lang="tr-TR" b="1" dirty="0" smtClean="0">
                <a:solidFill>
                  <a:srgbClr val="FF0000"/>
                </a:solidFill>
              </a:rPr>
              <a:t>: GİB Bilgi Sistemi ve İlgili Diğer Sistemlerle İletişim Kurabilen</a:t>
            </a:r>
            <a:endParaRPr lang="tr-TR" b="1" dirty="0">
              <a:solidFill>
                <a:srgbClr val="FF0000"/>
              </a:solidFill>
            </a:endParaRPr>
          </a:p>
        </p:txBody>
      </p:sp>
      <p:sp>
        <p:nvSpPr>
          <p:cNvPr id="2" name="AutoShape 2" descr="CASH REGİSTER ile ilgili görsel sonu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17900" y="1199540"/>
            <a:ext cx="2381250" cy="1924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2" name="Metin kutusu 21"/>
          <p:cNvSpPr txBox="1"/>
          <p:nvPr/>
        </p:nvSpPr>
        <p:spPr>
          <a:xfrm>
            <a:off x="245984" y="527605"/>
            <a:ext cx="8856890" cy="369332"/>
          </a:xfrm>
          <a:prstGeom prst="rect">
            <a:avLst/>
          </a:prstGeom>
          <a:noFill/>
        </p:spPr>
        <p:txBody>
          <a:bodyPr wrap="square" rtlCol="0">
            <a:spAutoFit/>
          </a:bodyPr>
          <a:lstStyle/>
          <a:p>
            <a:r>
              <a:rPr lang="tr-TR" b="1" dirty="0" smtClean="0">
                <a:solidFill>
                  <a:srgbClr val="00B050"/>
                </a:solidFill>
              </a:rPr>
              <a:t>Eski Nesil Yazar Kasalar:   </a:t>
            </a:r>
            <a:r>
              <a:rPr lang="tr-TR" b="1" dirty="0" smtClean="0">
                <a:solidFill>
                  <a:srgbClr val="FF0000"/>
                </a:solidFill>
              </a:rPr>
              <a:t>GİB Bilgi Sistemi İle İletişim Kuramayan</a:t>
            </a:r>
            <a:endParaRPr lang="tr-TR" b="1" dirty="0">
              <a:solidFill>
                <a:srgbClr val="FF0000"/>
              </a:solidFill>
            </a:endParaRPr>
          </a:p>
        </p:txBody>
      </p:sp>
      <p:pic>
        <p:nvPicPr>
          <p:cNvPr id="4"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42945" y="896937"/>
            <a:ext cx="2525040" cy="2219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Artı 10"/>
          <p:cNvSpPr/>
          <p:nvPr/>
        </p:nvSpPr>
        <p:spPr>
          <a:xfrm rot="8041776">
            <a:off x="1174099" y="692260"/>
            <a:ext cx="3243303" cy="2968045"/>
          </a:xfrm>
          <a:prstGeom prst="mathPlus">
            <a:avLst>
              <a:gd name="adj1" fmla="val 1066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029"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88055" y="1291130"/>
            <a:ext cx="1927225" cy="197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1352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ppt_x"/>
                                          </p:val>
                                        </p:tav>
                                        <p:tav tm="100000">
                                          <p:val>
                                            <p:strVal val="#ppt_x"/>
                                          </p:val>
                                        </p:tav>
                                      </p:tavLst>
                                    </p:anim>
                                    <p:anim calcmode="lin" valueType="num">
                                      <p:cBhvr additive="base">
                                        <p:cTn id="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inVertical)">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1029"/>
                                        </p:tgtEl>
                                        <p:attrNameLst>
                                          <p:attrName>style.visibility</p:attrName>
                                        </p:attrNameLst>
                                      </p:cBhvr>
                                      <p:to>
                                        <p:strVal val="visible"/>
                                      </p:to>
                                    </p:set>
                                    <p:animEffect transition="in" filter="barn(inVertical)">
                                      <p:cBhvr>
                                        <p:cTn id="30" dur="500"/>
                                        <p:tgtEl>
                                          <p:spTgt spid="1029"/>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026"/>
                                        </p:tgtEl>
                                        <p:attrNameLst>
                                          <p:attrName>style.visibility</p:attrName>
                                        </p:attrNameLst>
                                      </p:cBhvr>
                                      <p:to>
                                        <p:strVal val="visible"/>
                                      </p:to>
                                    </p:set>
                                    <p:anim calcmode="lin" valueType="num">
                                      <p:cBhvr additive="base">
                                        <p:cTn id="41" dur="500" fill="hold"/>
                                        <p:tgtEl>
                                          <p:spTgt spid="1026"/>
                                        </p:tgtEl>
                                        <p:attrNameLst>
                                          <p:attrName>ppt_x</p:attrName>
                                        </p:attrNameLst>
                                      </p:cBhvr>
                                      <p:tavLst>
                                        <p:tav tm="0">
                                          <p:val>
                                            <p:strVal val="#ppt_x"/>
                                          </p:val>
                                        </p:tav>
                                        <p:tav tm="100000">
                                          <p:val>
                                            <p:strVal val="#ppt_x"/>
                                          </p:val>
                                        </p:tav>
                                      </p:tavLst>
                                    </p:anim>
                                    <p:anim calcmode="lin" valueType="num">
                                      <p:cBhvr additive="base">
                                        <p:cTn id="42" dur="500" fill="hold"/>
                                        <p:tgtEl>
                                          <p:spTgt spid="1026"/>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027"/>
                                        </p:tgtEl>
                                        <p:attrNameLst>
                                          <p:attrName>style.visibility</p:attrName>
                                        </p:attrNameLst>
                                      </p:cBhvr>
                                      <p:to>
                                        <p:strVal val="visible"/>
                                      </p:to>
                                    </p:set>
                                    <p:anim calcmode="lin" valueType="num">
                                      <p:cBhvr additive="base">
                                        <p:cTn id="45" dur="500" fill="hold"/>
                                        <p:tgtEl>
                                          <p:spTgt spid="1027"/>
                                        </p:tgtEl>
                                        <p:attrNameLst>
                                          <p:attrName>ppt_x</p:attrName>
                                        </p:attrNameLst>
                                      </p:cBhvr>
                                      <p:tavLst>
                                        <p:tav tm="0">
                                          <p:val>
                                            <p:strVal val="#ppt_x"/>
                                          </p:val>
                                        </p:tav>
                                        <p:tav tm="100000">
                                          <p:val>
                                            <p:strVal val="#ppt_x"/>
                                          </p:val>
                                        </p:tav>
                                      </p:tavLst>
                                    </p:anim>
                                    <p:anim calcmode="lin" valueType="num">
                                      <p:cBhvr additive="base">
                                        <p:cTn id="46" dur="500" fill="hold"/>
                                        <p:tgtEl>
                                          <p:spTgt spid="1027"/>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028"/>
                                        </p:tgtEl>
                                        <p:attrNameLst>
                                          <p:attrName>style.visibility</p:attrName>
                                        </p:attrNameLst>
                                      </p:cBhvr>
                                      <p:to>
                                        <p:strVal val="visible"/>
                                      </p:to>
                                    </p:set>
                                    <p:anim calcmode="lin" valueType="num">
                                      <p:cBhvr additive="base">
                                        <p:cTn id="49" dur="500" fill="hold"/>
                                        <p:tgtEl>
                                          <p:spTgt spid="1028"/>
                                        </p:tgtEl>
                                        <p:attrNameLst>
                                          <p:attrName>ppt_x</p:attrName>
                                        </p:attrNameLst>
                                      </p:cBhvr>
                                      <p:tavLst>
                                        <p:tav tm="0">
                                          <p:val>
                                            <p:strVal val="#ppt_x"/>
                                          </p:val>
                                        </p:tav>
                                        <p:tav tm="100000">
                                          <p:val>
                                            <p:strVal val="#ppt_x"/>
                                          </p:val>
                                        </p:tav>
                                      </p:tavLst>
                                    </p:anim>
                                    <p:anim calcmode="lin" valueType="num">
                                      <p:cBhvr additive="base">
                                        <p:cTn id="50" dur="500" fill="hold"/>
                                        <p:tgtEl>
                                          <p:spTgt spid="10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2" grpId="0"/>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9000">
              <a:schemeClr val="bg1"/>
            </a:gs>
            <a:gs pos="3000">
              <a:schemeClr val="bg2">
                <a:lumMod val="75000"/>
              </a:schemeClr>
            </a:gs>
          </a:gsLst>
          <a:lin ang="2700000" scaled="1"/>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03648" y="653658"/>
            <a:ext cx="1368152" cy="1368152"/>
          </a:xfrm>
          <a:prstGeom prst="rect">
            <a:avLst/>
          </a:prstGeom>
          <a:noFill/>
          <a:ln w="12700" cmpd="sng">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51920" y="653658"/>
            <a:ext cx="1296144" cy="1315171"/>
          </a:xfrm>
          <a:prstGeom prst="rect">
            <a:avLst/>
          </a:prstGeom>
          <a:noFill/>
          <a:ln w="12700" cmpd="sng">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6176" y="620688"/>
            <a:ext cx="1368152" cy="1368152"/>
          </a:xfrm>
          <a:prstGeom prst="rect">
            <a:avLst/>
          </a:prstGeom>
          <a:noFill/>
          <a:ln w="12700" cmpd="sng">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575" y="2204864"/>
            <a:ext cx="9086850" cy="1133475"/>
          </a:xfrm>
          <a:prstGeom prst="rect">
            <a:avLst/>
          </a:prstGeom>
          <a:noFill/>
          <a:ln w="15875" cmpd="sng">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63888" y="3861048"/>
            <a:ext cx="1623131" cy="1080120"/>
          </a:xfrm>
          <a:prstGeom prst="rect">
            <a:avLst/>
          </a:prstGeom>
          <a:noFill/>
          <a:ln w="12700" cmpd="sng">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1559" y="5459858"/>
            <a:ext cx="2736305" cy="12815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32240" y="5229200"/>
            <a:ext cx="2125356" cy="1307911"/>
          </a:xfrm>
          <a:prstGeom prst="rect">
            <a:avLst/>
          </a:prstGeom>
          <a:noFill/>
          <a:ln w="12700" cmpd="sng">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Yukarı Ok 5"/>
          <p:cNvSpPr/>
          <p:nvPr/>
        </p:nvSpPr>
        <p:spPr>
          <a:xfrm rot="10636195">
            <a:off x="2087724" y="2021810"/>
            <a:ext cx="252028" cy="18305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prstClr val="white"/>
              </a:solidFill>
            </a:endParaRPr>
          </a:p>
        </p:txBody>
      </p:sp>
      <p:sp>
        <p:nvSpPr>
          <p:cNvPr id="15" name="Yukarı Ok 14"/>
          <p:cNvSpPr/>
          <p:nvPr/>
        </p:nvSpPr>
        <p:spPr>
          <a:xfrm rot="10636195">
            <a:off x="4340715" y="2006803"/>
            <a:ext cx="252028" cy="18305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prstClr val="white"/>
              </a:solidFill>
            </a:endParaRPr>
          </a:p>
        </p:txBody>
      </p:sp>
      <p:pic>
        <p:nvPicPr>
          <p:cNvPr id="1034" name="Picture 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672770" y="2000904"/>
            <a:ext cx="334963" cy="219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5" name="Picture 1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69016" y="3410347"/>
            <a:ext cx="334963" cy="378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6" name="Picture 1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3130733">
            <a:off x="3722830" y="4874193"/>
            <a:ext cx="334963" cy="8074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7" name="Picture 1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16200000">
            <a:off x="4768886" y="4798435"/>
            <a:ext cx="902380" cy="10038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Metin kutusu 6"/>
          <p:cNvSpPr txBox="1"/>
          <p:nvPr/>
        </p:nvSpPr>
        <p:spPr>
          <a:xfrm>
            <a:off x="296260" y="158273"/>
            <a:ext cx="8856890" cy="369332"/>
          </a:xfrm>
          <a:prstGeom prst="rect">
            <a:avLst/>
          </a:prstGeom>
          <a:noFill/>
        </p:spPr>
        <p:txBody>
          <a:bodyPr wrap="square" rtlCol="0">
            <a:spAutoFit/>
          </a:bodyPr>
          <a:lstStyle/>
          <a:p>
            <a:r>
              <a:rPr lang="tr-TR" b="1" dirty="0" smtClean="0">
                <a:solidFill>
                  <a:srgbClr val="FF0000"/>
                </a:solidFill>
              </a:rPr>
              <a:t>IP TABANLI YAZAR KASALAR  = Basit / Bilgisayar Bağlantılı ve   EFT-POS özellikli Yazar Kasa </a:t>
            </a:r>
            <a:endParaRPr lang="tr-TR" b="1" dirty="0">
              <a:solidFill>
                <a:srgbClr val="FF0000"/>
              </a:solidFill>
            </a:endParaRPr>
          </a:p>
        </p:txBody>
      </p:sp>
      <p:sp>
        <p:nvSpPr>
          <p:cNvPr id="8" name="Metin kutusu 7"/>
          <p:cNvSpPr txBox="1"/>
          <p:nvPr/>
        </p:nvSpPr>
        <p:spPr>
          <a:xfrm>
            <a:off x="-59955" y="1907540"/>
            <a:ext cx="1679627" cy="369332"/>
          </a:xfrm>
          <a:prstGeom prst="rect">
            <a:avLst/>
          </a:prstGeom>
          <a:noFill/>
        </p:spPr>
        <p:txBody>
          <a:bodyPr wrap="none" rtlCol="0">
            <a:spAutoFit/>
          </a:bodyPr>
          <a:lstStyle/>
          <a:p>
            <a:r>
              <a:rPr lang="tr-TR" dirty="0" smtClean="0">
                <a:solidFill>
                  <a:srgbClr val="FF0000"/>
                </a:solidFill>
              </a:rPr>
              <a:t>Çevre birimleri</a:t>
            </a:r>
            <a:endParaRPr lang="tr-TR" dirty="0">
              <a:solidFill>
                <a:srgbClr val="FF0000"/>
              </a:solidFill>
            </a:endParaRPr>
          </a:p>
        </p:txBody>
      </p:sp>
      <p:sp>
        <p:nvSpPr>
          <p:cNvPr id="9" name="Metin kutusu 8"/>
          <p:cNvSpPr txBox="1"/>
          <p:nvPr/>
        </p:nvSpPr>
        <p:spPr>
          <a:xfrm>
            <a:off x="5238546" y="4149080"/>
            <a:ext cx="2040943" cy="369332"/>
          </a:xfrm>
          <a:prstGeom prst="rect">
            <a:avLst/>
          </a:prstGeom>
          <a:noFill/>
        </p:spPr>
        <p:txBody>
          <a:bodyPr wrap="none" rtlCol="0">
            <a:spAutoFit/>
          </a:bodyPr>
          <a:lstStyle/>
          <a:p>
            <a:r>
              <a:rPr lang="tr-TR" dirty="0" smtClean="0">
                <a:solidFill>
                  <a:srgbClr val="FF0000"/>
                </a:solidFill>
              </a:rPr>
              <a:t>ÖKC TSM Merkezi</a:t>
            </a:r>
            <a:endParaRPr lang="tr-TR" dirty="0">
              <a:solidFill>
                <a:srgbClr val="FF0000"/>
              </a:solidFill>
            </a:endParaRPr>
          </a:p>
        </p:txBody>
      </p:sp>
      <p:sp>
        <p:nvSpPr>
          <p:cNvPr id="10" name="Metin kutusu 9"/>
          <p:cNvSpPr txBox="1"/>
          <p:nvPr/>
        </p:nvSpPr>
        <p:spPr>
          <a:xfrm>
            <a:off x="755576" y="5085184"/>
            <a:ext cx="2458302" cy="369332"/>
          </a:xfrm>
          <a:prstGeom prst="rect">
            <a:avLst/>
          </a:prstGeom>
          <a:noFill/>
        </p:spPr>
        <p:txBody>
          <a:bodyPr wrap="none" rtlCol="0">
            <a:spAutoFit/>
          </a:bodyPr>
          <a:lstStyle/>
          <a:p>
            <a:r>
              <a:rPr lang="tr-TR" dirty="0" smtClean="0">
                <a:solidFill>
                  <a:srgbClr val="FF0000"/>
                </a:solidFill>
              </a:rPr>
              <a:t>GİB Bilgi İşlem Sistemi</a:t>
            </a:r>
            <a:endParaRPr lang="tr-TR" dirty="0">
              <a:solidFill>
                <a:srgbClr val="FF0000"/>
              </a:solidFill>
            </a:endParaRPr>
          </a:p>
        </p:txBody>
      </p:sp>
      <p:sp>
        <p:nvSpPr>
          <p:cNvPr id="25" name="Metin kutusu 24"/>
          <p:cNvSpPr txBox="1"/>
          <p:nvPr/>
        </p:nvSpPr>
        <p:spPr>
          <a:xfrm>
            <a:off x="6564427" y="4650640"/>
            <a:ext cx="2741428" cy="523220"/>
          </a:xfrm>
          <a:prstGeom prst="rect">
            <a:avLst/>
          </a:prstGeom>
          <a:noFill/>
        </p:spPr>
        <p:txBody>
          <a:bodyPr wrap="square" rtlCol="0">
            <a:spAutoFit/>
          </a:bodyPr>
          <a:lstStyle/>
          <a:p>
            <a:r>
              <a:rPr lang="tr-TR" sz="1400" dirty="0" smtClean="0">
                <a:solidFill>
                  <a:srgbClr val="FF0000"/>
                </a:solidFill>
              </a:rPr>
              <a:t>Üye İşyeri Anlaşması Yapan Kuruluşlar   Bilgi İşlem Sistemi</a:t>
            </a:r>
            <a:endParaRPr lang="tr-TR" sz="1400" dirty="0">
              <a:solidFill>
                <a:srgbClr val="FF0000"/>
              </a:solidFill>
            </a:endParaRPr>
          </a:p>
        </p:txBody>
      </p:sp>
    </p:spTree>
    <p:extLst>
      <p:ext uri="{BB962C8B-B14F-4D97-AF65-F5344CB8AC3E}">
        <p14:creationId xmlns:p14="http://schemas.microsoft.com/office/powerpoint/2010/main" val="1820784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par>
                                <p:cTn id="8" presetID="16" presetClass="entr" presetSubtype="21"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barn(inVertical)">
                                      <p:cBhvr>
                                        <p:cTn id="10" dur="500"/>
                                        <p:tgtEl>
                                          <p:spTgt spid="1026"/>
                                        </p:tgtEl>
                                      </p:cBhvr>
                                    </p:animEffect>
                                  </p:childTnLst>
                                </p:cTn>
                              </p:par>
                              <p:par>
                                <p:cTn id="11" presetID="16" presetClass="entr" presetSubtype="21" fill="hold" nodeType="withEffect">
                                  <p:stCondLst>
                                    <p:cond delay="0"/>
                                  </p:stCondLst>
                                  <p:childTnLst>
                                    <p:set>
                                      <p:cBhvr>
                                        <p:cTn id="12" dur="1" fill="hold">
                                          <p:stCondLst>
                                            <p:cond delay="0"/>
                                          </p:stCondLst>
                                        </p:cTn>
                                        <p:tgtEl>
                                          <p:spTgt spid="1027"/>
                                        </p:tgtEl>
                                        <p:attrNameLst>
                                          <p:attrName>style.visibility</p:attrName>
                                        </p:attrNameLst>
                                      </p:cBhvr>
                                      <p:to>
                                        <p:strVal val="visible"/>
                                      </p:to>
                                    </p:set>
                                    <p:animEffect transition="in" filter="barn(inVertical)">
                                      <p:cBhvr>
                                        <p:cTn id="13" dur="500"/>
                                        <p:tgtEl>
                                          <p:spTgt spid="1027"/>
                                        </p:tgtEl>
                                      </p:cBhvr>
                                    </p:animEffect>
                                  </p:childTnLst>
                                </p:cTn>
                              </p:par>
                              <p:par>
                                <p:cTn id="14" presetID="16" presetClass="entr" presetSubtype="21" fill="hold" nodeType="withEffect">
                                  <p:stCondLst>
                                    <p:cond delay="0"/>
                                  </p:stCondLst>
                                  <p:childTnLst>
                                    <p:set>
                                      <p:cBhvr>
                                        <p:cTn id="15" dur="1" fill="hold">
                                          <p:stCondLst>
                                            <p:cond delay="0"/>
                                          </p:stCondLst>
                                        </p:cTn>
                                        <p:tgtEl>
                                          <p:spTgt spid="1028"/>
                                        </p:tgtEl>
                                        <p:attrNameLst>
                                          <p:attrName>style.visibility</p:attrName>
                                        </p:attrNameLst>
                                      </p:cBhvr>
                                      <p:to>
                                        <p:strVal val="visible"/>
                                      </p:to>
                                    </p:set>
                                    <p:animEffect transition="in" filter="barn(inVertical)">
                                      <p:cBhvr>
                                        <p:cTn id="16" dur="500"/>
                                        <p:tgtEl>
                                          <p:spTgt spid="1028"/>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000"/>
                                        <p:tgtEl>
                                          <p:spTgt spid="15"/>
                                        </p:tgtEl>
                                      </p:cBhvr>
                                    </p:animEffect>
                                    <p:anim calcmode="lin" valueType="num">
                                      <p:cBhvr>
                                        <p:cTn id="32" dur="1000" fill="hold"/>
                                        <p:tgtEl>
                                          <p:spTgt spid="15"/>
                                        </p:tgtEl>
                                        <p:attrNameLst>
                                          <p:attrName>ppt_x</p:attrName>
                                        </p:attrNameLst>
                                      </p:cBhvr>
                                      <p:tavLst>
                                        <p:tav tm="0">
                                          <p:val>
                                            <p:strVal val="#ppt_x"/>
                                          </p:val>
                                        </p:tav>
                                        <p:tav tm="100000">
                                          <p:val>
                                            <p:strVal val="#ppt_x"/>
                                          </p:val>
                                        </p:tav>
                                      </p:tavLst>
                                    </p:anim>
                                    <p:anim calcmode="lin" valueType="num">
                                      <p:cBhvr>
                                        <p:cTn id="33" dur="1000" fill="hold"/>
                                        <p:tgtEl>
                                          <p:spTgt spid="15"/>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1034"/>
                                        </p:tgtEl>
                                        <p:attrNameLst>
                                          <p:attrName>style.visibility</p:attrName>
                                        </p:attrNameLst>
                                      </p:cBhvr>
                                      <p:to>
                                        <p:strVal val="visible"/>
                                      </p:to>
                                    </p:set>
                                    <p:animEffect transition="in" filter="fade">
                                      <p:cBhvr>
                                        <p:cTn id="36" dur="1000"/>
                                        <p:tgtEl>
                                          <p:spTgt spid="1034"/>
                                        </p:tgtEl>
                                      </p:cBhvr>
                                    </p:animEffect>
                                    <p:anim calcmode="lin" valueType="num">
                                      <p:cBhvr>
                                        <p:cTn id="37" dur="1000" fill="hold"/>
                                        <p:tgtEl>
                                          <p:spTgt spid="1034"/>
                                        </p:tgtEl>
                                        <p:attrNameLst>
                                          <p:attrName>ppt_x</p:attrName>
                                        </p:attrNameLst>
                                      </p:cBhvr>
                                      <p:tavLst>
                                        <p:tav tm="0">
                                          <p:val>
                                            <p:strVal val="#ppt_x"/>
                                          </p:val>
                                        </p:tav>
                                        <p:tav tm="100000">
                                          <p:val>
                                            <p:strVal val="#ppt_x"/>
                                          </p:val>
                                        </p:tav>
                                      </p:tavLst>
                                    </p:anim>
                                    <p:anim calcmode="lin" valueType="num">
                                      <p:cBhvr>
                                        <p:cTn id="38" dur="1000" fill="hold"/>
                                        <p:tgtEl>
                                          <p:spTgt spid="1034"/>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1030"/>
                                        </p:tgtEl>
                                        <p:attrNameLst>
                                          <p:attrName>style.visibility</p:attrName>
                                        </p:attrNameLst>
                                      </p:cBhvr>
                                      <p:to>
                                        <p:strVal val="visible"/>
                                      </p:to>
                                    </p:set>
                                    <p:animEffect transition="in" filter="fade">
                                      <p:cBhvr>
                                        <p:cTn id="41" dur="1000"/>
                                        <p:tgtEl>
                                          <p:spTgt spid="1030"/>
                                        </p:tgtEl>
                                      </p:cBhvr>
                                    </p:animEffect>
                                    <p:anim calcmode="lin" valueType="num">
                                      <p:cBhvr>
                                        <p:cTn id="42" dur="1000" fill="hold"/>
                                        <p:tgtEl>
                                          <p:spTgt spid="1030"/>
                                        </p:tgtEl>
                                        <p:attrNameLst>
                                          <p:attrName>ppt_x</p:attrName>
                                        </p:attrNameLst>
                                      </p:cBhvr>
                                      <p:tavLst>
                                        <p:tav tm="0">
                                          <p:val>
                                            <p:strVal val="#ppt_x"/>
                                          </p:val>
                                        </p:tav>
                                        <p:tav tm="100000">
                                          <p:val>
                                            <p:strVal val="#ppt_x"/>
                                          </p:val>
                                        </p:tav>
                                      </p:tavLst>
                                    </p:anim>
                                    <p:anim calcmode="lin" valueType="num">
                                      <p:cBhvr>
                                        <p:cTn id="43" dur="1000" fill="hold"/>
                                        <p:tgtEl>
                                          <p:spTgt spid="1030"/>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1035"/>
                                        </p:tgtEl>
                                        <p:attrNameLst>
                                          <p:attrName>style.visibility</p:attrName>
                                        </p:attrNameLst>
                                      </p:cBhvr>
                                      <p:to>
                                        <p:strVal val="visible"/>
                                      </p:to>
                                    </p:set>
                                    <p:animEffect transition="in" filter="fade">
                                      <p:cBhvr>
                                        <p:cTn id="48" dur="1000"/>
                                        <p:tgtEl>
                                          <p:spTgt spid="1035"/>
                                        </p:tgtEl>
                                      </p:cBhvr>
                                    </p:animEffect>
                                    <p:anim calcmode="lin" valueType="num">
                                      <p:cBhvr>
                                        <p:cTn id="49" dur="1000" fill="hold"/>
                                        <p:tgtEl>
                                          <p:spTgt spid="1035"/>
                                        </p:tgtEl>
                                        <p:attrNameLst>
                                          <p:attrName>ppt_x</p:attrName>
                                        </p:attrNameLst>
                                      </p:cBhvr>
                                      <p:tavLst>
                                        <p:tav tm="0">
                                          <p:val>
                                            <p:strVal val="#ppt_x"/>
                                          </p:val>
                                        </p:tav>
                                        <p:tav tm="100000">
                                          <p:val>
                                            <p:strVal val="#ppt_x"/>
                                          </p:val>
                                        </p:tav>
                                      </p:tavLst>
                                    </p:anim>
                                    <p:anim calcmode="lin" valueType="num">
                                      <p:cBhvr>
                                        <p:cTn id="50" dur="1000" fill="hold"/>
                                        <p:tgtEl>
                                          <p:spTgt spid="1035"/>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031"/>
                                        </p:tgtEl>
                                        <p:attrNameLst>
                                          <p:attrName>style.visibility</p:attrName>
                                        </p:attrNameLst>
                                      </p:cBhvr>
                                      <p:to>
                                        <p:strVal val="visible"/>
                                      </p:to>
                                    </p:set>
                                    <p:animEffect transition="in" filter="fade">
                                      <p:cBhvr>
                                        <p:cTn id="53" dur="1000"/>
                                        <p:tgtEl>
                                          <p:spTgt spid="1031"/>
                                        </p:tgtEl>
                                      </p:cBhvr>
                                    </p:animEffect>
                                    <p:anim calcmode="lin" valueType="num">
                                      <p:cBhvr>
                                        <p:cTn id="54" dur="1000" fill="hold"/>
                                        <p:tgtEl>
                                          <p:spTgt spid="1031"/>
                                        </p:tgtEl>
                                        <p:attrNameLst>
                                          <p:attrName>ppt_x</p:attrName>
                                        </p:attrNameLst>
                                      </p:cBhvr>
                                      <p:tavLst>
                                        <p:tav tm="0">
                                          <p:val>
                                            <p:strVal val="#ppt_x"/>
                                          </p:val>
                                        </p:tav>
                                        <p:tav tm="100000">
                                          <p:val>
                                            <p:strVal val="#ppt_x"/>
                                          </p:val>
                                        </p:tav>
                                      </p:tavLst>
                                    </p:anim>
                                    <p:anim calcmode="lin" valueType="num">
                                      <p:cBhvr>
                                        <p:cTn id="55" dur="1000" fill="hold"/>
                                        <p:tgtEl>
                                          <p:spTgt spid="1031"/>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fade">
                                      <p:cBhvr>
                                        <p:cTn id="58" dur="1000"/>
                                        <p:tgtEl>
                                          <p:spTgt spid="9"/>
                                        </p:tgtEl>
                                      </p:cBhvr>
                                    </p:animEffect>
                                    <p:anim calcmode="lin" valueType="num">
                                      <p:cBhvr>
                                        <p:cTn id="59" dur="1000" fill="hold"/>
                                        <p:tgtEl>
                                          <p:spTgt spid="9"/>
                                        </p:tgtEl>
                                        <p:attrNameLst>
                                          <p:attrName>ppt_x</p:attrName>
                                        </p:attrNameLst>
                                      </p:cBhvr>
                                      <p:tavLst>
                                        <p:tav tm="0">
                                          <p:val>
                                            <p:strVal val="#ppt_x"/>
                                          </p:val>
                                        </p:tav>
                                        <p:tav tm="100000">
                                          <p:val>
                                            <p:strVal val="#ppt_x"/>
                                          </p:val>
                                        </p:tav>
                                      </p:tavLst>
                                    </p:anim>
                                    <p:anim calcmode="lin" valueType="num">
                                      <p:cBhvr>
                                        <p:cTn id="6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nodeType="clickEffect">
                                  <p:stCondLst>
                                    <p:cond delay="0"/>
                                  </p:stCondLst>
                                  <p:childTnLst>
                                    <p:set>
                                      <p:cBhvr>
                                        <p:cTn id="64" dur="1" fill="hold">
                                          <p:stCondLst>
                                            <p:cond delay="0"/>
                                          </p:stCondLst>
                                        </p:cTn>
                                        <p:tgtEl>
                                          <p:spTgt spid="1036"/>
                                        </p:tgtEl>
                                        <p:attrNameLst>
                                          <p:attrName>style.visibility</p:attrName>
                                        </p:attrNameLst>
                                      </p:cBhvr>
                                      <p:to>
                                        <p:strVal val="visible"/>
                                      </p:to>
                                    </p:set>
                                    <p:animEffect transition="in" filter="fade">
                                      <p:cBhvr>
                                        <p:cTn id="65" dur="1000"/>
                                        <p:tgtEl>
                                          <p:spTgt spid="1036"/>
                                        </p:tgtEl>
                                      </p:cBhvr>
                                    </p:animEffect>
                                    <p:anim calcmode="lin" valueType="num">
                                      <p:cBhvr>
                                        <p:cTn id="66" dur="1000" fill="hold"/>
                                        <p:tgtEl>
                                          <p:spTgt spid="1036"/>
                                        </p:tgtEl>
                                        <p:attrNameLst>
                                          <p:attrName>ppt_x</p:attrName>
                                        </p:attrNameLst>
                                      </p:cBhvr>
                                      <p:tavLst>
                                        <p:tav tm="0">
                                          <p:val>
                                            <p:strVal val="#ppt_x"/>
                                          </p:val>
                                        </p:tav>
                                        <p:tav tm="100000">
                                          <p:val>
                                            <p:strVal val="#ppt_x"/>
                                          </p:val>
                                        </p:tav>
                                      </p:tavLst>
                                    </p:anim>
                                    <p:anim calcmode="lin" valueType="num">
                                      <p:cBhvr>
                                        <p:cTn id="67" dur="1000" fill="hold"/>
                                        <p:tgtEl>
                                          <p:spTgt spid="1036"/>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fade">
                                      <p:cBhvr>
                                        <p:cTn id="70" dur="1000"/>
                                        <p:tgtEl>
                                          <p:spTgt spid="10"/>
                                        </p:tgtEl>
                                      </p:cBhvr>
                                    </p:animEffect>
                                    <p:anim calcmode="lin" valueType="num">
                                      <p:cBhvr>
                                        <p:cTn id="71" dur="1000" fill="hold"/>
                                        <p:tgtEl>
                                          <p:spTgt spid="10"/>
                                        </p:tgtEl>
                                        <p:attrNameLst>
                                          <p:attrName>ppt_x</p:attrName>
                                        </p:attrNameLst>
                                      </p:cBhvr>
                                      <p:tavLst>
                                        <p:tav tm="0">
                                          <p:val>
                                            <p:strVal val="#ppt_x"/>
                                          </p:val>
                                        </p:tav>
                                        <p:tav tm="100000">
                                          <p:val>
                                            <p:strVal val="#ppt_x"/>
                                          </p:val>
                                        </p:tav>
                                      </p:tavLst>
                                    </p:anim>
                                    <p:anim calcmode="lin" valueType="num">
                                      <p:cBhvr>
                                        <p:cTn id="72" dur="1000" fill="hold"/>
                                        <p:tgtEl>
                                          <p:spTgt spid="10"/>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1032"/>
                                        </p:tgtEl>
                                        <p:attrNameLst>
                                          <p:attrName>style.visibility</p:attrName>
                                        </p:attrNameLst>
                                      </p:cBhvr>
                                      <p:to>
                                        <p:strVal val="visible"/>
                                      </p:to>
                                    </p:set>
                                    <p:animEffect transition="in" filter="fade">
                                      <p:cBhvr>
                                        <p:cTn id="75" dur="1000"/>
                                        <p:tgtEl>
                                          <p:spTgt spid="1032"/>
                                        </p:tgtEl>
                                      </p:cBhvr>
                                    </p:animEffect>
                                    <p:anim calcmode="lin" valueType="num">
                                      <p:cBhvr>
                                        <p:cTn id="76" dur="1000" fill="hold"/>
                                        <p:tgtEl>
                                          <p:spTgt spid="1032"/>
                                        </p:tgtEl>
                                        <p:attrNameLst>
                                          <p:attrName>ppt_x</p:attrName>
                                        </p:attrNameLst>
                                      </p:cBhvr>
                                      <p:tavLst>
                                        <p:tav tm="0">
                                          <p:val>
                                            <p:strVal val="#ppt_x"/>
                                          </p:val>
                                        </p:tav>
                                        <p:tav tm="100000">
                                          <p:val>
                                            <p:strVal val="#ppt_x"/>
                                          </p:val>
                                        </p:tav>
                                      </p:tavLst>
                                    </p:anim>
                                    <p:anim calcmode="lin" valueType="num">
                                      <p:cBhvr>
                                        <p:cTn id="77" dur="1000" fill="hold"/>
                                        <p:tgtEl>
                                          <p:spTgt spid="1032"/>
                                        </p:tgtEl>
                                        <p:attrNameLst>
                                          <p:attrName>ppt_y</p:attrName>
                                        </p:attrNameLst>
                                      </p:cBhvr>
                                      <p:tavLst>
                                        <p:tav tm="0">
                                          <p:val>
                                            <p:strVal val="#ppt_y+.1"/>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 presetClass="entr" presetSubtype="4" fill="hold" nodeType="clickEffect">
                                  <p:stCondLst>
                                    <p:cond delay="0"/>
                                  </p:stCondLst>
                                  <p:childTnLst>
                                    <p:set>
                                      <p:cBhvr>
                                        <p:cTn id="81" dur="1" fill="hold">
                                          <p:stCondLst>
                                            <p:cond delay="0"/>
                                          </p:stCondLst>
                                        </p:cTn>
                                        <p:tgtEl>
                                          <p:spTgt spid="1037"/>
                                        </p:tgtEl>
                                        <p:attrNameLst>
                                          <p:attrName>style.visibility</p:attrName>
                                        </p:attrNameLst>
                                      </p:cBhvr>
                                      <p:to>
                                        <p:strVal val="visible"/>
                                      </p:to>
                                    </p:set>
                                    <p:anim calcmode="lin" valueType="num">
                                      <p:cBhvr additive="base">
                                        <p:cTn id="82" dur="500" fill="hold"/>
                                        <p:tgtEl>
                                          <p:spTgt spid="1037"/>
                                        </p:tgtEl>
                                        <p:attrNameLst>
                                          <p:attrName>ppt_x</p:attrName>
                                        </p:attrNameLst>
                                      </p:cBhvr>
                                      <p:tavLst>
                                        <p:tav tm="0">
                                          <p:val>
                                            <p:strVal val="#ppt_x"/>
                                          </p:val>
                                        </p:tav>
                                        <p:tav tm="100000">
                                          <p:val>
                                            <p:strVal val="#ppt_x"/>
                                          </p:val>
                                        </p:tav>
                                      </p:tavLst>
                                    </p:anim>
                                    <p:anim calcmode="lin" valueType="num">
                                      <p:cBhvr additive="base">
                                        <p:cTn id="83" dur="500" fill="hold"/>
                                        <p:tgtEl>
                                          <p:spTgt spid="1037"/>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500" fill="hold"/>
                                        <p:tgtEl>
                                          <p:spTgt spid="25"/>
                                        </p:tgtEl>
                                        <p:attrNameLst>
                                          <p:attrName>ppt_x</p:attrName>
                                        </p:attrNameLst>
                                      </p:cBhvr>
                                      <p:tavLst>
                                        <p:tav tm="0">
                                          <p:val>
                                            <p:strVal val="#ppt_x"/>
                                          </p:val>
                                        </p:tav>
                                        <p:tav tm="100000">
                                          <p:val>
                                            <p:strVal val="#ppt_x"/>
                                          </p:val>
                                        </p:tav>
                                      </p:tavLst>
                                    </p:anim>
                                    <p:anim calcmode="lin" valueType="num">
                                      <p:cBhvr additive="base">
                                        <p:cTn id="87" dur="500" fill="hold"/>
                                        <p:tgtEl>
                                          <p:spTgt spid="25"/>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1033"/>
                                        </p:tgtEl>
                                        <p:attrNameLst>
                                          <p:attrName>style.visibility</p:attrName>
                                        </p:attrNameLst>
                                      </p:cBhvr>
                                      <p:to>
                                        <p:strVal val="visible"/>
                                      </p:to>
                                    </p:set>
                                    <p:anim calcmode="lin" valueType="num">
                                      <p:cBhvr additive="base">
                                        <p:cTn id="90" dur="500" fill="hold"/>
                                        <p:tgtEl>
                                          <p:spTgt spid="1033"/>
                                        </p:tgtEl>
                                        <p:attrNameLst>
                                          <p:attrName>ppt_x</p:attrName>
                                        </p:attrNameLst>
                                      </p:cBhvr>
                                      <p:tavLst>
                                        <p:tav tm="0">
                                          <p:val>
                                            <p:strVal val="#ppt_x"/>
                                          </p:val>
                                        </p:tav>
                                        <p:tav tm="100000">
                                          <p:val>
                                            <p:strVal val="#ppt_x"/>
                                          </p:val>
                                        </p:tav>
                                      </p:tavLst>
                                    </p:anim>
                                    <p:anim calcmode="lin" valueType="num">
                                      <p:cBhvr additive="base">
                                        <p:cTn id="91" dur="500" fill="hold"/>
                                        <p:tgtEl>
                                          <p:spTgt spid="10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5" grpId="0" animBg="1"/>
      <p:bldP spid="7" grpId="0"/>
      <p:bldP spid="8" grpId="0"/>
      <p:bldP spid="9" grpId="0"/>
      <p:bldP spid="10" grpId="0"/>
      <p:bldP spid="2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362" y="0"/>
            <a:ext cx="9180512" cy="6893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 name="Picture 57"/>
          <p:cNvPicPr>
            <a:picLocks noChangeAspect="1" noChangeArrowheads="1"/>
          </p:cNvPicPr>
          <p:nvPr/>
        </p:nvPicPr>
        <p:blipFill>
          <a:blip r:embed="rId3">
            <a:lum bright="24000"/>
            <a:extLst>
              <a:ext uri="{28A0092B-C50C-407E-A947-70E740481C1C}">
                <a14:useLocalDpi xmlns:a14="http://schemas.microsoft.com/office/drawing/2010/main" val="0"/>
              </a:ext>
            </a:extLst>
          </a:blip>
          <a:srcRect t="50450" r="-420"/>
          <a:stretch>
            <a:fillRect/>
          </a:stretch>
        </p:blipFill>
        <p:spPr bwMode="gray">
          <a:xfrm>
            <a:off x="601670" y="1103475"/>
            <a:ext cx="7582073" cy="187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Dikdörtgen 1"/>
          <p:cNvSpPr/>
          <p:nvPr/>
        </p:nvSpPr>
        <p:spPr>
          <a:xfrm>
            <a:off x="2048648" y="1454497"/>
            <a:ext cx="5198474" cy="1754326"/>
          </a:xfrm>
          <a:prstGeom prst="rect">
            <a:avLst/>
          </a:prstGeom>
          <a:noFill/>
        </p:spPr>
        <p:txBody>
          <a:bodyPr wrap="none" lIns="91440" tIns="45720" rIns="91440" bIns="45720">
            <a:spAutoFit/>
          </a:bodyPr>
          <a:lstStyle/>
          <a:p>
            <a:pPr algn="ctr"/>
            <a:r>
              <a:rPr lang="tr-TR"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ÖKC </a:t>
            </a:r>
          </a:p>
          <a:p>
            <a:pPr algn="ctr"/>
            <a:r>
              <a:rPr lang="tr-TR"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TSM MERKEZLERİ</a:t>
            </a:r>
          </a:p>
        </p:txBody>
      </p:sp>
      <p:pic>
        <p:nvPicPr>
          <p:cNvPr id="6" name="Picture 57"/>
          <p:cNvPicPr>
            <a:picLocks noChangeAspect="1" noChangeArrowheads="1"/>
          </p:cNvPicPr>
          <p:nvPr/>
        </p:nvPicPr>
        <p:blipFill>
          <a:blip r:embed="rId3">
            <a:lum bright="24000"/>
            <a:extLst>
              <a:ext uri="{28A0092B-C50C-407E-A947-70E740481C1C}">
                <a14:useLocalDpi xmlns:a14="http://schemas.microsoft.com/office/drawing/2010/main" val="0"/>
              </a:ext>
            </a:extLst>
          </a:blip>
          <a:srcRect t="50450" r="-420"/>
          <a:stretch>
            <a:fillRect/>
          </a:stretch>
        </p:blipFill>
        <p:spPr bwMode="gray">
          <a:xfrm>
            <a:off x="743187" y="3734410"/>
            <a:ext cx="7582073" cy="187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Metin kutusu 2"/>
          <p:cNvSpPr txBox="1"/>
          <p:nvPr/>
        </p:nvSpPr>
        <p:spPr>
          <a:xfrm>
            <a:off x="907080" y="3975898"/>
            <a:ext cx="7787955" cy="954107"/>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tr-TR" sz="28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TRUSTED SERVICE MANAGER  (</a:t>
            </a:r>
            <a:r>
              <a:rPr lang="tr-TR" sz="2800" b="1" cap="all" dirty="0" err="1"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tsm</a:t>
            </a:r>
            <a:r>
              <a:rPr lang="tr-TR" sz="28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p>
          <a:p>
            <a:pPr algn="ctr"/>
            <a:r>
              <a:rPr lang="tr-TR" sz="28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GÜVENLİ SERVİS SAĞLAYICI </a:t>
            </a:r>
            <a:endParaRPr lang="tr-TR" sz="2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extLst>
      <p:ext uri="{BB962C8B-B14F-4D97-AF65-F5344CB8AC3E}">
        <p14:creationId xmlns:p14="http://schemas.microsoft.com/office/powerpoint/2010/main" val="418890157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50" y="-186266"/>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7384"/>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2" name="TextBox 13"/>
          <p:cNvSpPr txBox="1"/>
          <p:nvPr/>
        </p:nvSpPr>
        <p:spPr>
          <a:xfrm>
            <a:off x="296261" y="222195"/>
            <a:ext cx="8704184"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ÖKC TSM MERKEZLERİNİN KURULUŞ ESASLARI </a:t>
            </a:r>
            <a:endParaRPr lang="tr-TR" sz="3200" b="1" dirty="0">
              <a:ln w="1905"/>
              <a:solidFill>
                <a:srgbClr val="FFC000"/>
              </a:solidFill>
              <a:effectLst>
                <a:innerShdw blurRad="69850" dist="43180" dir="5400000">
                  <a:srgbClr val="000000">
                    <a:alpha val="65000"/>
                  </a:srgbClr>
                </a:innerShdw>
              </a:effectLst>
            </a:endParaRPr>
          </a:p>
        </p:txBody>
      </p:sp>
      <p:cxnSp>
        <p:nvCxnSpPr>
          <p:cNvPr id="13" name="Straight Connector 8"/>
          <p:cNvCxnSpPr/>
          <p:nvPr/>
        </p:nvCxnSpPr>
        <p:spPr>
          <a:xfrm>
            <a:off x="-20017" y="985720"/>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42" name="Rectangle 4"/>
          <p:cNvSpPr/>
          <p:nvPr/>
        </p:nvSpPr>
        <p:spPr>
          <a:xfrm>
            <a:off x="-9150" y="6483099"/>
            <a:ext cx="9144000" cy="458115"/>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46" name="Straight Connector 8"/>
          <p:cNvCxnSpPr/>
          <p:nvPr/>
        </p:nvCxnSpPr>
        <p:spPr>
          <a:xfrm>
            <a:off x="-10117" y="6481512"/>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grpSp>
        <p:nvGrpSpPr>
          <p:cNvPr id="10" name="Grup 9"/>
          <p:cNvGrpSpPr/>
          <p:nvPr/>
        </p:nvGrpSpPr>
        <p:grpSpPr>
          <a:xfrm>
            <a:off x="448965" y="1138425"/>
            <a:ext cx="8398775" cy="6001643"/>
            <a:chOff x="296260" y="1893763"/>
            <a:chExt cx="8398470" cy="5565161"/>
          </a:xfrm>
        </p:grpSpPr>
        <p:sp>
          <p:nvSpPr>
            <p:cNvPr id="14" name="Rectangle 32"/>
            <p:cNvSpPr>
              <a:spLocks noChangeArrowheads="1"/>
            </p:cNvSpPr>
            <p:nvPr/>
          </p:nvSpPr>
          <p:spPr bwMode="gray">
            <a:xfrm>
              <a:off x="886758" y="1893763"/>
              <a:ext cx="7369874" cy="5565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tr-TR" sz="3200" b="1" noProof="1" smtClean="0">
                  <a:solidFill>
                    <a:prstClr val="black"/>
                  </a:solidFill>
                </a:rPr>
                <a:t>ÖKC TSM Merkezlerinin </a:t>
              </a:r>
            </a:p>
            <a:p>
              <a:pPr algn="ctr"/>
              <a:endParaRPr lang="tr-TR" sz="3200" b="1" noProof="1">
                <a:solidFill>
                  <a:prstClr val="black"/>
                </a:solidFill>
              </a:endParaRPr>
            </a:p>
            <a:p>
              <a:pPr algn="ctr"/>
              <a:r>
                <a:rPr lang="tr-TR" sz="3200" b="1" noProof="1" smtClean="0">
                  <a:solidFill>
                    <a:prstClr val="black"/>
                  </a:solidFill>
                </a:rPr>
                <a:t>GİB ve Bankaların İşlem Süreçlerini</a:t>
              </a:r>
            </a:p>
            <a:p>
              <a:pPr algn="ctr"/>
              <a:endParaRPr lang="tr-TR" sz="3200" b="1" noProof="1">
                <a:solidFill>
                  <a:prstClr val="black"/>
                </a:solidFill>
              </a:endParaRPr>
            </a:p>
            <a:p>
              <a:pPr algn="ctr"/>
              <a:r>
                <a:rPr lang="tr-TR" sz="3200" b="1" noProof="1" smtClean="0">
                  <a:solidFill>
                    <a:prstClr val="black"/>
                  </a:solidFill>
                </a:rPr>
                <a:t>Aksatmadan Yerine Getirmesi Açısından </a:t>
              </a:r>
            </a:p>
            <a:p>
              <a:pPr algn="ctr"/>
              <a:endParaRPr lang="tr-TR" sz="3200" b="1" noProof="1">
                <a:solidFill>
                  <a:prstClr val="black"/>
                </a:solidFill>
              </a:endParaRPr>
            </a:p>
            <a:p>
              <a:pPr algn="ctr"/>
              <a:r>
                <a:rPr lang="tr-TR" sz="3200" b="1" noProof="1" smtClean="0">
                  <a:solidFill>
                    <a:srgbClr val="00B050"/>
                  </a:solidFill>
                </a:rPr>
                <a:t>Standartları </a:t>
              </a:r>
              <a:r>
                <a:rPr lang="tr-TR" sz="3200" b="1" noProof="1" smtClean="0">
                  <a:solidFill>
                    <a:prstClr val="black"/>
                  </a:solidFill>
                </a:rPr>
                <a:t>ve </a:t>
              </a:r>
              <a:r>
                <a:rPr lang="tr-TR" sz="3200" b="1" noProof="1" smtClean="0">
                  <a:solidFill>
                    <a:srgbClr val="FF0000"/>
                  </a:solidFill>
                </a:rPr>
                <a:t>Sorumlulukları  </a:t>
              </a:r>
              <a:r>
                <a:rPr lang="tr-TR" sz="3200" b="1" noProof="1" smtClean="0">
                  <a:solidFill>
                    <a:srgbClr val="00B0F0"/>
                  </a:solidFill>
                </a:rPr>
                <a:t>Yüksek</a:t>
              </a:r>
              <a:r>
                <a:rPr lang="tr-TR" sz="3200" b="1" noProof="1" smtClean="0">
                  <a:solidFill>
                    <a:prstClr val="black"/>
                  </a:solidFill>
                </a:rPr>
                <a:t> ve </a:t>
              </a:r>
              <a:r>
                <a:rPr lang="tr-TR" sz="3200" b="1" noProof="1" smtClean="0">
                  <a:solidFill>
                    <a:srgbClr val="002060"/>
                  </a:solidFill>
                </a:rPr>
                <a:t>Sürekli Denetime Tabi Kuruluşlar </a:t>
              </a:r>
            </a:p>
            <a:p>
              <a:pPr algn="ctr"/>
              <a:endParaRPr lang="tr-TR" sz="3200" b="1" noProof="1">
                <a:solidFill>
                  <a:srgbClr val="002060"/>
                </a:solidFill>
              </a:endParaRPr>
            </a:p>
            <a:p>
              <a:pPr algn="ctr"/>
              <a:r>
                <a:rPr lang="tr-TR" sz="3200" b="1" noProof="1" smtClean="0">
                  <a:solidFill>
                    <a:prstClr val="black"/>
                  </a:solidFill>
                </a:rPr>
                <a:t>Olması Öngörülmüştür.  </a:t>
              </a:r>
            </a:p>
            <a:p>
              <a:pPr algn="ctr"/>
              <a:endParaRPr lang="tr-TR" sz="3200" b="1" noProof="1">
                <a:solidFill>
                  <a:prstClr val="black"/>
                </a:solidFill>
              </a:endParaRPr>
            </a:p>
            <a:p>
              <a:pPr algn="ctr"/>
              <a:endParaRPr lang="tr-TR" sz="3200" b="1" noProof="1">
                <a:solidFill>
                  <a:prstClr val="black"/>
                </a:solidFill>
              </a:endParaRPr>
            </a:p>
          </p:txBody>
        </p:sp>
        <p:pic>
          <p:nvPicPr>
            <p:cNvPr id="15" name="Picture 57"/>
            <p:cNvPicPr>
              <a:picLocks noChangeAspect="1" noChangeArrowheads="1"/>
            </p:cNvPicPr>
            <p:nvPr/>
          </p:nvPicPr>
          <p:blipFill>
            <a:blip r:embed="rId3">
              <a:lum bright="24000"/>
              <a:extLst>
                <a:ext uri="{28A0092B-C50C-407E-A947-70E740481C1C}">
                  <a14:useLocalDpi xmlns:a14="http://schemas.microsoft.com/office/drawing/2010/main" val="0"/>
                </a:ext>
              </a:extLst>
            </a:blip>
            <a:srcRect t="50450" r="-420"/>
            <a:stretch>
              <a:fillRect/>
            </a:stretch>
          </p:blipFill>
          <p:spPr bwMode="gray">
            <a:xfrm>
              <a:off x="296260" y="1893763"/>
              <a:ext cx="8246070" cy="76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57"/>
            <p:cNvPicPr>
              <a:picLocks noChangeAspect="1" noChangeArrowheads="1"/>
            </p:cNvPicPr>
            <p:nvPr/>
          </p:nvPicPr>
          <p:blipFill>
            <a:blip r:embed="rId3">
              <a:lum bright="24000"/>
              <a:extLst>
                <a:ext uri="{28A0092B-C50C-407E-A947-70E740481C1C}">
                  <a14:useLocalDpi xmlns:a14="http://schemas.microsoft.com/office/drawing/2010/main" val="0"/>
                </a:ext>
              </a:extLst>
            </a:blip>
            <a:srcRect t="50450" r="-420"/>
            <a:stretch>
              <a:fillRect/>
            </a:stretch>
          </p:blipFill>
          <p:spPr bwMode="gray">
            <a:xfrm>
              <a:off x="448660" y="6536435"/>
              <a:ext cx="8246070" cy="76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514807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2" nodeType="afterEffect">
                                  <p:stCondLst>
                                    <p:cond delay="0"/>
                                  </p:stCondLst>
                                  <p:iterate type="lt">
                                    <p:tmAbs val="0"/>
                                  </p:iterate>
                                  <p:childTnLst>
                                    <p:set>
                                      <p:cBhvr>
                                        <p:cTn id="6" dur="1" fill="hold">
                                          <p:stCondLst>
                                            <p:cond delay="0"/>
                                          </p:stCondLst>
                                        </p:cTn>
                                        <p:tgtEl>
                                          <p:spTgt spid="12"/>
                                        </p:tgtEl>
                                        <p:attrNameLst>
                                          <p:attrName>style.visibility</p:attrName>
                                        </p:attrNameLst>
                                      </p:cBhvr>
                                      <p:to>
                                        <p:strVal val="hidden"/>
                                      </p:to>
                                    </p:set>
                                  </p:childTnLst>
                                </p:cTn>
                              </p:par>
                            </p:childTnLst>
                          </p:cTn>
                        </p:par>
                        <p:par>
                          <p:cTn id="7" fill="hold">
                            <p:stCondLst>
                              <p:cond delay="0"/>
                            </p:stCondLst>
                            <p:childTnLst>
                              <p:par>
                                <p:cTn id="8" presetID="6" presetClass="emph" presetSubtype="0" fill="hold" grpId="3" nodeType="afterEffect">
                                  <p:stCondLst>
                                    <p:cond delay="0"/>
                                  </p:stCondLst>
                                  <p:iterate type="lt">
                                    <p:tmPct val="0"/>
                                  </p:iterate>
                                  <p:childTnLst>
                                    <p:animScale>
                                      <p:cBhvr>
                                        <p:cTn id="9" dur="10" fill="hold"/>
                                        <p:tgtEl>
                                          <p:spTgt spid="12"/>
                                        </p:tgtEl>
                                      </p:cBhvr>
                                      <p:by x="100000" y="400000"/>
                                    </p:animScale>
                                  </p:childTnLst>
                                </p:cTn>
                              </p:par>
                            </p:childTnLst>
                          </p:cTn>
                        </p:par>
                        <p:par>
                          <p:cTn id="10" fill="hold">
                            <p:stCondLst>
                              <p:cond delay="10"/>
                            </p:stCondLst>
                            <p:childTnLst>
                              <p:par>
                                <p:cTn id="11" presetID="1" presetClass="entr" presetSubtype="0" fill="hold" grpId="4" nodeType="afterEffect">
                                  <p:stCondLst>
                                    <p:cond delay="0"/>
                                  </p:stCondLst>
                                  <p:iterate type="lt">
                                    <p:tmAbs val="0"/>
                                  </p:iterate>
                                  <p:childTnLst>
                                    <p:set>
                                      <p:cBhvr>
                                        <p:cTn id="12" dur="1" fill="hold">
                                          <p:stCondLst>
                                            <p:cond delay="0"/>
                                          </p:stCondLst>
                                        </p:cTn>
                                        <p:tgtEl>
                                          <p:spTgt spid="12"/>
                                        </p:tgtEl>
                                        <p:attrNameLst>
                                          <p:attrName>style.visibility</p:attrName>
                                        </p:attrNameLst>
                                      </p:cBhvr>
                                      <p:to>
                                        <p:strVal val="visible"/>
                                      </p:to>
                                    </p:set>
                                  </p:childTnLst>
                                </p:cTn>
                              </p:par>
                              <p:par>
                                <p:cTn id="13" presetID="6" presetClass="emph" presetSubtype="0" accel="50000" decel="50000" fill="hold" grpId="1" nodeType="withEffect">
                                  <p:stCondLst>
                                    <p:cond delay="0"/>
                                  </p:stCondLst>
                                  <p:iterate type="lt">
                                    <p:tmPct val="0"/>
                                  </p:iterate>
                                  <p:childTnLst>
                                    <p:animScale>
                                      <p:cBhvr>
                                        <p:cTn id="14" dur="1000" fill="hold"/>
                                        <p:tgtEl>
                                          <p:spTgt spid="12"/>
                                        </p:tgtEl>
                                      </p:cBhvr>
                                      <p:by x="100000" y="25000"/>
                                    </p:animScale>
                                  </p:childTnLst>
                                </p:cTn>
                              </p:par>
                              <p:par>
                                <p:cTn id="15" presetID="37" presetClass="entr" presetSubtype="0" fill="hold" grpId="0" nodeType="withEffect">
                                  <p:stCondLst>
                                    <p:cond delay="0"/>
                                  </p:stCondLst>
                                  <p:iterate type="lt">
                                    <p:tmPct val="0"/>
                                  </p:iterate>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900" decel="100000" fill="hold"/>
                                        <p:tgtEl>
                                          <p:spTgt spid="12"/>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1000"/>
                                        <p:tgtEl>
                                          <p:spTgt spid="42"/>
                                        </p:tgtEl>
                                      </p:cBhvr>
                                    </p:animEffect>
                                    <p:anim calcmode="lin" valueType="num">
                                      <p:cBhvr>
                                        <p:cTn id="34" dur="1000" fill="hold"/>
                                        <p:tgtEl>
                                          <p:spTgt spid="42"/>
                                        </p:tgtEl>
                                        <p:attrNameLst>
                                          <p:attrName>ppt_x</p:attrName>
                                        </p:attrNameLst>
                                      </p:cBhvr>
                                      <p:tavLst>
                                        <p:tav tm="0">
                                          <p:val>
                                            <p:strVal val="#ppt_x"/>
                                          </p:val>
                                        </p:tav>
                                        <p:tav tm="100000">
                                          <p:val>
                                            <p:strVal val="#ppt_x"/>
                                          </p:val>
                                        </p:tav>
                                      </p:tavLst>
                                    </p:anim>
                                    <p:anim calcmode="lin" valueType="num">
                                      <p:cBhvr>
                                        <p:cTn id="35" dur="1000" fill="hold"/>
                                        <p:tgtEl>
                                          <p:spTgt spid="4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childTnLst>
                          </p:cTn>
                        </p:par>
                        <p:par>
                          <p:cTn id="41" fill="hold">
                            <p:stCondLst>
                              <p:cond delay="1010"/>
                            </p:stCondLst>
                            <p:childTnLst>
                              <p:par>
                                <p:cTn id="42" presetID="10" presetClass="entr" presetSubtype="0" fill="hold"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2" grpId="1"/>
      <p:bldP spid="12" grpId="2"/>
      <p:bldP spid="12" grpId="3"/>
      <p:bldP spid="12" grpId="4"/>
      <p:bldP spid="4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50" y="-186266"/>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20017" y="-235920"/>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2" name="TextBox 13"/>
          <p:cNvSpPr txBox="1"/>
          <p:nvPr/>
        </p:nvSpPr>
        <p:spPr>
          <a:xfrm>
            <a:off x="143555" y="-83215"/>
            <a:ext cx="8704184"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ÖKC TSM MERKEZİ </a:t>
            </a:r>
            <a:endParaRPr lang="tr-TR" sz="3200" b="1" dirty="0">
              <a:ln w="1905"/>
              <a:solidFill>
                <a:srgbClr val="FFC000"/>
              </a:solidFill>
              <a:effectLst>
                <a:innerShdw blurRad="69850" dist="43180" dir="5400000">
                  <a:srgbClr val="000000">
                    <a:alpha val="65000"/>
                  </a:srgbClr>
                </a:innerShdw>
              </a:effectLst>
            </a:endParaRPr>
          </a:p>
        </p:txBody>
      </p:sp>
      <p:cxnSp>
        <p:nvCxnSpPr>
          <p:cNvPr id="13" name="Straight Connector 8"/>
          <p:cNvCxnSpPr/>
          <p:nvPr/>
        </p:nvCxnSpPr>
        <p:spPr>
          <a:xfrm>
            <a:off x="-20017" y="831427"/>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42" name="Rectangle 4"/>
          <p:cNvSpPr/>
          <p:nvPr/>
        </p:nvSpPr>
        <p:spPr>
          <a:xfrm>
            <a:off x="-9150" y="6483099"/>
            <a:ext cx="9144000" cy="458115"/>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46" name="Straight Connector 8"/>
          <p:cNvCxnSpPr/>
          <p:nvPr/>
        </p:nvCxnSpPr>
        <p:spPr>
          <a:xfrm>
            <a:off x="-10117" y="6481512"/>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10" name="Dikdörtgen 9"/>
          <p:cNvSpPr/>
          <p:nvPr/>
        </p:nvSpPr>
        <p:spPr>
          <a:xfrm>
            <a:off x="73873" y="848422"/>
            <a:ext cx="8704185" cy="5940088"/>
          </a:xfrm>
          <a:prstGeom prst="rect">
            <a:avLst/>
          </a:prstGeom>
        </p:spPr>
        <p:txBody>
          <a:bodyPr wrap="square">
            <a:spAutoFit/>
          </a:bodyPr>
          <a:lstStyle/>
          <a:p>
            <a:pPr marL="342900" indent="-342900" algn="just">
              <a:buFont typeface="Wingdings" panose="05000000000000000000" pitchFamily="2" charset="2"/>
              <a:buChar char="q"/>
            </a:pPr>
            <a:r>
              <a:rPr lang="tr-TR" sz="2000" b="1" dirty="0" err="1" smtClean="0">
                <a:solidFill>
                  <a:prstClr val="black"/>
                </a:solidFill>
              </a:rPr>
              <a:t>ÖKC’lere</a:t>
            </a:r>
            <a:r>
              <a:rPr lang="tr-TR" sz="2000" b="1" dirty="0" smtClean="0">
                <a:solidFill>
                  <a:prstClr val="black"/>
                </a:solidFill>
              </a:rPr>
              <a:t>  </a:t>
            </a:r>
            <a:r>
              <a:rPr lang="tr-TR" sz="2000" b="1" dirty="0" smtClean="0">
                <a:solidFill>
                  <a:srgbClr val="C00000"/>
                </a:solidFill>
              </a:rPr>
              <a:t>YAZILIM - PARAMETRE </a:t>
            </a:r>
            <a:r>
              <a:rPr lang="tr-TR" sz="2000" b="1" dirty="0" smtClean="0">
                <a:solidFill>
                  <a:srgbClr val="00B050"/>
                </a:solidFill>
              </a:rPr>
              <a:t>YÜKLEME ve GÜNCELLEME</a:t>
            </a:r>
          </a:p>
          <a:p>
            <a:pPr marL="342900" indent="-342900" algn="just">
              <a:buFont typeface="Wingdings" panose="05000000000000000000" pitchFamily="2" charset="2"/>
              <a:buChar char="q"/>
            </a:pPr>
            <a:r>
              <a:rPr lang="tr-TR" sz="2000" b="1" dirty="0" err="1" smtClean="0">
                <a:solidFill>
                  <a:prstClr val="black"/>
                </a:solidFill>
              </a:rPr>
              <a:t>ÖKC’leri</a:t>
            </a:r>
            <a:r>
              <a:rPr lang="tr-TR" sz="2000" b="1" dirty="0" smtClean="0">
                <a:solidFill>
                  <a:prstClr val="black"/>
                </a:solidFill>
              </a:rPr>
              <a:t> </a:t>
            </a:r>
            <a:r>
              <a:rPr lang="tr-TR" sz="2000" b="1" dirty="0" smtClean="0">
                <a:solidFill>
                  <a:srgbClr val="0070C0"/>
                </a:solidFill>
              </a:rPr>
              <a:t>YÖNETME</a:t>
            </a:r>
            <a:r>
              <a:rPr lang="tr-TR" sz="2000" b="1" dirty="0" smtClean="0">
                <a:solidFill>
                  <a:prstClr val="black"/>
                </a:solidFill>
              </a:rPr>
              <a:t>,</a:t>
            </a:r>
          </a:p>
          <a:p>
            <a:pPr marL="342900" indent="-342900" algn="just">
              <a:buFont typeface="Wingdings" panose="05000000000000000000" pitchFamily="2" charset="2"/>
              <a:buChar char="q"/>
            </a:pPr>
            <a:r>
              <a:rPr lang="tr-TR" sz="2000" b="1" dirty="0" err="1" smtClean="0">
                <a:solidFill>
                  <a:prstClr val="black"/>
                </a:solidFill>
              </a:rPr>
              <a:t>ÖKC’ler</a:t>
            </a:r>
            <a:r>
              <a:rPr lang="tr-TR" sz="2000" b="1" dirty="0" smtClean="0">
                <a:solidFill>
                  <a:prstClr val="black"/>
                </a:solidFill>
              </a:rPr>
              <a:t> Üzerinde veya Birlikte Gerçekleştirilen </a:t>
            </a:r>
            <a:r>
              <a:rPr lang="tr-TR" sz="2000" b="1" dirty="0" smtClean="0">
                <a:solidFill>
                  <a:srgbClr val="C00000"/>
                </a:solidFill>
              </a:rPr>
              <a:t>Kartlı İşlemleri Yönetme</a:t>
            </a:r>
            <a:r>
              <a:rPr lang="tr-TR" sz="2000" b="1" dirty="0" smtClean="0">
                <a:solidFill>
                  <a:prstClr val="black"/>
                </a:solidFill>
              </a:rPr>
              <a:t>,</a:t>
            </a:r>
          </a:p>
          <a:p>
            <a:pPr marL="342900" indent="-342900" algn="just">
              <a:buFont typeface="Wingdings" panose="05000000000000000000" pitchFamily="2" charset="2"/>
              <a:buChar char="q"/>
            </a:pPr>
            <a:r>
              <a:rPr lang="tr-TR" sz="2000" b="1" dirty="0" smtClean="0">
                <a:solidFill>
                  <a:prstClr val="black"/>
                </a:solidFill>
              </a:rPr>
              <a:t>Bankacılık Bilgi Sistemlerine ve Bu Sistemlerden </a:t>
            </a:r>
            <a:r>
              <a:rPr lang="tr-TR" sz="2000" b="1" dirty="0" err="1" smtClean="0">
                <a:solidFill>
                  <a:prstClr val="black"/>
                </a:solidFill>
              </a:rPr>
              <a:t>ÖKC’lere</a:t>
            </a:r>
            <a:r>
              <a:rPr lang="tr-TR" sz="2000" b="1" dirty="0" smtClean="0">
                <a:solidFill>
                  <a:prstClr val="black"/>
                </a:solidFill>
              </a:rPr>
              <a:t> İletilmesi Gereken Bilgilerin Süresinde Aksatılmadan İletilmesini Sağlama,</a:t>
            </a:r>
          </a:p>
          <a:p>
            <a:pPr marL="342900" indent="-342900" algn="just">
              <a:buFont typeface="Wingdings" panose="05000000000000000000" pitchFamily="2" charset="2"/>
              <a:buChar char="q"/>
            </a:pPr>
            <a:r>
              <a:rPr lang="tr-TR" sz="2000" b="1" dirty="0" smtClean="0">
                <a:solidFill>
                  <a:prstClr val="black"/>
                </a:solidFill>
              </a:rPr>
              <a:t>CİHAZLAR İLE İLGİLİ GÜVENLİ ANAHTAR YÖNETİMİNİ GERÇEKLEŞTİRME,</a:t>
            </a:r>
          </a:p>
          <a:p>
            <a:pPr marL="342900" indent="-342900" algn="just">
              <a:buFont typeface="Wingdings" panose="05000000000000000000" pitchFamily="2" charset="2"/>
              <a:buChar char="q"/>
            </a:pPr>
            <a:r>
              <a:rPr lang="tr-TR" sz="2000" b="1" dirty="0" smtClean="0">
                <a:solidFill>
                  <a:prstClr val="black"/>
                </a:solidFill>
              </a:rPr>
              <a:t>ÖN KONTROL İŞLEMLERİ YAPMA </a:t>
            </a:r>
            <a:r>
              <a:rPr lang="tr-TR" sz="2000" b="1" dirty="0" smtClean="0">
                <a:solidFill>
                  <a:srgbClr val="0070C0"/>
                </a:solidFill>
              </a:rPr>
              <a:t>(Mali ve Finansal Bilgi İçeriği Hariç)</a:t>
            </a:r>
          </a:p>
          <a:p>
            <a:pPr marL="342900" indent="-342900" algn="just">
              <a:buFont typeface="Wingdings" panose="05000000000000000000" pitchFamily="2" charset="2"/>
              <a:buChar char="q"/>
            </a:pPr>
            <a:r>
              <a:rPr lang="tr-TR" sz="2000" b="1" dirty="0" smtClean="0">
                <a:solidFill>
                  <a:prstClr val="black"/>
                </a:solidFill>
              </a:rPr>
              <a:t>BANKA UYGULAMASI YAZILIM VE PARAMETRELERİNİ CİHAZA YÜKLEME,</a:t>
            </a:r>
          </a:p>
          <a:p>
            <a:pPr marL="342900" indent="-342900" algn="just">
              <a:buFont typeface="Wingdings" panose="05000000000000000000" pitchFamily="2" charset="2"/>
              <a:buChar char="q"/>
            </a:pPr>
            <a:r>
              <a:rPr lang="tr-TR" sz="2000" b="1" dirty="0" smtClean="0">
                <a:solidFill>
                  <a:prstClr val="black"/>
                </a:solidFill>
              </a:rPr>
              <a:t>CİHAZ YAŞAM DÖNGÜSÜNÜ KONTROL ETME VE YÖNETME,</a:t>
            </a:r>
          </a:p>
          <a:p>
            <a:pPr marL="342900" indent="-342900" algn="just">
              <a:buFont typeface="Wingdings" panose="05000000000000000000" pitchFamily="2" charset="2"/>
              <a:buChar char="q"/>
            </a:pPr>
            <a:r>
              <a:rPr lang="tr-TR" sz="2000" b="1" dirty="0" smtClean="0">
                <a:solidFill>
                  <a:prstClr val="black"/>
                </a:solidFill>
              </a:rPr>
              <a:t>ÖKC MESAJLARININ (ÖKC Durum Verisi ve Mali Veriyi) GİB BS’YE VE ÜYE İŞYERİ ANLAŞMASI YAPAN KURULUŞLARA ( </a:t>
            </a:r>
            <a:r>
              <a:rPr lang="tr-TR" sz="2000" b="1" dirty="0">
                <a:solidFill>
                  <a:prstClr val="black"/>
                </a:solidFill>
              </a:rPr>
              <a:t>Ödemeye İlişkin Finansal Bilgi Mesajlarını)</a:t>
            </a:r>
            <a:r>
              <a:rPr lang="tr-TR" sz="2000" b="1" dirty="0" smtClean="0">
                <a:solidFill>
                  <a:prstClr val="black"/>
                </a:solidFill>
              </a:rPr>
              <a:t> GMP’LERDE BELİRLENEN İLETİŞİM KURALLARINA GÖRE KARŞILIKLI AKTARIMINI SAĞLAMA,</a:t>
            </a:r>
          </a:p>
          <a:p>
            <a:pPr algn="ctr"/>
            <a:r>
              <a:rPr lang="tr-TR" sz="2000" b="1" dirty="0" smtClean="0">
                <a:solidFill>
                  <a:prstClr val="black"/>
                </a:solidFill>
              </a:rPr>
              <a:t>		</a:t>
            </a:r>
          </a:p>
          <a:p>
            <a:pPr algn="ctr"/>
            <a:r>
              <a:rPr lang="tr-TR" sz="2000" b="1" dirty="0" smtClean="0">
                <a:solidFill>
                  <a:prstClr val="black"/>
                </a:solidFill>
              </a:rPr>
              <a:t>AMACIYLA </a:t>
            </a:r>
            <a:r>
              <a:rPr lang="tr-TR" sz="2000" b="1" dirty="0" smtClean="0">
                <a:solidFill>
                  <a:srgbClr val="C00000"/>
                </a:solidFill>
              </a:rPr>
              <a:t>ÖKC ÜRETİCİLERİ </a:t>
            </a:r>
            <a:r>
              <a:rPr lang="tr-TR" sz="2000" b="1" dirty="0" smtClean="0">
                <a:solidFill>
                  <a:prstClr val="black"/>
                </a:solidFill>
              </a:rPr>
              <a:t>TARAFINDAN KURULAN</a:t>
            </a:r>
          </a:p>
          <a:p>
            <a:pPr algn="ctr"/>
            <a:r>
              <a:rPr lang="tr-TR" sz="2000" b="1" dirty="0" smtClean="0">
                <a:solidFill>
                  <a:prstClr val="black"/>
                </a:solidFill>
              </a:rPr>
              <a:t>VEYA </a:t>
            </a:r>
          </a:p>
          <a:p>
            <a:pPr algn="ctr"/>
            <a:r>
              <a:rPr lang="tr-TR" sz="2000" b="1" dirty="0" smtClean="0">
                <a:solidFill>
                  <a:srgbClr val="0070C0"/>
                </a:solidFill>
              </a:rPr>
              <a:t>DIŞ HİZMET SAĞLAYICI KURULUŞLAR </a:t>
            </a:r>
            <a:r>
              <a:rPr lang="tr-TR" sz="2000" b="1" dirty="0" smtClean="0">
                <a:solidFill>
                  <a:prstClr val="black"/>
                </a:solidFill>
              </a:rPr>
              <a:t>TARAFINDAN KURULAN </a:t>
            </a:r>
          </a:p>
          <a:p>
            <a:pPr algn="ctr"/>
            <a:r>
              <a:rPr lang="tr-TR" sz="2000" b="1" dirty="0" smtClean="0">
                <a:solidFill>
                  <a:prstClr val="black"/>
                </a:solidFill>
              </a:rPr>
              <a:t>TERMİNAL YÖNETİM MERKEZLERİDİR.</a:t>
            </a:r>
          </a:p>
          <a:p>
            <a:pPr algn="just"/>
            <a:endParaRPr lang="tr-TR" sz="2000" b="1" dirty="0" smtClean="0">
              <a:solidFill>
                <a:prstClr val="black"/>
              </a:solidFill>
            </a:endParaRPr>
          </a:p>
        </p:txBody>
      </p:sp>
    </p:spTree>
    <p:extLst>
      <p:ext uri="{BB962C8B-B14F-4D97-AF65-F5344CB8AC3E}">
        <p14:creationId xmlns:p14="http://schemas.microsoft.com/office/powerpoint/2010/main" val="2135959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2" nodeType="afterEffect">
                                  <p:stCondLst>
                                    <p:cond delay="0"/>
                                  </p:stCondLst>
                                  <p:iterate type="lt">
                                    <p:tmAbs val="0"/>
                                  </p:iterate>
                                  <p:childTnLst>
                                    <p:set>
                                      <p:cBhvr>
                                        <p:cTn id="6" dur="1" fill="hold">
                                          <p:stCondLst>
                                            <p:cond delay="0"/>
                                          </p:stCondLst>
                                        </p:cTn>
                                        <p:tgtEl>
                                          <p:spTgt spid="12"/>
                                        </p:tgtEl>
                                        <p:attrNameLst>
                                          <p:attrName>style.visibility</p:attrName>
                                        </p:attrNameLst>
                                      </p:cBhvr>
                                      <p:to>
                                        <p:strVal val="hidden"/>
                                      </p:to>
                                    </p:set>
                                  </p:childTnLst>
                                </p:cTn>
                              </p:par>
                            </p:childTnLst>
                          </p:cTn>
                        </p:par>
                        <p:par>
                          <p:cTn id="7" fill="hold">
                            <p:stCondLst>
                              <p:cond delay="0"/>
                            </p:stCondLst>
                            <p:childTnLst>
                              <p:par>
                                <p:cTn id="8" presetID="6" presetClass="emph" presetSubtype="0" fill="hold" grpId="3" nodeType="afterEffect">
                                  <p:stCondLst>
                                    <p:cond delay="0"/>
                                  </p:stCondLst>
                                  <p:iterate type="lt">
                                    <p:tmPct val="0"/>
                                  </p:iterate>
                                  <p:childTnLst>
                                    <p:animScale>
                                      <p:cBhvr>
                                        <p:cTn id="9" dur="10" fill="hold"/>
                                        <p:tgtEl>
                                          <p:spTgt spid="12"/>
                                        </p:tgtEl>
                                      </p:cBhvr>
                                      <p:by x="100000" y="400000"/>
                                    </p:animScale>
                                  </p:childTnLst>
                                </p:cTn>
                              </p:par>
                            </p:childTnLst>
                          </p:cTn>
                        </p:par>
                        <p:par>
                          <p:cTn id="10" fill="hold">
                            <p:stCondLst>
                              <p:cond delay="10"/>
                            </p:stCondLst>
                            <p:childTnLst>
                              <p:par>
                                <p:cTn id="11" presetID="1" presetClass="entr" presetSubtype="0" fill="hold" grpId="4" nodeType="afterEffect">
                                  <p:stCondLst>
                                    <p:cond delay="0"/>
                                  </p:stCondLst>
                                  <p:iterate type="lt">
                                    <p:tmAbs val="0"/>
                                  </p:iterate>
                                  <p:childTnLst>
                                    <p:set>
                                      <p:cBhvr>
                                        <p:cTn id="12" dur="1" fill="hold">
                                          <p:stCondLst>
                                            <p:cond delay="0"/>
                                          </p:stCondLst>
                                        </p:cTn>
                                        <p:tgtEl>
                                          <p:spTgt spid="12"/>
                                        </p:tgtEl>
                                        <p:attrNameLst>
                                          <p:attrName>style.visibility</p:attrName>
                                        </p:attrNameLst>
                                      </p:cBhvr>
                                      <p:to>
                                        <p:strVal val="visible"/>
                                      </p:to>
                                    </p:set>
                                  </p:childTnLst>
                                </p:cTn>
                              </p:par>
                              <p:par>
                                <p:cTn id="13" presetID="6" presetClass="emph" presetSubtype="0" accel="50000" decel="50000" fill="hold" grpId="1" nodeType="withEffect">
                                  <p:stCondLst>
                                    <p:cond delay="0"/>
                                  </p:stCondLst>
                                  <p:iterate type="lt">
                                    <p:tmPct val="0"/>
                                  </p:iterate>
                                  <p:childTnLst>
                                    <p:animScale>
                                      <p:cBhvr>
                                        <p:cTn id="14" dur="1000" fill="hold"/>
                                        <p:tgtEl>
                                          <p:spTgt spid="12"/>
                                        </p:tgtEl>
                                      </p:cBhvr>
                                      <p:by x="100000" y="25000"/>
                                    </p:animScale>
                                  </p:childTnLst>
                                </p:cTn>
                              </p:par>
                              <p:par>
                                <p:cTn id="15" presetID="37" presetClass="entr" presetSubtype="0" fill="hold" grpId="0" nodeType="withEffect">
                                  <p:stCondLst>
                                    <p:cond delay="0"/>
                                  </p:stCondLst>
                                  <p:iterate type="lt">
                                    <p:tmPct val="0"/>
                                  </p:iterate>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900" decel="100000" fill="hold"/>
                                        <p:tgtEl>
                                          <p:spTgt spid="12"/>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1000"/>
                                        <p:tgtEl>
                                          <p:spTgt spid="42"/>
                                        </p:tgtEl>
                                      </p:cBhvr>
                                    </p:animEffect>
                                    <p:anim calcmode="lin" valueType="num">
                                      <p:cBhvr>
                                        <p:cTn id="34" dur="1000" fill="hold"/>
                                        <p:tgtEl>
                                          <p:spTgt spid="42"/>
                                        </p:tgtEl>
                                        <p:attrNameLst>
                                          <p:attrName>ppt_x</p:attrName>
                                        </p:attrNameLst>
                                      </p:cBhvr>
                                      <p:tavLst>
                                        <p:tav tm="0">
                                          <p:val>
                                            <p:strVal val="#ppt_x"/>
                                          </p:val>
                                        </p:tav>
                                        <p:tav tm="100000">
                                          <p:val>
                                            <p:strVal val="#ppt_x"/>
                                          </p:val>
                                        </p:tav>
                                      </p:tavLst>
                                    </p:anim>
                                    <p:anim calcmode="lin" valueType="num">
                                      <p:cBhvr>
                                        <p:cTn id="35" dur="1000" fill="hold"/>
                                        <p:tgtEl>
                                          <p:spTgt spid="4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2" grpId="1"/>
      <p:bldP spid="12" grpId="2"/>
      <p:bldP spid="12" grpId="3"/>
      <p:bldP spid="12" grpId="4"/>
      <p:bldP spid="4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50" y="-205369"/>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7384"/>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2" name="TextBox 13"/>
          <p:cNvSpPr txBox="1"/>
          <p:nvPr/>
        </p:nvSpPr>
        <p:spPr>
          <a:xfrm>
            <a:off x="296261" y="222195"/>
            <a:ext cx="8704184"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ÖKC TSM MERKEZLERİNİN KURULUŞ ESASLARI</a:t>
            </a:r>
            <a:endParaRPr lang="tr-TR" sz="3200" b="1" dirty="0">
              <a:ln w="1905"/>
              <a:solidFill>
                <a:srgbClr val="FFC000"/>
              </a:solidFill>
              <a:effectLst>
                <a:innerShdw blurRad="69850" dist="43180" dir="5400000">
                  <a:srgbClr val="000000">
                    <a:alpha val="65000"/>
                  </a:srgbClr>
                </a:innerShdw>
              </a:effectLst>
            </a:endParaRPr>
          </a:p>
        </p:txBody>
      </p:sp>
      <p:cxnSp>
        <p:nvCxnSpPr>
          <p:cNvPr id="13" name="Straight Connector 8"/>
          <p:cNvCxnSpPr/>
          <p:nvPr/>
        </p:nvCxnSpPr>
        <p:spPr>
          <a:xfrm>
            <a:off x="-20017" y="985720"/>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42" name="Rectangle 4"/>
          <p:cNvSpPr/>
          <p:nvPr/>
        </p:nvSpPr>
        <p:spPr>
          <a:xfrm>
            <a:off x="-9150" y="6483099"/>
            <a:ext cx="9144000" cy="458115"/>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46" name="Straight Connector 8"/>
          <p:cNvCxnSpPr/>
          <p:nvPr/>
        </p:nvCxnSpPr>
        <p:spPr>
          <a:xfrm>
            <a:off x="-10117" y="6481512"/>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3" name="Dikdörtgen 2"/>
          <p:cNvSpPr/>
          <p:nvPr/>
        </p:nvSpPr>
        <p:spPr>
          <a:xfrm>
            <a:off x="296262" y="1165242"/>
            <a:ext cx="8827722" cy="4062651"/>
          </a:xfrm>
          <a:prstGeom prst="rect">
            <a:avLst/>
          </a:prstGeom>
        </p:spPr>
        <p:txBody>
          <a:bodyPr wrap="square">
            <a:spAutoFit/>
          </a:bodyPr>
          <a:lstStyle/>
          <a:p>
            <a:r>
              <a:rPr lang="tr-TR" sz="2400" b="1" u="sng" dirty="0"/>
              <a:t>ÖKC Üreticileri, </a:t>
            </a:r>
            <a:r>
              <a:rPr lang="tr-TR" sz="2400" b="1" u="sng" dirty="0" smtClean="0"/>
              <a:t> </a:t>
            </a:r>
          </a:p>
          <a:p>
            <a:pPr marL="342900" indent="-342900">
              <a:buFont typeface="Arial" panose="020B0604020202020204" pitchFamily="34" charset="0"/>
              <a:buChar char="•"/>
            </a:pPr>
            <a:r>
              <a:rPr lang="tr-TR" sz="2400" b="1" dirty="0" smtClean="0">
                <a:solidFill>
                  <a:srgbClr val="0070C0"/>
                </a:solidFill>
              </a:rPr>
              <a:t>PCI DSS     : </a:t>
            </a:r>
            <a:r>
              <a:rPr lang="tr-TR" sz="2400" dirty="0" smtClean="0"/>
              <a:t>Kartlı Ödemelere İlişkin Bilgi Güvenliği Standardı,</a:t>
            </a:r>
            <a:endParaRPr lang="tr-TR" sz="2400" dirty="0"/>
          </a:p>
          <a:p>
            <a:pPr marL="342900" indent="-342900">
              <a:buFont typeface="Arial" panose="020B0604020202020204" pitchFamily="34" charset="0"/>
              <a:buChar char="•"/>
            </a:pPr>
            <a:r>
              <a:rPr lang="tr-TR" sz="2400" b="1" dirty="0" smtClean="0">
                <a:solidFill>
                  <a:srgbClr val="FF0000"/>
                </a:solidFill>
              </a:rPr>
              <a:t>ISO 20000</a:t>
            </a:r>
            <a:r>
              <a:rPr lang="tr-TR" sz="2400" dirty="0"/>
              <a:t>: Bilgi Teknolojileri Servis Yönetim </a:t>
            </a:r>
            <a:r>
              <a:rPr lang="tr-TR" sz="2400" dirty="0" smtClean="0"/>
              <a:t>Sistemi Standardı,</a:t>
            </a:r>
            <a:endParaRPr lang="tr-TR" sz="2400" dirty="0"/>
          </a:p>
          <a:p>
            <a:pPr marL="342900" lvl="0" indent="-342900" algn="just">
              <a:buFont typeface="Arial" panose="020B0604020202020204" pitchFamily="34" charset="0"/>
              <a:buChar char="•"/>
            </a:pPr>
            <a:r>
              <a:rPr lang="tr-TR" sz="2400" b="1" dirty="0">
                <a:solidFill>
                  <a:srgbClr val="00B050"/>
                </a:solidFill>
              </a:rPr>
              <a:t>ISO 22301</a:t>
            </a:r>
            <a:r>
              <a:rPr lang="tr-TR" sz="2400" b="1" dirty="0"/>
              <a:t>: </a:t>
            </a:r>
            <a:r>
              <a:rPr lang="tr-TR" sz="2400" dirty="0"/>
              <a:t>Uluslararası İş Sürekliliği </a:t>
            </a:r>
            <a:r>
              <a:rPr lang="tr-TR" sz="2400" dirty="0" smtClean="0"/>
              <a:t>Yönetimi Standardı,</a:t>
            </a:r>
            <a:endParaRPr lang="tr-TR" sz="2400" dirty="0"/>
          </a:p>
          <a:p>
            <a:pPr marL="342900" indent="-342900">
              <a:buFont typeface="Arial" panose="020B0604020202020204" pitchFamily="34" charset="0"/>
              <a:buChar char="•"/>
            </a:pPr>
            <a:r>
              <a:rPr lang="tr-TR" sz="2400" b="1" dirty="0" smtClean="0">
                <a:solidFill>
                  <a:srgbClr val="00B0F0"/>
                </a:solidFill>
              </a:rPr>
              <a:t>ISO </a:t>
            </a:r>
            <a:r>
              <a:rPr lang="tr-TR" sz="2400" b="1" dirty="0">
                <a:solidFill>
                  <a:srgbClr val="00B0F0"/>
                </a:solidFill>
              </a:rPr>
              <a:t>27001</a:t>
            </a:r>
            <a:r>
              <a:rPr lang="tr-TR" sz="2400" dirty="0"/>
              <a:t>: </a:t>
            </a:r>
            <a:r>
              <a:rPr lang="tr-TR" sz="2400" dirty="0" smtClean="0"/>
              <a:t>Bilgi </a:t>
            </a:r>
            <a:r>
              <a:rPr lang="tr-TR" sz="2400" dirty="0"/>
              <a:t>Güvenliği Yönetim </a:t>
            </a:r>
            <a:r>
              <a:rPr lang="tr-TR" sz="2400" dirty="0" smtClean="0"/>
              <a:t>Sistemi Standardı, </a:t>
            </a:r>
          </a:p>
          <a:p>
            <a:endParaRPr lang="tr-TR" dirty="0"/>
          </a:p>
          <a:p>
            <a:r>
              <a:rPr lang="tr-TR" sz="2400" dirty="0" smtClean="0"/>
              <a:t>standartlarına </a:t>
            </a:r>
            <a:r>
              <a:rPr lang="tr-TR" sz="2400" dirty="0"/>
              <a:t>haiz olarak bir ÖKC TSM Merkezi </a:t>
            </a:r>
            <a:r>
              <a:rPr lang="tr-TR" sz="2400" b="1" dirty="0">
                <a:effectLst>
                  <a:outerShdw blurRad="38100" dist="38100" dir="2700000" algn="tl">
                    <a:srgbClr val="000000">
                      <a:alpha val="43137"/>
                    </a:srgbClr>
                  </a:outerShdw>
                </a:effectLst>
              </a:rPr>
              <a:t>kurmak </a:t>
            </a:r>
            <a:endParaRPr lang="tr-TR" sz="2400" b="1" dirty="0" smtClean="0">
              <a:effectLst>
                <a:outerShdw blurRad="38100" dist="38100" dir="2700000" algn="tl">
                  <a:srgbClr val="000000">
                    <a:alpha val="43137"/>
                  </a:srgbClr>
                </a:outerShdw>
              </a:effectLst>
            </a:endParaRPr>
          </a:p>
          <a:p>
            <a:endParaRPr lang="tr-TR" sz="2400" dirty="0"/>
          </a:p>
          <a:p>
            <a:r>
              <a:rPr lang="tr-TR" sz="2400" dirty="0" smtClean="0">
                <a:solidFill>
                  <a:srgbClr val="FF0000"/>
                </a:solidFill>
              </a:rPr>
              <a:t>veya</a:t>
            </a:r>
            <a:r>
              <a:rPr lang="tr-TR" sz="2400" dirty="0" smtClean="0"/>
              <a:t> </a:t>
            </a:r>
            <a:r>
              <a:rPr lang="tr-TR" sz="2400" dirty="0"/>
              <a:t>bu standartları sağlayan bir </a:t>
            </a:r>
            <a:r>
              <a:rPr lang="tr-TR" sz="2400" b="1" dirty="0" smtClean="0"/>
              <a:t>Dış </a:t>
            </a:r>
            <a:r>
              <a:rPr lang="tr-TR" sz="2400" b="1" dirty="0"/>
              <a:t>Hizmet Sağlayıcısının </a:t>
            </a:r>
            <a:r>
              <a:rPr lang="tr-TR" sz="2400" dirty="0"/>
              <a:t>sunduğu </a:t>
            </a:r>
            <a:endParaRPr lang="tr-TR" sz="2400" dirty="0" smtClean="0"/>
          </a:p>
          <a:p>
            <a:endParaRPr lang="tr-TR" sz="2400" dirty="0"/>
          </a:p>
          <a:p>
            <a:r>
              <a:rPr lang="tr-TR" sz="2400" dirty="0" smtClean="0"/>
              <a:t>ÖKC </a:t>
            </a:r>
            <a:r>
              <a:rPr lang="tr-TR" sz="2400" dirty="0"/>
              <a:t>TSM Merkezi hizmetinden </a:t>
            </a:r>
            <a:r>
              <a:rPr lang="tr-TR" sz="2400" dirty="0">
                <a:solidFill>
                  <a:srgbClr val="0070C0"/>
                </a:solidFill>
              </a:rPr>
              <a:t>yararlanmak </a:t>
            </a:r>
            <a:r>
              <a:rPr lang="tr-TR" sz="2400" dirty="0"/>
              <a:t>zorundadır.</a:t>
            </a:r>
          </a:p>
        </p:txBody>
      </p:sp>
    </p:spTree>
    <p:extLst>
      <p:ext uri="{BB962C8B-B14F-4D97-AF65-F5344CB8AC3E}">
        <p14:creationId xmlns:p14="http://schemas.microsoft.com/office/powerpoint/2010/main" val="375915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2" nodeType="afterEffect">
                                  <p:stCondLst>
                                    <p:cond delay="0"/>
                                  </p:stCondLst>
                                  <p:iterate type="lt">
                                    <p:tmAbs val="0"/>
                                  </p:iterate>
                                  <p:childTnLst>
                                    <p:set>
                                      <p:cBhvr>
                                        <p:cTn id="6" dur="1" fill="hold">
                                          <p:stCondLst>
                                            <p:cond delay="0"/>
                                          </p:stCondLst>
                                        </p:cTn>
                                        <p:tgtEl>
                                          <p:spTgt spid="12"/>
                                        </p:tgtEl>
                                        <p:attrNameLst>
                                          <p:attrName>style.visibility</p:attrName>
                                        </p:attrNameLst>
                                      </p:cBhvr>
                                      <p:to>
                                        <p:strVal val="hidden"/>
                                      </p:to>
                                    </p:set>
                                  </p:childTnLst>
                                </p:cTn>
                              </p:par>
                            </p:childTnLst>
                          </p:cTn>
                        </p:par>
                        <p:par>
                          <p:cTn id="7" fill="hold">
                            <p:stCondLst>
                              <p:cond delay="0"/>
                            </p:stCondLst>
                            <p:childTnLst>
                              <p:par>
                                <p:cTn id="8" presetID="6" presetClass="emph" presetSubtype="0" fill="hold" grpId="3" nodeType="afterEffect">
                                  <p:stCondLst>
                                    <p:cond delay="0"/>
                                  </p:stCondLst>
                                  <p:iterate type="lt">
                                    <p:tmPct val="0"/>
                                  </p:iterate>
                                  <p:childTnLst>
                                    <p:animScale>
                                      <p:cBhvr>
                                        <p:cTn id="9" dur="10" fill="hold"/>
                                        <p:tgtEl>
                                          <p:spTgt spid="12"/>
                                        </p:tgtEl>
                                      </p:cBhvr>
                                      <p:by x="100000" y="400000"/>
                                    </p:animScale>
                                  </p:childTnLst>
                                </p:cTn>
                              </p:par>
                            </p:childTnLst>
                          </p:cTn>
                        </p:par>
                        <p:par>
                          <p:cTn id="10" fill="hold">
                            <p:stCondLst>
                              <p:cond delay="10"/>
                            </p:stCondLst>
                            <p:childTnLst>
                              <p:par>
                                <p:cTn id="11" presetID="1" presetClass="entr" presetSubtype="0" fill="hold" grpId="4" nodeType="afterEffect">
                                  <p:stCondLst>
                                    <p:cond delay="0"/>
                                  </p:stCondLst>
                                  <p:iterate type="lt">
                                    <p:tmAbs val="0"/>
                                  </p:iterate>
                                  <p:childTnLst>
                                    <p:set>
                                      <p:cBhvr>
                                        <p:cTn id="12" dur="1" fill="hold">
                                          <p:stCondLst>
                                            <p:cond delay="0"/>
                                          </p:stCondLst>
                                        </p:cTn>
                                        <p:tgtEl>
                                          <p:spTgt spid="12"/>
                                        </p:tgtEl>
                                        <p:attrNameLst>
                                          <p:attrName>style.visibility</p:attrName>
                                        </p:attrNameLst>
                                      </p:cBhvr>
                                      <p:to>
                                        <p:strVal val="visible"/>
                                      </p:to>
                                    </p:set>
                                  </p:childTnLst>
                                </p:cTn>
                              </p:par>
                              <p:par>
                                <p:cTn id="13" presetID="6" presetClass="emph" presetSubtype="0" accel="50000" decel="50000" fill="hold" grpId="1" nodeType="withEffect">
                                  <p:stCondLst>
                                    <p:cond delay="0"/>
                                  </p:stCondLst>
                                  <p:iterate type="lt">
                                    <p:tmPct val="0"/>
                                  </p:iterate>
                                  <p:childTnLst>
                                    <p:animScale>
                                      <p:cBhvr>
                                        <p:cTn id="14" dur="1000" fill="hold"/>
                                        <p:tgtEl>
                                          <p:spTgt spid="12"/>
                                        </p:tgtEl>
                                      </p:cBhvr>
                                      <p:by x="100000" y="25000"/>
                                    </p:animScale>
                                  </p:childTnLst>
                                </p:cTn>
                              </p:par>
                              <p:par>
                                <p:cTn id="15" presetID="37" presetClass="entr" presetSubtype="0" fill="hold" grpId="0" nodeType="withEffect">
                                  <p:stCondLst>
                                    <p:cond delay="0"/>
                                  </p:stCondLst>
                                  <p:iterate type="lt">
                                    <p:tmPct val="0"/>
                                  </p:iterate>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900" decel="100000" fill="hold"/>
                                        <p:tgtEl>
                                          <p:spTgt spid="12"/>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1000"/>
                                        <p:tgtEl>
                                          <p:spTgt spid="42"/>
                                        </p:tgtEl>
                                      </p:cBhvr>
                                    </p:animEffect>
                                    <p:anim calcmode="lin" valueType="num">
                                      <p:cBhvr>
                                        <p:cTn id="34" dur="1000" fill="hold"/>
                                        <p:tgtEl>
                                          <p:spTgt spid="42"/>
                                        </p:tgtEl>
                                        <p:attrNameLst>
                                          <p:attrName>ppt_x</p:attrName>
                                        </p:attrNameLst>
                                      </p:cBhvr>
                                      <p:tavLst>
                                        <p:tav tm="0">
                                          <p:val>
                                            <p:strVal val="#ppt_x"/>
                                          </p:val>
                                        </p:tav>
                                        <p:tav tm="100000">
                                          <p:val>
                                            <p:strVal val="#ppt_x"/>
                                          </p:val>
                                        </p:tav>
                                      </p:tavLst>
                                    </p:anim>
                                    <p:anim calcmode="lin" valueType="num">
                                      <p:cBhvr>
                                        <p:cTn id="35" dur="1000" fill="hold"/>
                                        <p:tgtEl>
                                          <p:spTgt spid="4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2" grpId="1"/>
      <p:bldP spid="12" grpId="2"/>
      <p:bldP spid="12" grpId="3"/>
      <p:bldP spid="12" grpId="4"/>
      <p:bldP spid="4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16" y="-205369"/>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7384"/>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2" name="TextBox 13"/>
          <p:cNvSpPr txBox="1"/>
          <p:nvPr/>
        </p:nvSpPr>
        <p:spPr>
          <a:xfrm>
            <a:off x="296261" y="222195"/>
            <a:ext cx="8704184"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ÖKC TSM MERKEZLERİNİN YÖNETİM ESASLARI</a:t>
            </a:r>
            <a:endParaRPr lang="tr-TR" sz="3200" b="1" dirty="0">
              <a:ln w="1905"/>
              <a:solidFill>
                <a:srgbClr val="FFC000"/>
              </a:solidFill>
              <a:effectLst>
                <a:innerShdw blurRad="69850" dist="43180" dir="5400000">
                  <a:srgbClr val="000000">
                    <a:alpha val="65000"/>
                  </a:srgbClr>
                </a:innerShdw>
              </a:effectLst>
            </a:endParaRPr>
          </a:p>
        </p:txBody>
      </p:sp>
      <p:cxnSp>
        <p:nvCxnSpPr>
          <p:cNvPr id="13" name="Straight Connector 8"/>
          <p:cNvCxnSpPr/>
          <p:nvPr/>
        </p:nvCxnSpPr>
        <p:spPr>
          <a:xfrm>
            <a:off x="-20017" y="985720"/>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42" name="Rectangle 4"/>
          <p:cNvSpPr/>
          <p:nvPr/>
        </p:nvSpPr>
        <p:spPr>
          <a:xfrm>
            <a:off x="-9150" y="6483099"/>
            <a:ext cx="9144000" cy="458115"/>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46" name="Straight Connector 8"/>
          <p:cNvCxnSpPr/>
          <p:nvPr/>
        </p:nvCxnSpPr>
        <p:spPr>
          <a:xfrm>
            <a:off x="-10117" y="6481512"/>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4" name="Dikdörtgen 3"/>
          <p:cNvSpPr/>
          <p:nvPr/>
        </p:nvSpPr>
        <p:spPr>
          <a:xfrm>
            <a:off x="143555" y="1138425"/>
            <a:ext cx="8692165" cy="5632311"/>
          </a:xfrm>
          <a:prstGeom prst="rect">
            <a:avLst/>
          </a:prstGeom>
        </p:spPr>
        <p:txBody>
          <a:bodyPr wrap="square">
            <a:spAutoFit/>
          </a:bodyPr>
          <a:lstStyle/>
          <a:p>
            <a:pPr algn="just"/>
            <a:r>
              <a:rPr lang="tr-TR" sz="2000" dirty="0"/>
              <a:t>ÖKC TSM Merkezleri, </a:t>
            </a:r>
            <a:r>
              <a:rPr lang="tr-TR" sz="2000" dirty="0" err="1" smtClean="0">
                <a:solidFill>
                  <a:srgbClr val="C00000"/>
                </a:solidFill>
              </a:rPr>
              <a:t>ÖKC’leri</a:t>
            </a:r>
            <a:r>
              <a:rPr lang="tr-TR" sz="2000" dirty="0" smtClean="0">
                <a:solidFill>
                  <a:srgbClr val="C00000"/>
                </a:solidFill>
              </a:rPr>
              <a:t> </a:t>
            </a:r>
            <a:r>
              <a:rPr lang="tr-TR" sz="2000" dirty="0">
                <a:solidFill>
                  <a:srgbClr val="C00000"/>
                </a:solidFill>
              </a:rPr>
              <a:t>yönetme</a:t>
            </a:r>
            <a:r>
              <a:rPr lang="tr-TR" sz="2000" dirty="0"/>
              <a:t>, </a:t>
            </a:r>
            <a:r>
              <a:rPr lang="tr-TR" sz="2000" dirty="0" smtClean="0">
                <a:solidFill>
                  <a:srgbClr val="00B050"/>
                </a:solidFill>
              </a:rPr>
              <a:t>ayakta </a:t>
            </a:r>
            <a:r>
              <a:rPr lang="tr-TR" sz="2000" dirty="0">
                <a:solidFill>
                  <a:srgbClr val="00B050"/>
                </a:solidFill>
              </a:rPr>
              <a:t>tutma</a:t>
            </a:r>
            <a:r>
              <a:rPr lang="tr-TR" sz="2000" dirty="0"/>
              <a:t>, </a:t>
            </a:r>
            <a:r>
              <a:rPr lang="tr-TR" sz="2000" dirty="0" smtClean="0">
                <a:solidFill>
                  <a:schemeClr val="accent6">
                    <a:lumMod val="75000"/>
                  </a:schemeClr>
                </a:solidFill>
              </a:rPr>
              <a:t>her </a:t>
            </a:r>
            <a:r>
              <a:rPr lang="tr-TR" sz="2000" dirty="0">
                <a:solidFill>
                  <a:schemeClr val="accent6">
                    <a:lumMod val="75000"/>
                  </a:schemeClr>
                </a:solidFill>
              </a:rPr>
              <a:t>işlemde cihazdan gelen GMP Mesaj bilgilerinin format ve doğruluğunu değerlendirme</a:t>
            </a:r>
            <a:r>
              <a:rPr lang="tr-TR" sz="2000" dirty="0"/>
              <a:t>, </a:t>
            </a:r>
            <a:r>
              <a:rPr lang="tr-TR" sz="2000" dirty="0" smtClean="0"/>
              <a:t>içerisindeki </a:t>
            </a:r>
            <a:r>
              <a:rPr lang="tr-TR" sz="2000" dirty="0"/>
              <a:t>hassas mali verilerin </a:t>
            </a:r>
            <a:r>
              <a:rPr lang="tr-TR" sz="2000" dirty="0">
                <a:solidFill>
                  <a:srgbClr val="00B0F0"/>
                </a:solidFill>
              </a:rPr>
              <a:t>kaynağının,  doğruluğunun, değişmezliğinin ve bütünlüğünün </a:t>
            </a:r>
            <a:r>
              <a:rPr lang="tr-TR" sz="2000" dirty="0"/>
              <a:t>kontrolünden sorumludur.  </a:t>
            </a:r>
            <a:endParaRPr lang="tr-TR" sz="2000" dirty="0" smtClean="0"/>
          </a:p>
          <a:p>
            <a:pPr algn="just"/>
            <a:endParaRPr lang="tr-TR" sz="2000" dirty="0"/>
          </a:p>
          <a:p>
            <a:pPr algn="just"/>
            <a:r>
              <a:rPr lang="tr-TR" sz="2000" dirty="0" err="1" smtClean="0"/>
              <a:t>ÖKC’lerin</a:t>
            </a:r>
            <a:r>
              <a:rPr lang="tr-TR" sz="2000" dirty="0" smtClean="0"/>
              <a:t> </a:t>
            </a:r>
            <a:r>
              <a:rPr lang="tr-TR" sz="2000" dirty="0"/>
              <a:t>yaşam döngüsünün (Terminal ve Mesaj Yönetim Sistemi) ve ÖKC TSM Merkezinin yönetim, yetki ve sorumluluğu ÖKC üreticilerindedir.</a:t>
            </a:r>
          </a:p>
          <a:p>
            <a:pPr algn="just"/>
            <a:r>
              <a:rPr lang="tr-TR" sz="2000" dirty="0"/>
              <a:t> </a:t>
            </a:r>
          </a:p>
          <a:p>
            <a:pPr algn="just"/>
            <a:r>
              <a:rPr lang="tr-TR" sz="2000" dirty="0"/>
              <a:t>ÖKC üreticileri </a:t>
            </a:r>
            <a:r>
              <a:rPr lang="tr-TR" sz="2000" b="1" dirty="0"/>
              <a:t>ÖKC TSM Hizmetlerini </a:t>
            </a:r>
            <a:r>
              <a:rPr lang="tr-TR" sz="2000" dirty="0">
                <a:solidFill>
                  <a:srgbClr val="00B0F0"/>
                </a:solidFill>
              </a:rPr>
              <a:t>Dış Hizmet Sağlayıcıdan </a:t>
            </a:r>
            <a:r>
              <a:rPr lang="tr-TR" sz="2000" dirty="0"/>
              <a:t>da temin edebilir. Bu hizmetin Dış Hizmet Sağlayıcıdan temin edilmesi ÖKC üreticisinin sorumluluklarını ortadan kaldırmaz. </a:t>
            </a:r>
          </a:p>
          <a:p>
            <a:pPr algn="just"/>
            <a:r>
              <a:rPr lang="tr-TR" sz="2000" dirty="0"/>
              <a:t> </a:t>
            </a:r>
          </a:p>
          <a:p>
            <a:pPr algn="just"/>
            <a:r>
              <a:rPr lang="tr-TR" sz="2000" dirty="0" err="1"/>
              <a:t>ÖKCler</a:t>
            </a:r>
            <a:r>
              <a:rPr lang="tr-TR" sz="2000" dirty="0"/>
              <a:t> GİB </a:t>
            </a:r>
            <a:r>
              <a:rPr lang="tr-TR" sz="2000" dirty="0" err="1"/>
              <a:t>BS’ye</a:t>
            </a:r>
            <a:r>
              <a:rPr lang="tr-TR" sz="2000" dirty="0"/>
              <a:t> </a:t>
            </a:r>
            <a:r>
              <a:rPr lang="tr-TR" sz="2000" dirty="0">
                <a:solidFill>
                  <a:srgbClr val="00B0F0"/>
                </a:solidFill>
              </a:rPr>
              <a:t>ÖKC TSM Merkezleri üzerinden </a:t>
            </a:r>
            <a:r>
              <a:rPr lang="tr-TR" sz="2000" dirty="0"/>
              <a:t>bağlanacak olup, cihazların doğrudan veya ÖKC TSM Merkezleri haricinde başka bir hat üzerinden GİB </a:t>
            </a:r>
            <a:r>
              <a:rPr lang="tr-TR" sz="2000" dirty="0" err="1"/>
              <a:t>BS’ye</a:t>
            </a:r>
            <a:r>
              <a:rPr lang="tr-TR" sz="2000" dirty="0"/>
              <a:t> bağlanması mümkün değildir</a:t>
            </a:r>
            <a:r>
              <a:rPr lang="tr-TR" sz="2000" dirty="0" smtClean="0"/>
              <a:t>.</a:t>
            </a:r>
          </a:p>
          <a:p>
            <a:pPr algn="just"/>
            <a:endParaRPr lang="tr-TR" sz="2000" dirty="0"/>
          </a:p>
          <a:p>
            <a:pPr algn="just"/>
            <a:endParaRPr lang="tr-TR" sz="2000" dirty="0"/>
          </a:p>
          <a:p>
            <a:pPr algn="just"/>
            <a:endParaRPr lang="tr-TR" sz="2000" dirty="0"/>
          </a:p>
        </p:txBody>
      </p:sp>
    </p:spTree>
    <p:extLst>
      <p:ext uri="{BB962C8B-B14F-4D97-AF65-F5344CB8AC3E}">
        <p14:creationId xmlns:p14="http://schemas.microsoft.com/office/powerpoint/2010/main" val="7229253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2" nodeType="afterEffect">
                                  <p:stCondLst>
                                    <p:cond delay="0"/>
                                  </p:stCondLst>
                                  <p:iterate type="lt">
                                    <p:tmAbs val="0"/>
                                  </p:iterate>
                                  <p:childTnLst>
                                    <p:set>
                                      <p:cBhvr>
                                        <p:cTn id="6" dur="1" fill="hold">
                                          <p:stCondLst>
                                            <p:cond delay="0"/>
                                          </p:stCondLst>
                                        </p:cTn>
                                        <p:tgtEl>
                                          <p:spTgt spid="12"/>
                                        </p:tgtEl>
                                        <p:attrNameLst>
                                          <p:attrName>style.visibility</p:attrName>
                                        </p:attrNameLst>
                                      </p:cBhvr>
                                      <p:to>
                                        <p:strVal val="hidden"/>
                                      </p:to>
                                    </p:set>
                                  </p:childTnLst>
                                </p:cTn>
                              </p:par>
                            </p:childTnLst>
                          </p:cTn>
                        </p:par>
                        <p:par>
                          <p:cTn id="7" fill="hold">
                            <p:stCondLst>
                              <p:cond delay="0"/>
                            </p:stCondLst>
                            <p:childTnLst>
                              <p:par>
                                <p:cTn id="8" presetID="6" presetClass="emph" presetSubtype="0" fill="hold" grpId="3" nodeType="afterEffect">
                                  <p:stCondLst>
                                    <p:cond delay="0"/>
                                  </p:stCondLst>
                                  <p:iterate type="lt">
                                    <p:tmPct val="0"/>
                                  </p:iterate>
                                  <p:childTnLst>
                                    <p:animScale>
                                      <p:cBhvr>
                                        <p:cTn id="9" dur="10" fill="hold"/>
                                        <p:tgtEl>
                                          <p:spTgt spid="12"/>
                                        </p:tgtEl>
                                      </p:cBhvr>
                                      <p:by x="100000" y="400000"/>
                                    </p:animScale>
                                  </p:childTnLst>
                                </p:cTn>
                              </p:par>
                            </p:childTnLst>
                          </p:cTn>
                        </p:par>
                        <p:par>
                          <p:cTn id="10" fill="hold">
                            <p:stCondLst>
                              <p:cond delay="10"/>
                            </p:stCondLst>
                            <p:childTnLst>
                              <p:par>
                                <p:cTn id="11" presetID="1" presetClass="entr" presetSubtype="0" fill="hold" grpId="4" nodeType="afterEffect">
                                  <p:stCondLst>
                                    <p:cond delay="0"/>
                                  </p:stCondLst>
                                  <p:iterate type="lt">
                                    <p:tmAbs val="0"/>
                                  </p:iterate>
                                  <p:childTnLst>
                                    <p:set>
                                      <p:cBhvr>
                                        <p:cTn id="12" dur="1" fill="hold">
                                          <p:stCondLst>
                                            <p:cond delay="0"/>
                                          </p:stCondLst>
                                        </p:cTn>
                                        <p:tgtEl>
                                          <p:spTgt spid="12"/>
                                        </p:tgtEl>
                                        <p:attrNameLst>
                                          <p:attrName>style.visibility</p:attrName>
                                        </p:attrNameLst>
                                      </p:cBhvr>
                                      <p:to>
                                        <p:strVal val="visible"/>
                                      </p:to>
                                    </p:set>
                                  </p:childTnLst>
                                </p:cTn>
                              </p:par>
                              <p:par>
                                <p:cTn id="13" presetID="6" presetClass="emph" presetSubtype="0" accel="50000" decel="50000" fill="hold" grpId="1" nodeType="withEffect">
                                  <p:stCondLst>
                                    <p:cond delay="0"/>
                                  </p:stCondLst>
                                  <p:iterate type="lt">
                                    <p:tmPct val="0"/>
                                  </p:iterate>
                                  <p:childTnLst>
                                    <p:animScale>
                                      <p:cBhvr>
                                        <p:cTn id="14" dur="1000" fill="hold"/>
                                        <p:tgtEl>
                                          <p:spTgt spid="12"/>
                                        </p:tgtEl>
                                      </p:cBhvr>
                                      <p:by x="100000" y="25000"/>
                                    </p:animScale>
                                  </p:childTnLst>
                                </p:cTn>
                              </p:par>
                              <p:par>
                                <p:cTn id="15" presetID="37" presetClass="entr" presetSubtype="0" fill="hold" grpId="0" nodeType="withEffect">
                                  <p:stCondLst>
                                    <p:cond delay="0"/>
                                  </p:stCondLst>
                                  <p:iterate type="lt">
                                    <p:tmPct val="0"/>
                                  </p:iterate>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900" decel="100000" fill="hold"/>
                                        <p:tgtEl>
                                          <p:spTgt spid="12"/>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1000"/>
                                        <p:tgtEl>
                                          <p:spTgt spid="42"/>
                                        </p:tgtEl>
                                      </p:cBhvr>
                                    </p:animEffect>
                                    <p:anim calcmode="lin" valueType="num">
                                      <p:cBhvr>
                                        <p:cTn id="34" dur="1000" fill="hold"/>
                                        <p:tgtEl>
                                          <p:spTgt spid="42"/>
                                        </p:tgtEl>
                                        <p:attrNameLst>
                                          <p:attrName>ppt_x</p:attrName>
                                        </p:attrNameLst>
                                      </p:cBhvr>
                                      <p:tavLst>
                                        <p:tav tm="0">
                                          <p:val>
                                            <p:strVal val="#ppt_x"/>
                                          </p:val>
                                        </p:tav>
                                        <p:tav tm="100000">
                                          <p:val>
                                            <p:strVal val="#ppt_x"/>
                                          </p:val>
                                        </p:tav>
                                      </p:tavLst>
                                    </p:anim>
                                    <p:anim calcmode="lin" valueType="num">
                                      <p:cBhvr>
                                        <p:cTn id="35" dur="1000" fill="hold"/>
                                        <p:tgtEl>
                                          <p:spTgt spid="4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2" grpId="1"/>
      <p:bldP spid="12" grpId="2"/>
      <p:bldP spid="12" grpId="3"/>
      <p:bldP spid="12" grpId="4"/>
      <p:bldP spid="4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16" y="-145844"/>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7384"/>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2" name="TextBox 13"/>
          <p:cNvSpPr txBox="1"/>
          <p:nvPr/>
        </p:nvSpPr>
        <p:spPr>
          <a:xfrm>
            <a:off x="296261" y="222195"/>
            <a:ext cx="8704184"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ÖKC TSM MERKEZLERİNİN YÖNETİM ESASLARI</a:t>
            </a:r>
            <a:endParaRPr lang="tr-TR" sz="3200" b="1" dirty="0">
              <a:ln w="1905"/>
              <a:solidFill>
                <a:srgbClr val="FFC000"/>
              </a:solidFill>
              <a:effectLst>
                <a:innerShdw blurRad="69850" dist="43180" dir="5400000">
                  <a:srgbClr val="000000">
                    <a:alpha val="65000"/>
                  </a:srgbClr>
                </a:innerShdw>
              </a:effectLst>
            </a:endParaRPr>
          </a:p>
        </p:txBody>
      </p:sp>
      <p:cxnSp>
        <p:nvCxnSpPr>
          <p:cNvPr id="13" name="Straight Connector 8"/>
          <p:cNvCxnSpPr/>
          <p:nvPr/>
        </p:nvCxnSpPr>
        <p:spPr>
          <a:xfrm>
            <a:off x="-20017" y="985720"/>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42" name="Rectangle 4"/>
          <p:cNvSpPr/>
          <p:nvPr/>
        </p:nvSpPr>
        <p:spPr>
          <a:xfrm>
            <a:off x="-9150" y="6483099"/>
            <a:ext cx="9144000" cy="458115"/>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46" name="Straight Connector 8"/>
          <p:cNvCxnSpPr/>
          <p:nvPr/>
        </p:nvCxnSpPr>
        <p:spPr>
          <a:xfrm>
            <a:off x="-10117" y="6481512"/>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3" name="Dikdörtgen 2"/>
          <p:cNvSpPr/>
          <p:nvPr/>
        </p:nvSpPr>
        <p:spPr>
          <a:xfrm>
            <a:off x="155574" y="1238472"/>
            <a:ext cx="8692165" cy="3785652"/>
          </a:xfrm>
          <a:prstGeom prst="rect">
            <a:avLst/>
          </a:prstGeom>
        </p:spPr>
        <p:txBody>
          <a:bodyPr wrap="square">
            <a:spAutoFit/>
          </a:bodyPr>
          <a:lstStyle/>
          <a:p>
            <a:pPr algn="just"/>
            <a:endParaRPr lang="tr-TR" sz="2400" dirty="0" smtClean="0"/>
          </a:p>
          <a:p>
            <a:pPr algn="just"/>
            <a:r>
              <a:rPr lang="tr-TR" sz="2400" dirty="0" smtClean="0"/>
              <a:t>GİB </a:t>
            </a:r>
            <a:r>
              <a:rPr lang="tr-TR" sz="2400" dirty="0"/>
              <a:t>ÖKC mesajlarının kılavuzlarda </a:t>
            </a:r>
            <a:r>
              <a:rPr lang="tr-TR" sz="2400" dirty="0">
                <a:solidFill>
                  <a:srgbClr val="00B0F0"/>
                </a:solidFill>
              </a:rPr>
              <a:t>öngörülen zaman ve sıralamaya uygun olarak</a:t>
            </a:r>
            <a:r>
              <a:rPr lang="tr-TR" sz="2400" dirty="0"/>
              <a:t> GİB </a:t>
            </a:r>
            <a:r>
              <a:rPr lang="tr-TR" sz="2400" dirty="0" err="1"/>
              <a:t>BS’ye</a:t>
            </a:r>
            <a:r>
              <a:rPr lang="tr-TR" sz="2400" dirty="0"/>
              <a:t> gönderilmesi gerekmekte olup, </a:t>
            </a:r>
            <a:r>
              <a:rPr lang="tr-TR" sz="2400" b="1" dirty="0">
                <a:solidFill>
                  <a:srgbClr val="0070C0"/>
                </a:solidFill>
              </a:rPr>
              <a:t>bozuk, hatalı veya atak içeren mesajların gönderilmesi halinde</a:t>
            </a:r>
            <a:r>
              <a:rPr lang="tr-TR" sz="2400" dirty="0"/>
              <a:t> sorumluluk ÖKC Üreticilerine aittir.</a:t>
            </a:r>
          </a:p>
          <a:p>
            <a:pPr algn="just"/>
            <a:r>
              <a:rPr lang="tr-TR" sz="2400" dirty="0"/>
              <a:t> </a:t>
            </a:r>
          </a:p>
          <a:p>
            <a:pPr algn="just"/>
            <a:r>
              <a:rPr lang="tr-TR" sz="2400" dirty="0" smtClean="0"/>
              <a:t>ÖKC </a:t>
            </a:r>
            <a:r>
              <a:rPr lang="tr-TR" sz="2400" dirty="0"/>
              <a:t>TSM Merkezleri, EFT-POS özellikli </a:t>
            </a:r>
            <a:r>
              <a:rPr lang="tr-TR" sz="2400" dirty="0" err="1"/>
              <a:t>ÖKC’ler</a:t>
            </a:r>
            <a:r>
              <a:rPr lang="tr-TR" sz="2400" dirty="0"/>
              <a:t> ve EFT-POS cihazları ile entegre çalışan </a:t>
            </a:r>
            <a:r>
              <a:rPr lang="tr-TR" sz="2400" dirty="0" err="1"/>
              <a:t>ÖKC’ler</a:t>
            </a:r>
            <a:r>
              <a:rPr lang="tr-TR" sz="2400" dirty="0"/>
              <a:t> de dahil, </a:t>
            </a:r>
            <a:r>
              <a:rPr lang="tr-TR" sz="2400" b="1" dirty="0">
                <a:solidFill>
                  <a:srgbClr val="C00000"/>
                </a:solidFill>
              </a:rPr>
              <a:t>üzerlerinden bankacılık mesajlarının da geçecek olması nedeniyle</a:t>
            </a:r>
            <a:r>
              <a:rPr lang="tr-TR" sz="2400" dirty="0"/>
              <a:t> gerekli </a:t>
            </a:r>
            <a:r>
              <a:rPr lang="tr-TR" sz="2400" b="1" dirty="0">
                <a:solidFill>
                  <a:srgbClr val="00B050"/>
                </a:solidFill>
              </a:rPr>
              <a:t>BDDK ve PCI SSC düzenleme ve standartlarının gereklerini </a:t>
            </a:r>
            <a:r>
              <a:rPr lang="tr-TR" sz="2400" dirty="0"/>
              <a:t>karşılaması gerekmektedir.</a:t>
            </a:r>
          </a:p>
        </p:txBody>
      </p:sp>
    </p:spTree>
    <p:extLst>
      <p:ext uri="{BB962C8B-B14F-4D97-AF65-F5344CB8AC3E}">
        <p14:creationId xmlns:p14="http://schemas.microsoft.com/office/powerpoint/2010/main" val="3504115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2" nodeType="afterEffect">
                                  <p:stCondLst>
                                    <p:cond delay="0"/>
                                  </p:stCondLst>
                                  <p:iterate type="lt">
                                    <p:tmAbs val="0"/>
                                  </p:iterate>
                                  <p:childTnLst>
                                    <p:set>
                                      <p:cBhvr>
                                        <p:cTn id="6" dur="1" fill="hold">
                                          <p:stCondLst>
                                            <p:cond delay="0"/>
                                          </p:stCondLst>
                                        </p:cTn>
                                        <p:tgtEl>
                                          <p:spTgt spid="12"/>
                                        </p:tgtEl>
                                        <p:attrNameLst>
                                          <p:attrName>style.visibility</p:attrName>
                                        </p:attrNameLst>
                                      </p:cBhvr>
                                      <p:to>
                                        <p:strVal val="hidden"/>
                                      </p:to>
                                    </p:set>
                                  </p:childTnLst>
                                </p:cTn>
                              </p:par>
                            </p:childTnLst>
                          </p:cTn>
                        </p:par>
                        <p:par>
                          <p:cTn id="7" fill="hold">
                            <p:stCondLst>
                              <p:cond delay="0"/>
                            </p:stCondLst>
                            <p:childTnLst>
                              <p:par>
                                <p:cTn id="8" presetID="6" presetClass="emph" presetSubtype="0" fill="hold" grpId="3" nodeType="afterEffect">
                                  <p:stCondLst>
                                    <p:cond delay="0"/>
                                  </p:stCondLst>
                                  <p:iterate type="lt">
                                    <p:tmPct val="0"/>
                                  </p:iterate>
                                  <p:childTnLst>
                                    <p:animScale>
                                      <p:cBhvr>
                                        <p:cTn id="9" dur="10" fill="hold"/>
                                        <p:tgtEl>
                                          <p:spTgt spid="12"/>
                                        </p:tgtEl>
                                      </p:cBhvr>
                                      <p:by x="100000" y="400000"/>
                                    </p:animScale>
                                  </p:childTnLst>
                                </p:cTn>
                              </p:par>
                            </p:childTnLst>
                          </p:cTn>
                        </p:par>
                        <p:par>
                          <p:cTn id="10" fill="hold">
                            <p:stCondLst>
                              <p:cond delay="10"/>
                            </p:stCondLst>
                            <p:childTnLst>
                              <p:par>
                                <p:cTn id="11" presetID="1" presetClass="entr" presetSubtype="0" fill="hold" grpId="4" nodeType="afterEffect">
                                  <p:stCondLst>
                                    <p:cond delay="0"/>
                                  </p:stCondLst>
                                  <p:iterate type="lt">
                                    <p:tmAbs val="0"/>
                                  </p:iterate>
                                  <p:childTnLst>
                                    <p:set>
                                      <p:cBhvr>
                                        <p:cTn id="12" dur="1" fill="hold">
                                          <p:stCondLst>
                                            <p:cond delay="0"/>
                                          </p:stCondLst>
                                        </p:cTn>
                                        <p:tgtEl>
                                          <p:spTgt spid="12"/>
                                        </p:tgtEl>
                                        <p:attrNameLst>
                                          <p:attrName>style.visibility</p:attrName>
                                        </p:attrNameLst>
                                      </p:cBhvr>
                                      <p:to>
                                        <p:strVal val="visible"/>
                                      </p:to>
                                    </p:set>
                                  </p:childTnLst>
                                </p:cTn>
                              </p:par>
                              <p:par>
                                <p:cTn id="13" presetID="6" presetClass="emph" presetSubtype="0" accel="50000" decel="50000" fill="hold" grpId="1" nodeType="withEffect">
                                  <p:stCondLst>
                                    <p:cond delay="0"/>
                                  </p:stCondLst>
                                  <p:iterate type="lt">
                                    <p:tmPct val="0"/>
                                  </p:iterate>
                                  <p:childTnLst>
                                    <p:animScale>
                                      <p:cBhvr>
                                        <p:cTn id="14" dur="1000" fill="hold"/>
                                        <p:tgtEl>
                                          <p:spTgt spid="12"/>
                                        </p:tgtEl>
                                      </p:cBhvr>
                                      <p:by x="100000" y="25000"/>
                                    </p:animScale>
                                  </p:childTnLst>
                                </p:cTn>
                              </p:par>
                              <p:par>
                                <p:cTn id="15" presetID="37" presetClass="entr" presetSubtype="0" fill="hold" grpId="0" nodeType="withEffect">
                                  <p:stCondLst>
                                    <p:cond delay="0"/>
                                  </p:stCondLst>
                                  <p:iterate type="lt">
                                    <p:tmPct val="0"/>
                                  </p:iterate>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900" decel="100000" fill="hold"/>
                                        <p:tgtEl>
                                          <p:spTgt spid="12"/>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1000"/>
                                        <p:tgtEl>
                                          <p:spTgt spid="42"/>
                                        </p:tgtEl>
                                      </p:cBhvr>
                                    </p:animEffect>
                                    <p:anim calcmode="lin" valueType="num">
                                      <p:cBhvr>
                                        <p:cTn id="34" dur="1000" fill="hold"/>
                                        <p:tgtEl>
                                          <p:spTgt spid="42"/>
                                        </p:tgtEl>
                                        <p:attrNameLst>
                                          <p:attrName>ppt_x</p:attrName>
                                        </p:attrNameLst>
                                      </p:cBhvr>
                                      <p:tavLst>
                                        <p:tav tm="0">
                                          <p:val>
                                            <p:strVal val="#ppt_x"/>
                                          </p:val>
                                        </p:tav>
                                        <p:tav tm="100000">
                                          <p:val>
                                            <p:strVal val="#ppt_x"/>
                                          </p:val>
                                        </p:tav>
                                      </p:tavLst>
                                    </p:anim>
                                    <p:anim calcmode="lin" valueType="num">
                                      <p:cBhvr>
                                        <p:cTn id="35" dur="1000" fill="hold"/>
                                        <p:tgtEl>
                                          <p:spTgt spid="4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2" grpId="1"/>
      <p:bldP spid="12" grpId="2"/>
      <p:bldP spid="12" grpId="3"/>
      <p:bldP spid="12" grpId="4"/>
      <p:bldP spid="4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16" y="-205369"/>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7384"/>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2" name="TextBox 13"/>
          <p:cNvSpPr txBox="1"/>
          <p:nvPr/>
        </p:nvSpPr>
        <p:spPr>
          <a:xfrm>
            <a:off x="296261" y="222195"/>
            <a:ext cx="8704184"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ÖKC TSM MERKEZLERİNİN YÖNETİM ESASLARI</a:t>
            </a:r>
            <a:endParaRPr lang="tr-TR" sz="3200" b="1" dirty="0">
              <a:ln w="1905"/>
              <a:solidFill>
                <a:srgbClr val="FFC000"/>
              </a:solidFill>
              <a:effectLst>
                <a:innerShdw blurRad="69850" dist="43180" dir="5400000">
                  <a:srgbClr val="000000">
                    <a:alpha val="65000"/>
                  </a:srgbClr>
                </a:innerShdw>
              </a:effectLst>
            </a:endParaRPr>
          </a:p>
        </p:txBody>
      </p:sp>
      <p:cxnSp>
        <p:nvCxnSpPr>
          <p:cNvPr id="13" name="Straight Connector 8"/>
          <p:cNvCxnSpPr/>
          <p:nvPr/>
        </p:nvCxnSpPr>
        <p:spPr>
          <a:xfrm>
            <a:off x="-20017" y="985720"/>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42" name="Rectangle 4"/>
          <p:cNvSpPr/>
          <p:nvPr/>
        </p:nvSpPr>
        <p:spPr>
          <a:xfrm>
            <a:off x="-9150" y="6483099"/>
            <a:ext cx="9144000" cy="458115"/>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46" name="Straight Connector 8"/>
          <p:cNvCxnSpPr/>
          <p:nvPr/>
        </p:nvCxnSpPr>
        <p:spPr>
          <a:xfrm>
            <a:off x="-10117" y="6481512"/>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3" name="Dikdörtgen 2"/>
          <p:cNvSpPr/>
          <p:nvPr/>
        </p:nvSpPr>
        <p:spPr>
          <a:xfrm>
            <a:off x="155574" y="1238472"/>
            <a:ext cx="8692165" cy="5109091"/>
          </a:xfrm>
          <a:prstGeom prst="rect">
            <a:avLst/>
          </a:prstGeom>
        </p:spPr>
        <p:txBody>
          <a:bodyPr wrap="square">
            <a:spAutoFit/>
          </a:bodyPr>
          <a:lstStyle/>
          <a:p>
            <a:pPr algn="just"/>
            <a:r>
              <a:rPr lang="tr-TR" dirty="0" smtClean="0"/>
              <a:t>Üye </a:t>
            </a:r>
            <a:r>
              <a:rPr lang="tr-TR" dirty="0"/>
              <a:t>İşyeri Anlaşması Yapan Kuruluşlar da dahil olmak üzere </a:t>
            </a:r>
            <a:r>
              <a:rPr lang="tr-TR" dirty="0" smtClean="0"/>
              <a:t>: </a:t>
            </a:r>
          </a:p>
          <a:p>
            <a:pPr algn="just"/>
            <a:endParaRPr lang="tr-TR" dirty="0"/>
          </a:p>
          <a:p>
            <a:pPr algn="just"/>
            <a:r>
              <a:rPr lang="tr-TR" dirty="0" smtClean="0"/>
              <a:t>Yeni </a:t>
            </a:r>
            <a:r>
              <a:rPr lang="tr-TR" dirty="0"/>
              <a:t>Nesil </a:t>
            </a:r>
            <a:r>
              <a:rPr lang="tr-TR" dirty="0" err="1"/>
              <a:t>ÖKC’ler</a:t>
            </a:r>
            <a:r>
              <a:rPr lang="tr-TR" dirty="0"/>
              <a:t> üzerinde çalışan tüm uygulamalar ÖKC TSM Merkezi üzerinden Yeni Nesil </a:t>
            </a:r>
            <a:r>
              <a:rPr lang="tr-TR" dirty="0" err="1"/>
              <a:t>ÖKC’lere</a:t>
            </a:r>
            <a:r>
              <a:rPr lang="tr-TR" dirty="0"/>
              <a:t> bağlanacaktır. </a:t>
            </a:r>
            <a:endParaRPr lang="tr-TR" dirty="0" smtClean="0"/>
          </a:p>
          <a:p>
            <a:pPr algn="just"/>
            <a:endParaRPr lang="tr-TR" dirty="0"/>
          </a:p>
          <a:p>
            <a:pPr algn="just"/>
            <a:r>
              <a:rPr lang="tr-TR" dirty="0" smtClean="0"/>
              <a:t>Üye </a:t>
            </a:r>
            <a:r>
              <a:rPr lang="tr-TR" dirty="0"/>
              <a:t>İşyeri Anlaşması Yapan Kuruluşun yetkilendireceği kişi veya kurumlar, ÖKC ile birlikte çalışacak bankacılık uygulamaları ve bunlara ilişkin parametre, anahtar yazılım yükleme ve ihtiyaç duyulan diğer işlemleri yerine getirmek için </a:t>
            </a:r>
            <a:r>
              <a:rPr lang="tr-TR" b="1" dirty="0"/>
              <a:t>taleplerini ÖKC TSM Merkezlerine bildireceklerdir. </a:t>
            </a:r>
            <a:endParaRPr lang="tr-TR" b="1" dirty="0" smtClean="0"/>
          </a:p>
          <a:p>
            <a:pPr algn="just"/>
            <a:endParaRPr lang="tr-TR" dirty="0"/>
          </a:p>
          <a:p>
            <a:pPr algn="just"/>
            <a:r>
              <a:rPr lang="tr-TR" sz="2000" dirty="0" smtClean="0"/>
              <a:t>Bu </a:t>
            </a:r>
            <a:r>
              <a:rPr lang="tr-TR" sz="2000" dirty="0"/>
              <a:t>işlemler </a:t>
            </a:r>
            <a:r>
              <a:rPr lang="tr-TR" sz="2000" b="1" dirty="0"/>
              <a:t>ÖKC TSM Merkezleri</a:t>
            </a:r>
            <a:r>
              <a:rPr lang="tr-TR" sz="2000" dirty="0"/>
              <a:t> aracılığıyla gerçekleştirilecektir. </a:t>
            </a:r>
            <a:endParaRPr lang="tr-TR" sz="2000" dirty="0" smtClean="0"/>
          </a:p>
          <a:p>
            <a:pPr algn="just"/>
            <a:endParaRPr lang="tr-TR" dirty="0"/>
          </a:p>
          <a:p>
            <a:pPr algn="just"/>
            <a:r>
              <a:rPr lang="tr-TR" dirty="0" smtClean="0"/>
              <a:t>Yeni </a:t>
            </a:r>
            <a:r>
              <a:rPr lang="tr-TR" dirty="0"/>
              <a:t>Nesil </a:t>
            </a:r>
            <a:r>
              <a:rPr lang="tr-TR" dirty="0" err="1"/>
              <a:t>ÖKC‟lerde</a:t>
            </a:r>
            <a:r>
              <a:rPr lang="tr-TR" dirty="0"/>
              <a:t> oluşabilecek sorunlardan (sahada yaşanacak cihaz ya da tüm uygulamalardaki manipülasyonlar, alınan ödeme ile kesilen mali fiş </a:t>
            </a:r>
            <a:r>
              <a:rPr lang="tr-TR" dirty="0" err="1"/>
              <a:t>mutabakatsızlıkları</a:t>
            </a:r>
            <a:r>
              <a:rPr lang="tr-TR" dirty="0"/>
              <a:t>, fonksiyonel arızalar, usulsüz banka/sadakat uygulama anahtar yüklemeleri, saha </a:t>
            </a:r>
            <a:r>
              <a:rPr lang="tr-TR" dirty="0" err="1"/>
              <a:t>operasyonel</a:t>
            </a:r>
            <a:r>
              <a:rPr lang="tr-TR" dirty="0"/>
              <a:t> sıkıntılar vb.) ÖKC üreticileri sorumludur</a:t>
            </a:r>
            <a:r>
              <a:rPr lang="tr-TR" dirty="0" smtClean="0"/>
              <a:t>.</a:t>
            </a:r>
          </a:p>
          <a:p>
            <a:pPr algn="just"/>
            <a:endParaRPr lang="tr-TR" dirty="0"/>
          </a:p>
          <a:p>
            <a:pPr algn="just"/>
            <a:endParaRPr lang="tr-TR" dirty="0"/>
          </a:p>
        </p:txBody>
      </p:sp>
    </p:spTree>
    <p:extLst>
      <p:ext uri="{BB962C8B-B14F-4D97-AF65-F5344CB8AC3E}">
        <p14:creationId xmlns:p14="http://schemas.microsoft.com/office/powerpoint/2010/main" val="239564435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2" nodeType="afterEffect">
                                  <p:stCondLst>
                                    <p:cond delay="0"/>
                                  </p:stCondLst>
                                  <p:iterate type="lt">
                                    <p:tmAbs val="0"/>
                                  </p:iterate>
                                  <p:childTnLst>
                                    <p:set>
                                      <p:cBhvr>
                                        <p:cTn id="6" dur="1" fill="hold">
                                          <p:stCondLst>
                                            <p:cond delay="0"/>
                                          </p:stCondLst>
                                        </p:cTn>
                                        <p:tgtEl>
                                          <p:spTgt spid="12"/>
                                        </p:tgtEl>
                                        <p:attrNameLst>
                                          <p:attrName>style.visibility</p:attrName>
                                        </p:attrNameLst>
                                      </p:cBhvr>
                                      <p:to>
                                        <p:strVal val="hidden"/>
                                      </p:to>
                                    </p:set>
                                  </p:childTnLst>
                                </p:cTn>
                              </p:par>
                            </p:childTnLst>
                          </p:cTn>
                        </p:par>
                        <p:par>
                          <p:cTn id="7" fill="hold">
                            <p:stCondLst>
                              <p:cond delay="0"/>
                            </p:stCondLst>
                            <p:childTnLst>
                              <p:par>
                                <p:cTn id="8" presetID="6" presetClass="emph" presetSubtype="0" fill="hold" grpId="3" nodeType="afterEffect">
                                  <p:stCondLst>
                                    <p:cond delay="0"/>
                                  </p:stCondLst>
                                  <p:iterate type="lt">
                                    <p:tmPct val="0"/>
                                  </p:iterate>
                                  <p:childTnLst>
                                    <p:animScale>
                                      <p:cBhvr>
                                        <p:cTn id="9" dur="10" fill="hold"/>
                                        <p:tgtEl>
                                          <p:spTgt spid="12"/>
                                        </p:tgtEl>
                                      </p:cBhvr>
                                      <p:by x="100000" y="400000"/>
                                    </p:animScale>
                                  </p:childTnLst>
                                </p:cTn>
                              </p:par>
                            </p:childTnLst>
                          </p:cTn>
                        </p:par>
                        <p:par>
                          <p:cTn id="10" fill="hold">
                            <p:stCondLst>
                              <p:cond delay="10"/>
                            </p:stCondLst>
                            <p:childTnLst>
                              <p:par>
                                <p:cTn id="11" presetID="1" presetClass="entr" presetSubtype="0" fill="hold" grpId="4" nodeType="afterEffect">
                                  <p:stCondLst>
                                    <p:cond delay="0"/>
                                  </p:stCondLst>
                                  <p:iterate type="lt">
                                    <p:tmAbs val="0"/>
                                  </p:iterate>
                                  <p:childTnLst>
                                    <p:set>
                                      <p:cBhvr>
                                        <p:cTn id="12" dur="1" fill="hold">
                                          <p:stCondLst>
                                            <p:cond delay="0"/>
                                          </p:stCondLst>
                                        </p:cTn>
                                        <p:tgtEl>
                                          <p:spTgt spid="12"/>
                                        </p:tgtEl>
                                        <p:attrNameLst>
                                          <p:attrName>style.visibility</p:attrName>
                                        </p:attrNameLst>
                                      </p:cBhvr>
                                      <p:to>
                                        <p:strVal val="visible"/>
                                      </p:to>
                                    </p:set>
                                  </p:childTnLst>
                                </p:cTn>
                              </p:par>
                              <p:par>
                                <p:cTn id="13" presetID="6" presetClass="emph" presetSubtype="0" accel="50000" decel="50000" fill="hold" grpId="1" nodeType="withEffect">
                                  <p:stCondLst>
                                    <p:cond delay="0"/>
                                  </p:stCondLst>
                                  <p:iterate type="lt">
                                    <p:tmPct val="0"/>
                                  </p:iterate>
                                  <p:childTnLst>
                                    <p:animScale>
                                      <p:cBhvr>
                                        <p:cTn id="14" dur="1000" fill="hold"/>
                                        <p:tgtEl>
                                          <p:spTgt spid="12"/>
                                        </p:tgtEl>
                                      </p:cBhvr>
                                      <p:by x="100000" y="25000"/>
                                    </p:animScale>
                                  </p:childTnLst>
                                </p:cTn>
                              </p:par>
                              <p:par>
                                <p:cTn id="15" presetID="37" presetClass="entr" presetSubtype="0" fill="hold" grpId="0" nodeType="withEffect">
                                  <p:stCondLst>
                                    <p:cond delay="0"/>
                                  </p:stCondLst>
                                  <p:iterate type="lt">
                                    <p:tmPct val="0"/>
                                  </p:iterate>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900" decel="100000" fill="hold"/>
                                        <p:tgtEl>
                                          <p:spTgt spid="12"/>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1000"/>
                                        <p:tgtEl>
                                          <p:spTgt spid="42"/>
                                        </p:tgtEl>
                                      </p:cBhvr>
                                    </p:animEffect>
                                    <p:anim calcmode="lin" valueType="num">
                                      <p:cBhvr>
                                        <p:cTn id="34" dur="1000" fill="hold"/>
                                        <p:tgtEl>
                                          <p:spTgt spid="42"/>
                                        </p:tgtEl>
                                        <p:attrNameLst>
                                          <p:attrName>ppt_x</p:attrName>
                                        </p:attrNameLst>
                                      </p:cBhvr>
                                      <p:tavLst>
                                        <p:tav tm="0">
                                          <p:val>
                                            <p:strVal val="#ppt_x"/>
                                          </p:val>
                                        </p:tav>
                                        <p:tav tm="100000">
                                          <p:val>
                                            <p:strVal val="#ppt_x"/>
                                          </p:val>
                                        </p:tav>
                                      </p:tavLst>
                                    </p:anim>
                                    <p:anim calcmode="lin" valueType="num">
                                      <p:cBhvr>
                                        <p:cTn id="35" dur="1000" fill="hold"/>
                                        <p:tgtEl>
                                          <p:spTgt spid="4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2" grpId="1"/>
      <p:bldP spid="12" grpId="2"/>
      <p:bldP spid="12" grpId="3"/>
      <p:bldP spid="12" grpId="4"/>
      <p:bldP spid="4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16" y="-205369"/>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7384"/>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2" name="TextBox 13"/>
          <p:cNvSpPr txBox="1"/>
          <p:nvPr/>
        </p:nvSpPr>
        <p:spPr>
          <a:xfrm>
            <a:off x="296261" y="222195"/>
            <a:ext cx="8704184"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ÖKC TSM MERKEZLERİNİN GÜVENLİK ESASLARI</a:t>
            </a:r>
            <a:endParaRPr lang="tr-TR" sz="3200" b="1" dirty="0">
              <a:ln w="1905"/>
              <a:solidFill>
                <a:srgbClr val="FFC000"/>
              </a:solidFill>
              <a:effectLst>
                <a:innerShdw blurRad="69850" dist="43180" dir="5400000">
                  <a:srgbClr val="000000">
                    <a:alpha val="65000"/>
                  </a:srgbClr>
                </a:innerShdw>
              </a:effectLst>
            </a:endParaRPr>
          </a:p>
        </p:txBody>
      </p:sp>
      <p:cxnSp>
        <p:nvCxnSpPr>
          <p:cNvPr id="13" name="Straight Connector 8"/>
          <p:cNvCxnSpPr/>
          <p:nvPr/>
        </p:nvCxnSpPr>
        <p:spPr>
          <a:xfrm>
            <a:off x="-20017" y="985720"/>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42" name="Rectangle 4"/>
          <p:cNvSpPr/>
          <p:nvPr/>
        </p:nvSpPr>
        <p:spPr>
          <a:xfrm>
            <a:off x="-9150" y="6483099"/>
            <a:ext cx="9144000" cy="458115"/>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46" name="Straight Connector 8"/>
          <p:cNvCxnSpPr/>
          <p:nvPr/>
        </p:nvCxnSpPr>
        <p:spPr>
          <a:xfrm>
            <a:off x="-10117" y="6481512"/>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4" name="Dikdörtgen 3"/>
          <p:cNvSpPr/>
          <p:nvPr/>
        </p:nvSpPr>
        <p:spPr>
          <a:xfrm>
            <a:off x="219908" y="1798967"/>
            <a:ext cx="8856890" cy="3416320"/>
          </a:xfrm>
          <a:prstGeom prst="rect">
            <a:avLst/>
          </a:prstGeom>
        </p:spPr>
        <p:txBody>
          <a:bodyPr wrap="square">
            <a:spAutoFit/>
          </a:bodyPr>
          <a:lstStyle/>
          <a:p>
            <a:pPr lvl="0" algn="ctr"/>
            <a:r>
              <a:rPr lang="tr-TR" sz="2400" dirty="0" smtClean="0"/>
              <a:t>Belirtilen Uluslararası Standartlarda Öngörülen Güvenlik Gereksinimlerinin </a:t>
            </a:r>
          </a:p>
          <a:p>
            <a:pPr lvl="0" algn="ctr"/>
            <a:endParaRPr lang="tr-TR" sz="2400" dirty="0"/>
          </a:p>
          <a:p>
            <a:pPr lvl="0" algn="ctr"/>
            <a:r>
              <a:rPr lang="tr-TR" sz="2400" dirty="0" smtClean="0"/>
              <a:t>Karşılanmakta Olup Olmadığı Hakkında GÜVENLİK DENETİMLERİ  </a:t>
            </a:r>
          </a:p>
          <a:p>
            <a:pPr lvl="0" algn="ctr"/>
            <a:endParaRPr lang="tr-TR" sz="2400" dirty="0">
              <a:solidFill>
                <a:srgbClr val="C00000"/>
              </a:solidFill>
            </a:endParaRPr>
          </a:p>
          <a:p>
            <a:pPr lvl="0" algn="ctr"/>
            <a:endParaRPr lang="tr-TR" sz="2400" dirty="0" smtClean="0">
              <a:solidFill>
                <a:srgbClr val="C00000"/>
              </a:solidFill>
            </a:endParaRPr>
          </a:p>
          <a:p>
            <a:pPr lvl="0" algn="ctr"/>
            <a:r>
              <a:rPr lang="tr-TR" sz="2400" dirty="0" smtClean="0">
                <a:solidFill>
                  <a:srgbClr val="C00000"/>
                </a:solidFill>
              </a:rPr>
              <a:t>YILDA EN AZ BİR KEZ  BAĞIMSIZ FİRMALARA </a:t>
            </a:r>
            <a:r>
              <a:rPr lang="tr-TR" sz="2400" dirty="0" smtClean="0"/>
              <a:t>YAPTIRILMADIR.</a:t>
            </a:r>
          </a:p>
          <a:p>
            <a:pPr lvl="0" algn="ctr"/>
            <a:endParaRPr lang="tr-TR" sz="2400" dirty="0" smtClean="0"/>
          </a:p>
          <a:p>
            <a:pPr lvl="0" algn="ctr"/>
            <a:endParaRPr lang="tr-TR" sz="2400" dirty="0" smtClean="0"/>
          </a:p>
        </p:txBody>
      </p:sp>
    </p:spTree>
    <p:extLst>
      <p:ext uri="{BB962C8B-B14F-4D97-AF65-F5344CB8AC3E}">
        <p14:creationId xmlns:p14="http://schemas.microsoft.com/office/powerpoint/2010/main" val="2479546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2" nodeType="afterEffect">
                                  <p:stCondLst>
                                    <p:cond delay="0"/>
                                  </p:stCondLst>
                                  <p:iterate type="lt">
                                    <p:tmAbs val="0"/>
                                  </p:iterate>
                                  <p:childTnLst>
                                    <p:set>
                                      <p:cBhvr>
                                        <p:cTn id="6" dur="1" fill="hold">
                                          <p:stCondLst>
                                            <p:cond delay="0"/>
                                          </p:stCondLst>
                                        </p:cTn>
                                        <p:tgtEl>
                                          <p:spTgt spid="12"/>
                                        </p:tgtEl>
                                        <p:attrNameLst>
                                          <p:attrName>style.visibility</p:attrName>
                                        </p:attrNameLst>
                                      </p:cBhvr>
                                      <p:to>
                                        <p:strVal val="hidden"/>
                                      </p:to>
                                    </p:set>
                                  </p:childTnLst>
                                </p:cTn>
                              </p:par>
                            </p:childTnLst>
                          </p:cTn>
                        </p:par>
                        <p:par>
                          <p:cTn id="7" fill="hold">
                            <p:stCondLst>
                              <p:cond delay="0"/>
                            </p:stCondLst>
                            <p:childTnLst>
                              <p:par>
                                <p:cTn id="8" presetID="6" presetClass="emph" presetSubtype="0" fill="hold" grpId="3" nodeType="afterEffect">
                                  <p:stCondLst>
                                    <p:cond delay="0"/>
                                  </p:stCondLst>
                                  <p:iterate type="lt">
                                    <p:tmPct val="0"/>
                                  </p:iterate>
                                  <p:childTnLst>
                                    <p:animScale>
                                      <p:cBhvr>
                                        <p:cTn id="9" dur="10" fill="hold"/>
                                        <p:tgtEl>
                                          <p:spTgt spid="12"/>
                                        </p:tgtEl>
                                      </p:cBhvr>
                                      <p:by x="100000" y="400000"/>
                                    </p:animScale>
                                  </p:childTnLst>
                                </p:cTn>
                              </p:par>
                            </p:childTnLst>
                          </p:cTn>
                        </p:par>
                        <p:par>
                          <p:cTn id="10" fill="hold">
                            <p:stCondLst>
                              <p:cond delay="10"/>
                            </p:stCondLst>
                            <p:childTnLst>
                              <p:par>
                                <p:cTn id="11" presetID="1" presetClass="entr" presetSubtype="0" fill="hold" grpId="4" nodeType="afterEffect">
                                  <p:stCondLst>
                                    <p:cond delay="0"/>
                                  </p:stCondLst>
                                  <p:iterate type="lt">
                                    <p:tmAbs val="0"/>
                                  </p:iterate>
                                  <p:childTnLst>
                                    <p:set>
                                      <p:cBhvr>
                                        <p:cTn id="12" dur="1" fill="hold">
                                          <p:stCondLst>
                                            <p:cond delay="0"/>
                                          </p:stCondLst>
                                        </p:cTn>
                                        <p:tgtEl>
                                          <p:spTgt spid="12"/>
                                        </p:tgtEl>
                                        <p:attrNameLst>
                                          <p:attrName>style.visibility</p:attrName>
                                        </p:attrNameLst>
                                      </p:cBhvr>
                                      <p:to>
                                        <p:strVal val="visible"/>
                                      </p:to>
                                    </p:set>
                                  </p:childTnLst>
                                </p:cTn>
                              </p:par>
                              <p:par>
                                <p:cTn id="13" presetID="6" presetClass="emph" presetSubtype="0" accel="50000" decel="50000" fill="hold" grpId="1" nodeType="withEffect">
                                  <p:stCondLst>
                                    <p:cond delay="0"/>
                                  </p:stCondLst>
                                  <p:iterate type="lt">
                                    <p:tmPct val="0"/>
                                  </p:iterate>
                                  <p:childTnLst>
                                    <p:animScale>
                                      <p:cBhvr>
                                        <p:cTn id="14" dur="1000" fill="hold"/>
                                        <p:tgtEl>
                                          <p:spTgt spid="12"/>
                                        </p:tgtEl>
                                      </p:cBhvr>
                                      <p:by x="100000" y="25000"/>
                                    </p:animScale>
                                  </p:childTnLst>
                                </p:cTn>
                              </p:par>
                              <p:par>
                                <p:cTn id="15" presetID="37" presetClass="entr" presetSubtype="0" fill="hold" grpId="0" nodeType="withEffect">
                                  <p:stCondLst>
                                    <p:cond delay="0"/>
                                  </p:stCondLst>
                                  <p:iterate type="lt">
                                    <p:tmPct val="0"/>
                                  </p:iterate>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900" decel="100000" fill="hold"/>
                                        <p:tgtEl>
                                          <p:spTgt spid="12"/>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1000"/>
                                        <p:tgtEl>
                                          <p:spTgt spid="42"/>
                                        </p:tgtEl>
                                      </p:cBhvr>
                                    </p:animEffect>
                                    <p:anim calcmode="lin" valueType="num">
                                      <p:cBhvr>
                                        <p:cTn id="34" dur="1000" fill="hold"/>
                                        <p:tgtEl>
                                          <p:spTgt spid="42"/>
                                        </p:tgtEl>
                                        <p:attrNameLst>
                                          <p:attrName>ppt_x</p:attrName>
                                        </p:attrNameLst>
                                      </p:cBhvr>
                                      <p:tavLst>
                                        <p:tav tm="0">
                                          <p:val>
                                            <p:strVal val="#ppt_x"/>
                                          </p:val>
                                        </p:tav>
                                        <p:tav tm="100000">
                                          <p:val>
                                            <p:strVal val="#ppt_x"/>
                                          </p:val>
                                        </p:tav>
                                      </p:tavLst>
                                    </p:anim>
                                    <p:anim calcmode="lin" valueType="num">
                                      <p:cBhvr>
                                        <p:cTn id="35" dur="1000" fill="hold"/>
                                        <p:tgtEl>
                                          <p:spTgt spid="4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2" grpId="1"/>
      <p:bldP spid="12" grpId="2"/>
      <p:bldP spid="12" grpId="3"/>
      <p:bldP spid="12" grpId="4"/>
      <p:bldP spid="4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16" y="-230988"/>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7384"/>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2" name="TextBox 13"/>
          <p:cNvSpPr txBox="1"/>
          <p:nvPr/>
        </p:nvSpPr>
        <p:spPr>
          <a:xfrm>
            <a:off x="143555" y="222195"/>
            <a:ext cx="8856890"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ÖKC TSM MERKEZLERİNİN RİSK YÖNETİM ESASLARI</a:t>
            </a:r>
            <a:endParaRPr lang="tr-TR" sz="3200" b="1" dirty="0">
              <a:ln w="1905"/>
              <a:solidFill>
                <a:srgbClr val="FFC000"/>
              </a:solidFill>
              <a:effectLst>
                <a:innerShdw blurRad="69850" dist="43180" dir="5400000">
                  <a:srgbClr val="000000">
                    <a:alpha val="65000"/>
                  </a:srgbClr>
                </a:innerShdw>
              </a:effectLst>
            </a:endParaRPr>
          </a:p>
        </p:txBody>
      </p:sp>
      <p:cxnSp>
        <p:nvCxnSpPr>
          <p:cNvPr id="13" name="Straight Connector 8"/>
          <p:cNvCxnSpPr/>
          <p:nvPr/>
        </p:nvCxnSpPr>
        <p:spPr>
          <a:xfrm>
            <a:off x="-20017" y="985720"/>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42" name="Rectangle 4"/>
          <p:cNvSpPr/>
          <p:nvPr/>
        </p:nvSpPr>
        <p:spPr>
          <a:xfrm>
            <a:off x="-9150" y="6483099"/>
            <a:ext cx="9144000" cy="458115"/>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46" name="Straight Connector 8"/>
          <p:cNvCxnSpPr/>
          <p:nvPr/>
        </p:nvCxnSpPr>
        <p:spPr>
          <a:xfrm>
            <a:off x="-10117" y="6481512"/>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3" name="Dikdörtgen 2"/>
          <p:cNvSpPr/>
          <p:nvPr/>
        </p:nvSpPr>
        <p:spPr>
          <a:xfrm>
            <a:off x="296260" y="1138425"/>
            <a:ext cx="8398775" cy="4708981"/>
          </a:xfrm>
          <a:prstGeom prst="rect">
            <a:avLst/>
          </a:prstGeom>
        </p:spPr>
        <p:txBody>
          <a:bodyPr wrap="square">
            <a:spAutoFit/>
          </a:bodyPr>
          <a:lstStyle/>
          <a:p>
            <a:r>
              <a:rPr lang="tr-TR" sz="2000" dirty="0"/>
              <a:t>ÖKC TSM Merkezi ÖKC Mesajlarına dair işlemlerin ifasında kullandığı bilgi sistemlerine ve tüm operasyon süreçlerine ilişkin riskleri tespit etmek, analiz etmek, ölçmek, izlemek, kontrol etmek ve raporlamak üzere kapsamlı bir </a:t>
            </a:r>
            <a:r>
              <a:rPr lang="tr-TR" sz="2800" b="1" dirty="0"/>
              <a:t>risk yönetim planı </a:t>
            </a:r>
            <a:r>
              <a:rPr lang="tr-TR" sz="2000" dirty="0"/>
              <a:t>oluşturur. </a:t>
            </a:r>
            <a:endParaRPr lang="tr-TR" sz="2000" dirty="0" smtClean="0"/>
          </a:p>
          <a:p>
            <a:endParaRPr lang="tr-TR" sz="2000" dirty="0"/>
          </a:p>
          <a:p>
            <a:r>
              <a:rPr lang="tr-TR" sz="2000" dirty="0"/>
              <a:t>ÖKC üreticisi, uyguladığı risk yönetim planı çerçevesinde, </a:t>
            </a:r>
            <a:r>
              <a:rPr lang="tr-TR" sz="2000" u="sng" dirty="0"/>
              <a:t>faaliyetlerinde kullandığı bilgi teknolojisi varlıklarının</a:t>
            </a:r>
            <a:r>
              <a:rPr lang="tr-TR" sz="2000" dirty="0"/>
              <a:t> </a:t>
            </a:r>
            <a:r>
              <a:rPr lang="tr-TR" sz="2400" b="1" dirty="0"/>
              <a:t>risk analizini</a:t>
            </a:r>
            <a:r>
              <a:rPr lang="tr-TR" sz="2000" dirty="0"/>
              <a:t>, Dış Hizmet Sağlayıcılarından kaynaklanabilecek riskleri de dikkate alarak gerçekleştirir. Bu kapsamda varlık envanteri hazırlar, varlıklara yönelik tehditler,  tehditlerin risk seviyeleri ve uygulanacak eylemleri belirler,  yazılı hale getirir. </a:t>
            </a:r>
            <a:endParaRPr lang="tr-TR" sz="2000" dirty="0" smtClean="0"/>
          </a:p>
          <a:p>
            <a:endParaRPr lang="tr-TR" sz="2000" dirty="0"/>
          </a:p>
          <a:p>
            <a:r>
              <a:rPr lang="tr-TR" sz="2000" dirty="0"/>
              <a:t>Bilgi sistemlerine ilişkin risk analizleri, hizmetleri etkileyen önemli güvenlik olayları sonrasında, önemli bir değişiklik öncesinde ve yeni tehditlerin tespiti halinde gözden geçirilir ve </a:t>
            </a:r>
            <a:r>
              <a:rPr lang="tr-TR" sz="2000" dirty="0">
                <a:solidFill>
                  <a:srgbClr val="C00000"/>
                </a:solidFill>
              </a:rPr>
              <a:t>yılda en az bir defa </a:t>
            </a:r>
            <a:r>
              <a:rPr lang="tr-TR" sz="2000" dirty="0"/>
              <a:t>olmak üzere güncellenir.</a:t>
            </a:r>
          </a:p>
        </p:txBody>
      </p:sp>
    </p:spTree>
    <p:extLst>
      <p:ext uri="{BB962C8B-B14F-4D97-AF65-F5344CB8AC3E}">
        <p14:creationId xmlns:p14="http://schemas.microsoft.com/office/powerpoint/2010/main" val="160470451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2" nodeType="afterEffect">
                                  <p:stCondLst>
                                    <p:cond delay="0"/>
                                  </p:stCondLst>
                                  <p:iterate type="lt">
                                    <p:tmAbs val="0"/>
                                  </p:iterate>
                                  <p:childTnLst>
                                    <p:set>
                                      <p:cBhvr>
                                        <p:cTn id="6" dur="1" fill="hold">
                                          <p:stCondLst>
                                            <p:cond delay="0"/>
                                          </p:stCondLst>
                                        </p:cTn>
                                        <p:tgtEl>
                                          <p:spTgt spid="12"/>
                                        </p:tgtEl>
                                        <p:attrNameLst>
                                          <p:attrName>style.visibility</p:attrName>
                                        </p:attrNameLst>
                                      </p:cBhvr>
                                      <p:to>
                                        <p:strVal val="hidden"/>
                                      </p:to>
                                    </p:set>
                                  </p:childTnLst>
                                </p:cTn>
                              </p:par>
                            </p:childTnLst>
                          </p:cTn>
                        </p:par>
                        <p:par>
                          <p:cTn id="7" fill="hold">
                            <p:stCondLst>
                              <p:cond delay="0"/>
                            </p:stCondLst>
                            <p:childTnLst>
                              <p:par>
                                <p:cTn id="8" presetID="6" presetClass="emph" presetSubtype="0" fill="hold" grpId="3" nodeType="afterEffect">
                                  <p:stCondLst>
                                    <p:cond delay="0"/>
                                  </p:stCondLst>
                                  <p:iterate type="lt">
                                    <p:tmPct val="0"/>
                                  </p:iterate>
                                  <p:childTnLst>
                                    <p:animScale>
                                      <p:cBhvr>
                                        <p:cTn id="9" dur="10" fill="hold"/>
                                        <p:tgtEl>
                                          <p:spTgt spid="12"/>
                                        </p:tgtEl>
                                      </p:cBhvr>
                                      <p:by x="100000" y="400000"/>
                                    </p:animScale>
                                  </p:childTnLst>
                                </p:cTn>
                              </p:par>
                            </p:childTnLst>
                          </p:cTn>
                        </p:par>
                        <p:par>
                          <p:cTn id="10" fill="hold">
                            <p:stCondLst>
                              <p:cond delay="10"/>
                            </p:stCondLst>
                            <p:childTnLst>
                              <p:par>
                                <p:cTn id="11" presetID="1" presetClass="entr" presetSubtype="0" fill="hold" grpId="4" nodeType="afterEffect">
                                  <p:stCondLst>
                                    <p:cond delay="0"/>
                                  </p:stCondLst>
                                  <p:iterate type="lt">
                                    <p:tmAbs val="0"/>
                                  </p:iterate>
                                  <p:childTnLst>
                                    <p:set>
                                      <p:cBhvr>
                                        <p:cTn id="12" dur="1" fill="hold">
                                          <p:stCondLst>
                                            <p:cond delay="0"/>
                                          </p:stCondLst>
                                        </p:cTn>
                                        <p:tgtEl>
                                          <p:spTgt spid="12"/>
                                        </p:tgtEl>
                                        <p:attrNameLst>
                                          <p:attrName>style.visibility</p:attrName>
                                        </p:attrNameLst>
                                      </p:cBhvr>
                                      <p:to>
                                        <p:strVal val="visible"/>
                                      </p:to>
                                    </p:set>
                                  </p:childTnLst>
                                </p:cTn>
                              </p:par>
                              <p:par>
                                <p:cTn id="13" presetID="6" presetClass="emph" presetSubtype="0" accel="50000" decel="50000" fill="hold" grpId="1" nodeType="withEffect">
                                  <p:stCondLst>
                                    <p:cond delay="0"/>
                                  </p:stCondLst>
                                  <p:iterate type="lt">
                                    <p:tmPct val="0"/>
                                  </p:iterate>
                                  <p:childTnLst>
                                    <p:animScale>
                                      <p:cBhvr>
                                        <p:cTn id="14" dur="1000" fill="hold"/>
                                        <p:tgtEl>
                                          <p:spTgt spid="12"/>
                                        </p:tgtEl>
                                      </p:cBhvr>
                                      <p:by x="100000" y="25000"/>
                                    </p:animScale>
                                  </p:childTnLst>
                                </p:cTn>
                              </p:par>
                              <p:par>
                                <p:cTn id="15" presetID="37" presetClass="entr" presetSubtype="0" fill="hold" grpId="0" nodeType="withEffect">
                                  <p:stCondLst>
                                    <p:cond delay="0"/>
                                  </p:stCondLst>
                                  <p:iterate type="lt">
                                    <p:tmPct val="0"/>
                                  </p:iterate>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900" decel="100000" fill="hold"/>
                                        <p:tgtEl>
                                          <p:spTgt spid="12"/>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1000"/>
                                        <p:tgtEl>
                                          <p:spTgt spid="42"/>
                                        </p:tgtEl>
                                      </p:cBhvr>
                                    </p:animEffect>
                                    <p:anim calcmode="lin" valueType="num">
                                      <p:cBhvr>
                                        <p:cTn id="34" dur="1000" fill="hold"/>
                                        <p:tgtEl>
                                          <p:spTgt spid="42"/>
                                        </p:tgtEl>
                                        <p:attrNameLst>
                                          <p:attrName>ppt_x</p:attrName>
                                        </p:attrNameLst>
                                      </p:cBhvr>
                                      <p:tavLst>
                                        <p:tav tm="0">
                                          <p:val>
                                            <p:strVal val="#ppt_x"/>
                                          </p:val>
                                        </p:tav>
                                        <p:tav tm="100000">
                                          <p:val>
                                            <p:strVal val="#ppt_x"/>
                                          </p:val>
                                        </p:tav>
                                      </p:tavLst>
                                    </p:anim>
                                    <p:anim calcmode="lin" valueType="num">
                                      <p:cBhvr>
                                        <p:cTn id="35" dur="1000" fill="hold"/>
                                        <p:tgtEl>
                                          <p:spTgt spid="4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2" grpId="1"/>
      <p:bldP spid="12" grpId="2"/>
      <p:bldP spid="12" grpId="3"/>
      <p:bldP spid="12" grpId="4"/>
      <p:bldP spid="4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05369"/>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35920"/>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2" name="TextBox 13"/>
          <p:cNvSpPr txBox="1"/>
          <p:nvPr/>
        </p:nvSpPr>
        <p:spPr>
          <a:xfrm>
            <a:off x="143555" y="69490"/>
            <a:ext cx="8856890"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TSM MERKEZLERİ İŞ SÜREKLİLİĞİ ESASLARI</a:t>
            </a:r>
            <a:endParaRPr lang="tr-TR" sz="3200" b="1" dirty="0">
              <a:ln w="1905"/>
              <a:solidFill>
                <a:srgbClr val="FFC000"/>
              </a:solidFill>
              <a:effectLst>
                <a:innerShdw blurRad="69850" dist="43180" dir="5400000">
                  <a:srgbClr val="000000">
                    <a:alpha val="65000"/>
                  </a:srgbClr>
                </a:innerShdw>
              </a:effectLst>
            </a:endParaRPr>
          </a:p>
        </p:txBody>
      </p:sp>
      <p:cxnSp>
        <p:nvCxnSpPr>
          <p:cNvPr id="13" name="Straight Connector 8"/>
          <p:cNvCxnSpPr/>
          <p:nvPr/>
        </p:nvCxnSpPr>
        <p:spPr>
          <a:xfrm>
            <a:off x="-20017" y="831427"/>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42" name="Rectangle 4"/>
          <p:cNvSpPr/>
          <p:nvPr/>
        </p:nvSpPr>
        <p:spPr>
          <a:xfrm>
            <a:off x="-9150" y="6483099"/>
            <a:ext cx="9144000" cy="458115"/>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46" name="Straight Connector 8"/>
          <p:cNvCxnSpPr/>
          <p:nvPr/>
        </p:nvCxnSpPr>
        <p:spPr>
          <a:xfrm>
            <a:off x="-10117" y="6481512"/>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3" name="Dikdörtgen 2"/>
          <p:cNvSpPr/>
          <p:nvPr/>
        </p:nvSpPr>
        <p:spPr>
          <a:xfrm>
            <a:off x="155575" y="1024793"/>
            <a:ext cx="8692165" cy="5016758"/>
          </a:xfrm>
          <a:prstGeom prst="rect">
            <a:avLst/>
          </a:prstGeom>
        </p:spPr>
        <p:txBody>
          <a:bodyPr wrap="square">
            <a:spAutoFit/>
          </a:bodyPr>
          <a:lstStyle/>
          <a:p>
            <a:r>
              <a:rPr lang="tr-TR" sz="2400" dirty="0"/>
              <a:t>ÖKC TSM Merkezi, </a:t>
            </a:r>
            <a:r>
              <a:rPr lang="tr-TR" sz="2400" dirty="0" err="1"/>
              <a:t>ÖKC’ler</a:t>
            </a:r>
            <a:r>
              <a:rPr lang="tr-TR" sz="2400" dirty="0"/>
              <a:t> üzerinden </a:t>
            </a:r>
            <a:r>
              <a:rPr lang="tr-TR" sz="2400" u="sng" dirty="0"/>
              <a:t>sunduğu hizmetin </a:t>
            </a:r>
            <a:r>
              <a:rPr lang="tr-TR" sz="2400" dirty="0">
                <a:solidFill>
                  <a:srgbClr val="C00000"/>
                </a:solidFill>
              </a:rPr>
              <a:t>sürekliliğini ve kesinti halinde faaliyetlerinin sürdürülebilmesini amaçlayan üst yönetim tarafından onaylanmış </a:t>
            </a:r>
            <a:r>
              <a:rPr lang="tr-TR" sz="3200" b="1" dirty="0"/>
              <a:t>iş sürekliliği yönetim sürecini</a:t>
            </a:r>
            <a:r>
              <a:rPr lang="tr-TR" sz="2400" dirty="0"/>
              <a:t> tesis eder. </a:t>
            </a:r>
            <a:endParaRPr lang="tr-TR" sz="2400" dirty="0" smtClean="0"/>
          </a:p>
          <a:p>
            <a:endParaRPr lang="tr-TR" sz="2400" dirty="0"/>
          </a:p>
          <a:p>
            <a:r>
              <a:rPr lang="tr-TR" sz="2400" dirty="0" smtClean="0"/>
              <a:t>Bu </a:t>
            </a:r>
            <a:r>
              <a:rPr lang="tr-TR" sz="2400" dirty="0"/>
              <a:t>kapsamda, </a:t>
            </a:r>
            <a:r>
              <a:rPr lang="tr-TR" sz="2800" b="1" dirty="0"/>
              <a:t>iş sürekliliği planı </a:t>
            </a:r>
            <a:r>
              <a:rPr lang="tr-TR" sz="2400" dirty="0"/>
              <a:t>ve planının bir parçası olan </a:t>
            </a:r>
            <a:r>
              <a:rPr lang="tr-TR" sz="2800" b="1" dirty="0"/>
              <a:t>bilgi sistemleri süreklilik planını </a:t>
            </a:r>
            <a:r>
              <a:rPr lang="tr-TR" sz="2400" dirty="0"/>
              <a:t>hazırlar.</a:t>
            </a:r>
          </a:p>
          <a:p>
            <a:r>
              <a:rPr lang="tr-TR" sz="2400" dirty="0"/>
              <a:t> </a:t>
            </a:r>
          </a:p>
          <a:p>
            <a:r>
              <a:rPr lang="tr-TR" sz="2400" dirty="0"/>
              <a:t>İş sürekliliği planlamasına yönelik olarak </a:t>
            </a:r>
            <a:r>
              <a:rPr lang="tr-TR" sz="2800" b="1" dirty="0"/>
              <a:t>iş etki analizi yapılır </a:t>
            </a:r>
            <a:r>
              <a:rPr lang="tr-TR" sz="2400" dirty="0"/>
              <a:t>ve </a:t>
            </a:r>
            <a:r>
              <a:rPr lang="tr-TR" sz="2800" b="1" dirty="0"/>
              <a:t>kurtarma stratejileri </a:t>
            </a:r>
            <a:r>
              <a:rPr lang="tr-TR" sz="2400" dirty="0"/>
              <a:t>belirlenir</a:t>
            </a:r>
            <a:r>
              <a:rPr lang="tr-TR" sz="2400" dirty="0" smtClean="0"/>
              <a:t>.</a:t>
            </a:r>
          </a:p>
          <a:p>
            <a:endParaRPr lang="tr-TR" sz="2400" dirty="0"/>
          </a:p>
          <a:p>
            <a:r>
              <a:rPr lang="tr-TR" sz="2400" dirty="0" smtClean="0"/>
              <a:t> </a:t>
            </a:r>
            <a:endParaRPr lang="tr-TR" sz="2400" dirty="0"/>
          </a:p>
        </p:txBody>
      </p:sp>
    </p:spTree>
    <p:extLst>
      <p:ext uri="{BB962C8B-B14F-4D97-AF65-F5344CB8AC3E}">
        <p14:creationId xmlns:p14="http://schemas.microsoft.com/office/powerpoint/2010/main" val="1681406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2" nodeType="afterEffect">
                                  <p:stCondLst>
                                    <p:cond delay="0"/>
                                  </p:stCondLst>
                                  <p:iterate type="lt">
                                    <p:tmAbs val="0"/>
                                  </p:iterate>
                                  <p:childTnLst>
                                    <p:set>
                                      <p:cBhvr>
                                        <p:cTn id="6" dur="1" fill="hold">
                                          <p:stCondLst>
                                            <p:cond delay="0"/>
                                          </p:stCondLst>
                                        </p:cTn>
                                        <p:tgtEl>
                                          <p:spTgt spid="12"/>
                                        </p:tgtEl>
                                        <p:attrNameLst>
                                          <p:attrName>style.visibility</p:attrName>
                                        </p:attrNameLst>
                                      </p:cBhvr>
                                      <p:to>
                                        <p:strVal val="hidden"/>
                                      </p:to>
                                    </p:set>
                                  </p:childTnLst>
                                </p:cTn>
                              </p:par>
                            </p:childTnLst>
                          </p:cTn>
                        </p:par>
                        <p:par>
                          <p:cTn id="7" fill="hold">
                            <p:stCondLst>
                              <p:cond delay="0"/>
                            </p:stCondLst>
                            <p:childTnLst>
                              <p:par>
                                <p:cTn id="8" presetID="6" presetClass="emph" presetSubtype="0" fill="hold" grpId="3" nodeType="afterEffect">
                                  <p:stCondLst>
                                    <p:cond delay="0"/>
                                  </p:stCondLst>
                                  <p:iterate type="lt">
                                    <p:tmPct val="0"/>
                                  </p:iterate>
                                  <p:childTnLst>
                                    <p:animScale>
                                      <p:cBhvr>
                                        <p:cTn id="9" dur="10" fill="hold"/>
                                        <p:tgtEl>
                                          <p:spTgt spid="12"/>
                                        </p:tgtEl>
                                      </p:cBhvr>
                                      <p:by x="100000" y="400000"/>
                                    </p:animScale>
                                  </p:childTnLst>
                                </p:cTn>
                              </p:par>
                            </p:childTnLst>
                          </p:cTn>
                        </p:par>
                        <p:par>
                          <p:cTn id="10" fill="hold">
                            <p:stCondLst>
                              <p:cond delay="10"/>
                            </p:stCondLst>
                            <p:childTnLst>
                              <p:par>
                                <p:cTn id="11" presetID="1" presetClass="entr" presetSubtype="0" fill="hold" grpId="4" nodeType="afterEffect">
                                  <p:stCondLst>
                                    <p:cond delay="0"/>
                                  </p:stCondLst>
                                  <p:iterate type="lt">
                                    <p:tmAbs val="0"/>
                                  </p:iterate>
                                  <p:childTnLst>
                                    <p:set>
                                      <p:cBhvr>
                                        <p:cTn id="12" dur="1" fill="hold">
                                          <p:stCondLst>
                                            <p:cond delay="0"/>
                                          </p:stCondLst>
                                        </p:cTn>
                                        <p:tgtEl>
                                          <p:spTgt spid="12"/>
                                        </p:tgtEl>
                                        <p:attrNameLst>
                                          <p:attrName>style.visibility</p:attrName>
                                        </p:attrNameLst>
                                      </p:cBhvr>
                                      <p:to>
                                        <p:strVal val="visible"/>
                                      </p:to>
                                    </p:set>
                                  </p:childTnLst>
                                </p:cTn>
                              </p:par>
                              <p:par>
                                <p:cTn id="13" presetID="6" presetClass="emph" presetSubtype="0" accel="50000" decel="50000" fill="hold" grpId="1" nodeType="withEffect">
                                  <p:stCondLst>
                                    <p:cond delay="0"/>
                                  </p:stCondLst>
                                  <p:iterate type="lt">
                                    <p:tmPct val="0"/>
                                  </p:iterate>
                                  <p:childTnLst>
                                    <p:animScale>
                                      <p:cBhvr>
                                        <p:cTn id="14" dur="1000" fill="hold"/>
                                        <p:tgtEl>
                                          <p:spTgt spid="12"/>
                                        </p:tgtEl>
                                      </p:cBhvr>
                                      <p:by x="100000" y="25000"/>
                                    </p:animScale>
                                  </p:childTnLst>
                                </p:cTn>
                              </p:par>
                              <p:par>
                                <p:cTn id="15" presetID="37" presetClass="entr" presetSubtype="0" fill="hold" grpId="0" nodeType="withEffect">
                                  <p:stCondLst>
                                    <p:cond delay="0"/>
                                  </p:stCondLst>
                                  <p:iterate type="lt">
                                    <p:tmPct val="0"/>
                                  </p:iterate>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900" decel="100000" fill="hold"/>
                                        <p:tgtEl>
                                          <p:spTgt spid="12"/>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1000"/>
                                        <p:tgtEl>
                                          <p:spTgt spid="42"/>
                                        </p:tgtEl>
                                      </p:cBhvr>
                                    </p:animEffect>
                                    <p:anim calcmode="lin" valueType="num">
                                      <p:cBhvr>
                                        <p:cTn id="34" dur="1000" fill="hold"/>
                                        <p:tgtEl>
                                          <p:spTgt spid="42"/>
                                        </p:tgtEl>
                                        <p:attrNameLst>
                                          <p:attrName>ppt_x</p:attrName>
                                        </p:attrNameLst>
                                      </p:cBhvr>
                                      <p:tavLst>
                                        <p:tav tm="0">
                                          <p:val>
                                            <p:strVal val="#ppt_x"/>
                                          </p:val>
                                        </p:tav>
                                        <p:tav tm="100000">
                                          <p:val>
                                            <p:strVal val="#ppt_x"/>
                                          </p:val>
                                        </p:tav>
                                      </p:tavLst>
                                    </p:anim>
                                    <p:anim calcmode="lin" valueType="num">
                                      <p:cBhvr>
                                        <p:cTn id="35" dur="1000" fill="hold"/>
                                        <p:tgtEl>
                                          <p:spTgt spid="4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2" grpId="1"/>
      <p:bldP spid="12" grpId="2"/>
      <p:bldP spid="12" grpId="3"/>
      <p:bldP spid="12" grpId="4"/>
      <p:bldP spid="4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555" y="-311093"/>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35920"/>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2" name="TextBox 13"/>
          <p:cNvSpPr txBox="1"/>
          <p:nvPr/>
        </p:nvSpPr>
        <p:spPr>
          <a:xfrm>
            <a:off x="143555" y="222195"/>
            <a:ext cx="8856890"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TSM MERKEZLERİ İŞ SÜREKLİLİĞİ ESASLARI</a:t>
            </a:r>
            <a:endParaRPr lang="tr-TR" sz="3200" b="1" dirty="0">
              <a:ln w="1905"/>
              <a:solidFill>
                <a:srgbClr val="FFC000"/>
              </a:solidFill>
              <a:effectLst>
                <a:innerShdw blurRad="69850" dist="43180" dir="5400000">
                  <a:srgbClr val="000000">
                    <a:alpha val="65000"/>
                  </a:srgbClr>
                </a:innerShdw>
              </a:effectLst>
            </a:endParaRPr>
          </a:p>
        </p:txBody>
      </p:sp>
      <p:cxnSp>
        <p:nvCxnSpPr>
          <p:cNvPr id="13" name="Straight Connector 8"/>
          <p:cNvCxnSpPr/>
          <p:nvPr/>
        </p:nvCxnSpPr>
        <p:spPr>
          <a:xfrm>
            <a:off x="-20017" y="831427"/>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42" name="Rectangle 4"/>
          <p:cNvSpPr/>
          <p:nvPr/>
        </p:nvSpPr>
        <p:spPr>
          <a:xfrm>
            <a:off x="-9150" y="6483099"/>
            <a:ext cx="9144000" cy="458115"/>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46" name="Straight Connector 8"/>
          <p:cNvCxnSpPr/>
          <p:nvPr/>
        </p:nvCxnSpPr>
        <p:spPr>
          <a:xfrm>
            <a:off x="-10117" y="6481512"/>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3" name="Dikdörtgen 2"/>
          <p:cNvSpPr/>
          <p:nvPr/>
        </p:nvSpPr>
        <p:spPr>
          <a:xfrm>
            <a:off x="155575" y="2093728"/>
            <a:ext cx="8692165" cy="3231654"/>
          </a:xfrm>
          <a:prstGeom prst="rect">
            <a:avLst/>
          </a:prstGeom>
        </p:spPr>
        <p:txBody>
          <a:bodyPr wrap="square">
            <a:spAutoFit/>
          </a:bodyPr>
          <a:lstStyle/>
          <a:p>
            <a:pPr algn="just"/>
            <a:r>
              <a:rPr lang="tr-TR" sz="2000" dirty="0"/>
              <a:t>ÖKC TSM Merkezi tarafından, süreç kapsamında yurtiçinde bir </a:t>
            </a:r>
            <a:r>
              <a:rPr lang="tr-TR" sz="2400" b="1" dirty="0"/>
              <a:t>İkincil Merkez </a:t>
            </a:r>
            <a:r>
              <a:rPr lang="tr-TR" sz="2000" dirty="0"/>
              <a:t>tesis edilir, veri ve sistem yedekleri İkincil Merkezde </a:t>
            </a:r>
            <a:r>
              <a:rPr lang="tr-TR" sz="2000" b="1" dirty="0"/>
              <a:t>kullanıma hazır bulundurulur</a:t>
            </a:r>
            <a:r>
              <a:rPr lang="tr-TR" sz="2000" dirty="0"/>
              <a:t>. </a:t>
            </a:r>
          </a:p>
          <a:p>
            <a:pPr algn="just"/>
            <a:r>
              <a:rPr lang="tr-TR" sz="2000" dirty="0"/>
              <a:t> </a:t>
            </a:r>
          </a:p>
          <a:p>
            <a:pPr algn="just"/>
            <a:r>
              <a:rPr lang="tr-TR" sz="2000" dirty="0"/>
              <a:t>ÖKC TSM Merkezi, bilgi sistemleri sürekliliğini etkileyecek olay ya da değişikliklerden sonra iş sürekliliği planını gözden geçirir ve günceller. </a:t>
            </a:r>
            <a:endParaRPr lang="tr-TR" sz="2000" dirty="0" smtClean="0"/>
          </a:p>
          <a:p>
            <a:pPr algn="just"/>
            <a:endParaRPr lang="tr-TR" sz="2000" dirty="0"/>
          </a:p>
          <a:p>
            <a:pPr algn="just"/>
            <a:r>
              <a:rPr lang="tr-TR" sz="2000" dirty="0" smtClean="0"/>
              <a:t>Mevcut </a:t>
            </a:r>
            <a:r>
              <a:rPr lang="tr-TR" sz="2000" dirty="0"/>
              <a:t>planın etkinliğini ve güncelliğini temin etmek üzere </a:t>
            </a:r>
            <a:r>
              <a:rPr lang="tr-TR" sz="2000" b="1" dirty="0"/>
              <a:t>yılda en az bir defa bir günlük operasyonlarının tamamını İkincil Merkez üzerinden gerçekleştirecek şekilde testler yapar</a:t>
            </a:r>
            <a:r>
              <a:rPr lang="tr-TR" sz="2000" dirty="0"/>
              <a:t>, test sonuçlarını ve hizmet sürekliliğini etkileyen olayları üst yönetime raporlar. </a:t>
            </a:r>
          </a:p>
        </p:txBody>
      </p:sp>
    </p:spTree>
    <p:extLst>
      <p:ext uri="{BB962C8B-B14F-4D97-AF65-F5344CB8AC3E}">
        <p14:creationId xmlns:p14="http://schemas.microsoft.com/office/powerpoint/2010/main" val="364286340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2" nodeType="afterEffect">
                                  <p:stCondLst>
                                    <p:cond delay="0"/>
                                  </p:stCondLst>
                                  <p:iterate type="lt">
                                    <p:tmAbs val="0"/>
                                  </p:iterate>
                                  <p:childTnLst>
                                    <p:set>
                                      <p:cBhvr>
                                        <p:cTn id="6" dur="1" fill="hold">
                                          <p:stCondLst>
                                            <p:cond delay="0"/>
                                          </p:stCondLst>
                                        </p:cTn>
                                        <p:tgtEl>
                                          <p:spTgt spid="12"/>
                                        </p:tgtEl>
                                        <p:attrNameLst>
                                          <p:attrName>style.visibility</p:attrName>
                                        </p:attrNameLst>
                                      </p:cBhvr>
                                      <p:to>
                                        <p:strVal val="hidden"/>
                                      </p:to>
                                    </p:set>
                                  </p:childTnLst>
                                </p:cTn>
                              </p:par>
                            </p:childTnLst>
                          </p:cTn>
                        </p:par>
                        <p:par>
                          <p:cTn id="7" fill="hold">
                            <p:stCondLst>
                              <p:cond delay="0"/>
                            </p:stCondLst>
                            <p:childTnLst>
                              <p:par>
                                <p:cTn id="8" presetID="6" presetClass="emph" presetSubtype="0" fill="hold" grpId="3" nodeType="afterEffect">
                                  <p:stCondLst>
                                    <p:cond delay="0"/>
                                  </p:stCondLst>
                                  <p:iterate type="lt">
                                    <p:tmPct val="0"/>
                                  </p:iterate>
                                  <p:childTnLst>
                                    <p:animScale>
                                      <p:cBhvr>
                                        <p:cTn id="9" dur="10" fill="hold"/>
                                        <p:tgtEl>
                                          <p:spTgt spid="12"/>
                                        </p:tgtEl>
                                      </p:cBhvr>
                                      <p:by x="100000" y="400000"/>
                                    </p:animScale>
                                  </p:childTnLst>
                                </p:cTn>
                              </p:par>
                            </p:childTnLst>
                          </p:cTn>
                        </p:par>
                        <p:par>
                          <p:cTn id="10" fill="hold">
                            <p:stCondLst>
                              <p:cond delay="10"/>
                            </p:stCondLst>
                            <p:childTnLst>
                              <p:par>
                                <p:cTn id="11" presetID="1" presetClass="entr" presetSubtype="0" fill="hold" grpId="4" nodeType="afterEffect">
                                  <p:stCondLst>
                                    <p:cond delay="0"/>
                                  </p:stCondLst>
                                  <p:iterate type="lt">
                                    <p:tmAbs val="0"/>
                                  </p:iterate>
                                  <p:childTnLst>
                                    <p:set>
                                      <p:cBhvr>
                                        <p:cTn id="12" dur="1" fill="hold">
                                          <p:stCondLst>
                                            <p:cond delay="0"/>
                                          </p:stCondLst>
                                        </p:cTn>
                                        <p:tgtEl>
                                          <p:spTgt spid="12"/>
                                        </p:tgtEl>
                                        <p:attrNameLst>
                                          <p:attrName>style.visibility</p:attrName>
                                        </p:attrNameLst>
                                      </p:cBhvr>
                                      <p:to>
                                        <p:strVal val="visible"/>
                                      </p:to>
                                    </p:set>
                                  </p:childTnLst>
                                </p:cTn>
                              </p:par>
                              <p:par>
                                <p:cTn id="13" presetID="6" presetClass="emph" presetSubtype="0" accel="50000" decel="50000" fill="hold" grpId="1" nodeType="withEffect">
                                  <p:stCondLst>
                                    <p:cond delay="0"/>
                                  </p:stCondLst>
                                  <p:iterate type="lt">
                                    <p:tmPct val="0"/>
                                  </p:iterate>
                                  <p:childTnLst>
                                    <p:animScale>
                                      <p:cBhvr>
                                        <p:cTn id="14" dur="1000" fill="hold"/>
                                        <p:tgtEl>
                                          <p:spTgt spid="12"/>
                                        </p:tgtEl>
                                      </p:cBhvr>
                                      <p:by x="100000" y="25000"/>
                                    </p:animScale>
                                  </p:childTnLst>
                                </p:cTn>
                              </p:par>
                              <p:par>
                                <p:cTn id="15" presetID="37" presetClass="entr" presetSubtype="0" fill="hold" grpId="0" nodeType="withEffect">
                                  <p:stCondLst>
                                    <p:cond delay="0"/>
                                  </p:stCondLst>
                                  <p:iterate type="lt">
                                    <p:tmPct val="0"/>
                                  </p:iterate>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900" decel="100000" fill="hold"/>
                                        <p:tgtEl>
                                          <p:spTgt spid="12"/>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1000"/>
                                        <p:tgtEl>
                                          <p:spTgt spid="42"/>
                                        </p:tgtEl>
                                      </p:cBhvr>
                                    </p:animEffect>
                                    <p:anim calcmode="lin" valueType="num">
                                      <p:cBhvr>
                                        <p:cTn id="34" dur="1000" fill="hold"/>
                                        <p:tgtEl>
                                          <p:spTgt spid="42"/>
                                        </p:tgtEl>
                                        <p:attrNameLst>
                                          <p:attrName>ppt_x</p:attrName>
                                        </p:attrNameLst>
                                      </p:cBhvr>
                                      <p:tavLst>
                                        <p:tav tm="0">
                                          <p:val>
                                            <p:strVal val="#ppt_x"/>
                                          </p:val>
                                        </p:tav>
                                        <p:tav tm="100000">
                                          <p:val>
                                            <p:strVal val="#ppt_x"/>
                                          </p:val>
                                        </p:tav>
                                      </p:tavLst>
                                    </p:anim>
                                    <p:anim calcmode="lin" valueType="num">
                                      <p:cBhvr>
                                        <p:cTn id="35" dur="1000" fill="hold"/>
                                        <p:tgtEl>
                                          <p:spTgt spid="4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2" grpId="1"/>
      <p:bldP spid="12" grpId="2"/>
      <p:bldP spid="12" grpId="3"/>
      <p:bldP spid="12" grpId="4"/>
      <p:bldP spid="4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05369"/>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35920"/>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2" name="TextBox 13"/>
          <p:cNvSpPr txBox="1"/>
          <p:nvPr/>
        </p:nvSpPr>
        <p:spPr>
          <a:xfrm>
            <a:off x="143555" y="222195"/>
            <a:ext cx="8856890"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TSM MERKEZLERİ İŞ SÜREKLİLİĞİ ESASLARI</a:t>
            </a:r>
            <a:endParaRPr lang="tr-TR" sz="3200" b="1" dirty="0">
              <a:ln w="1905"/>
              <a:solidFill>
                <a:srgbClr val="FFC000"/>
              </a:solidFill>
              <a:effectLst>
                <a:innerShdw blurRad="69850" dist="43180" dir="5400000">
                  <a:srgbClr val="000000">
                    <a:alpha val="65000"/>
                  </a:srgbClr>
                </a:innerShdw>
              </a:effectLst>
            </a:endParaRPr>
          </a:p>
        </p:txBody>
      </p:sp>
      <p:cxnSp>
        <p:nvCxnSpPr>
          <p:cNvPr id="13" name="Straight Connector 8"/>
          <p:cNvCxnSpPr/>
          <p:nvPr/>
        </p:nvCxnSpPr>
        <p:spPr>
          <a:xfrm>
            <a:off x="-20017" y="831427"/>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42" name="Rectangle 4"/>
          <p:cNvSpPr/>
          <p:nvPr/>
        </p:nvSpPr>
        <p:spPr>
          <a:xfrm>
            <a:off x="-9150" y="6483099"/>
            <a:ext cx="9144000" cy="458115"/>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46" name="Straight Connector 8"/>
          <p:cNvCxnSpPr/>
          <p:nvPr/>
        </p:nvCxnSpPr>
        <p:spPr>
          <a:xfrm>
            <a:off x="-10117" y="6481512"/>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3" name="Dikdörtgen 2"/>
          <p:cNvSpPr/>
          <p:nvPr/>
        </p:nvSpPr>
        <p:spPr>
          <a:xfrm>
            <a:off x="225917" y="1023028"/>
            <a:ext cx="8692165" cy="4401205"/>
          </a:xfrm>
          <a:prstGeom prst="rect">
            <a:avLst/>
          </a:prstGeom>
        </p:spPr>
        <p:txBody>
          <a:bodyPr wrap="square">
            <a:spAutoFit/>
          </a:bodyPr>
          <a:lstStyle/>
          <a:p>
            <a:pPr algn="just"/>
            <a:r>
              <a:rPr lang="tr-TR" sz="2800" dirty="0"/>
              <a:t>ÖKC TSM Merkezi, </a:t>
            </a:r>
            <a:r>
              <a:rPr lang="tr-TR" sz="2800" dirty="0" err="1"/>
              <a:t>ÖKC’ler</a:t>
            </a:r>
            <a:r>
              <a:rPr lang="tr-TR" sz="2800" dirty="0"/>
              <a:t> üzerinden sunduğu hizmete ilişkin Üye İşyeri Anlaşması Yapan Kuruluşa </a:t>
            </a:r>
            <a:r>
              <a:rPr lang="tr-TR" sz="2800" u="sng" dirty="0"/>
              <a:t>sözleşmede taahhüt ettiği düzeyde </a:t>
            </a:r>
            <a:r>
              <a:rPr lang="tr-TR" sz="2800" b="1" dirty="0"/>
              <a:t>servis sürekliliği sağlar ve raporlar. </a:t>
            </a:r>
          </a:p>
          <a:p>
            <a:pPr algn="just"/>
            <a:r>
              <a:rPr lang="tr-TR" sz="2800" dirty="0"/>
              <a:t> </a:t>
            </a:r>
          </a:p>
          <a:p>
            <a:pPr algn="just"/>
            <a:r>
              <a:rPr lang="tr-TR" sz="2800" dirty="0"/>
              <a:t>ÖKC TSM Merkezi, ÖKC TSM Bilgi Sistemleri servislerinin, aylık %99,75 kullanılabilirlik ile hizmet sunmasını temin edecek şekilde, mimari tasarımın ve testlerin yapıldığına dair güvence sunar. Bu orana mücbir sebepler, planlı kesintiler ve bağlantılı olduğu diğer kuruluşlardan kaynaklanan kesintiler dâhil değildir. </a:t>
            </a:r>
          </a:p>
        </p:txBody>
      </p:sp>
    </p:spTree>
    <p:extLst>
      <p:ext uri="{BB962C8B-B14F-4D97-AF65-F5344CB8AC3E}">
        <p14:creationId xmlns:p14="http://schemas.microsoft.com/office/powerpoint/2010/main" val="3118255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2" nodeType="afterEffect">
                                  <p:stCondLst>
                                    <p:cond delay="0"/>
                                  </p:stCondLst>
                                  <p:iterate type="lt">
                                    <p:tmAbs val="0"/>
                                  </p:iterate>
                                  <p:childTnLst>
                                    <p:set>
                                      <p:cBhvr>
                                        <p:cTn id="6" dur="1" fill="hold">
                                          <p:stCondLst>
                                            <p:cond delay="0"/>
                                          </p:stCondLst>
                                        </p:cTn>
                                        <p:tgtEl>
                                          <p:spTgt spid="12"/>
                                        </p:tgtEl>
                                        <p:attrNameLst>
                                          <p:attrName>style.visibility</p:attrName>
                                        </p:attrNameLst>
                                      </p:cBhvr>
                                      <p:to>
                                        <p:strVal val="hidden"/>
                                      </p:to>
                                    </p:set>
                                  </p:childTnLst>
                                </p:cTn>
                              </p:par>
                            </p:childTnLst>
                          </p:cTn>
                        </p:par>
                        <p:par>
                          <p:cTn id="7" fill="hold">
                            <p:stCondLst>
                              <p:cond delay="0"/>
                            </p:stCondLst>
                            <p:childTnLst>
                              <p:par>
                                <p:cTn id="8" presetID="6" presetClass="emph" presetSubtype="0" fill="hold" grpId="3" nodeType="afterEffect">
                                  <p:stCondLst>
                                    <p:cond delay="0"/>
                                  </p:stCondLst>
                                  <p:iterate type="lt">
                                    <p:tmPct val="0"/>
                                  </p:iterate>
                                  <p:childTnLst>
                                    <p:animScale>
                                      <p:cBhvr>
                                        <p:cTn id="9" dur="10" fill="hold"/>
                                        <p:tgtEl>
                                          <p:spTgt spid="12"/>
                                        </p:tgtEl>
                                      </p:cBhvr>
                                      <p:by x="100000" y="400000"/>
                                    </p:animScale>
                                  </p:childTnLst>
                                </p:cTn>
                              </p:par>
                            </p:childTnLst>
                          </p:cTn>
                        </p:par>
                        <p:par>
                          <p:cTn id="10" fill="hold">
                            <p:stCondLst>
                              <p:cond delay="10"/>
                            </p:stCondLst>
                            <p:childTnLst>
                              <p:par>
                                <p:cTn id="11" presetID="1" presetClass="entr" presetSubtype="0" fill="hold" grpId="4" nodeType="afterEffect">
                                  <p:stCondLst>
                                    <p:cond delay="0"/>
                                  </p:stCondLst>
                                  <p:iterate type="lt">
                                    <p:tmAbs val="0"/>
                                  </p:iterate>
                                  <p:childTnLst>
                                    <p:set>
                                      <p:cBhvr>
                                        <p:cTn id="12" dur="1" fill="hold">
                                          <p:stCondLst>
                                            <p:cond delay="0"/>
                                          </p:stCondLst>
                                        </p:cTn>
                                        <p:tgtEl>
                                          <p:spTgt spid="12"/>
                                        </p:tgtEl>
                                        <p:attrNameLst>
                                          <p:attrName>style.visibility</p:attrName>
                                        </p:attrNameLst>
                                      </p:cBhvr>
                                      <p:to>
                                        <p:strVal val="visible"/>
                                      </p:to>
                                    </p:set>
                                  </p:childTnLst>
                                </p:cTn>
                              </p:par>
                              <p:par>
                                <p:cTn id="13" presetID="6" presetClass="emph" presetSubtype="0" accel="50000" decel="50000" fill="hold" grpId="1" nodeType="withEffect">
                                  <p:stCondLst>
                                    <p:cond delay="0"/>
                                  </p:stCondLst>
                                  <p:iterate type="lt">
                                    <p:tmPct val="0"/>
                                  </p:iterate>
                                  <p:childTnLst>
                                    <p:animScale>
                                      <p:cBhvr>
                                        <p:cTn id="14" dur="1000" fill="hold"/>
                                        <p:tgtEl>
                                          <p:spTgt spid="12"/>
                                        </p:tgtEl>
                                      </p:cBhvr>
                                      <p:by x="100000" y="25000"/>
                                    </p:animScale>
                                  </p:childTnLst>
                                </p:cTn>
                              </p:par>
                              <p:par>
                                <p:cTn id="15" presetID="37" presetClass="entr" presetSubtype="0" fill="hold" grpId="0" nodeType="withEffect">
                                  <p:stCondLst>
                                    <p:cond delay="0"/>
                                  </p:stCondLst>
                                  <p:iterate type="lt">
                                    <p:tmPct val="0"/>
                                  </p:iterate>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900" decel="100000" fill="hold"/>
                                        <p:tgtEl>
                                          <p:spTgt spid="12"/>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1000"/>
                                        <p:tgtEl>
                                          <p:spTgt spid="42"/>
                                        </p:tgtEl>
                                      </p:cBhvr>
                                    </p:animEffect>
                                    <p:anim calcmode="lin" valueType="num">
                                      <p:cBhvr>
                                        <p:cTn id="34" dur="1000" fill="hold"/>
                                        <p:tgtEl>
                                          <p:spTgt spid="42"/>
                                        </p:tgtEl>
                                        <p:attrNameLst>
                                          <p:attrName>ppt_x</p:attrName>
                                        </p:attrNameLst>
                                      </p:cBhvr>
                                      <p:tavLst>
                                        <p:tav tm="0">
                                          <p:val>
                                            <p:strVal val="#ppt_x"/>
                                          </p:val>
                                        </p:tav>
                                        <p:tav tm="100000">
                                          <p:val>
                                            <p:strVal val="#ppt_x"/>
                                          </p:val>
                                        </p:tav>
                                      </p:tavLst>
                                    </p:anim>
                                    <p:anim calcmode="lin" valueType="num">
                                      <p:cBhvr>
                                        <p:cTn id="35" dur="1000" fill="hold"/>
                                        <p:tgtEl>
                                          <p:spTgt spid="4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2" grpId="1"/>
      <p:bldP spid="12" grpId="2"/>
      <p:bldP spid="12" grpId="3"/>
      <p:bldP spid="12" grpId="4"/>
      <p:bldP spid="4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05369"/>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35920"/>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2" name="TextBox 13"/>
          <p:cNvSpPr txBox="1"/>
          <p:nvPr/>
        </p:nvSpPr>
        <p:spPr>
          <a:xfrm>
            <a:off x="143555" y="222195"/>
            <a:ext cx="8856890"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DENETİM İZLERİNİ OLUŞTURMA</a:t>
            </a:r>
            <a:endParaRPr lang="tr-TR" sz="3200" b="1" dirty="0">
              <a:ln w="1905"/>
              <a:solidFill>
                <a:srgbClr val="FFC000"/>
              </a:solidFill>
              <a:effectLst>
                <a:innerShdw blurRad="69850" dist="43180" dir="5400000">
                  <a:srgbClr val="000000">
                    <a:alpha val="65000"/>
                  </a:srgbClr>
                </a:innerShdw>
              </a:effectLst>
            </a:endParaRPr>
          </a:p>
        </p:txBody>
      </p:sp>
      <p:cxnSp>
        <p:nvCxnSpPr>
          <p:cNvPr id="13" name="Straight Connector 8"/>
          <p:cNvCxnSpPr/>
          <p:nvPr/>
        </p:nvCxnSpPr>
        <p:spPr>
          <a:xfrm>
            <a:off x="-20017" y="831427"/>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42" name="Rectangle 4"/>
          <p:cNvSpPr/>
          <p:nvPr/>
        </p:nvSpPr>
        <p:spPr>
          <a:xfrm>
            <a:off x="-9150" y="6483099"/>
            <a:ext cx="9144000" cy="458115"/>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46" name="Straight Connector 8"/>
          <p:cNvCxnSpPr/>
          <p:nvPr/>
        </p:nvCxnSpPr>
        <p:spPr>
          <a:xfrm>
            <a:off x="-10117" y="6481512"/>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3" name="Dikdörtgen 2"/>
          <p:cNvSpPr/>
          <p:nvPr/>
        </p:nvSpPr>
        <p:spPr>
          <a:xfrm>
            <a:off x="109344" y="985720"/>
            <a:ext cx="8692165" cy="5324535"/>
          </a:xfrm>
          <a:prstGeom prst="rect">
            <a:avLst/>
          </a:prstGeom>
        </p:spPr>
        <p:txBody>
          <a:bodyPr wrap="square">
            <a:spAutoFit/>
          </a:bodyPr>
          <a:lstStyle/>
          <a:p>
            <a:r>
              <a:rPr lang="tr-TR" sz="2000" b="1" dirty="0"/>
              <a:t>Denetim İzlerinin Oluşturulması</a:t>
            </a:r>
            <a:endParaRPr lang="tr-TR" sz="2000" dirty="0"/>
          </a:p>
          <a:p>
            <a:r>
              <a:rPr lang="tr-TR" sz="2000" dirty="0" smtClean="0"/>
              <a:t>ÖKC </a:t>
            </a:r>
            <a:r>
              <a:rPr lang="tr-TR" sz="2000" dirty="0"/>
              <a:t>TSM Merkezleri, GİB Yeni Nesil ÖKC Mesajlarının yönetildiği sistemlere ve yazılımlara gerçekleştirilen mantıksal veya fiziksel erişimlere, işlem altyapısını kullanan yetkisiz erişim teşebbüslerine ilişkin etkin bir denetim izi mekanizması tesis eder</a:t>
            </a:r>
            <a:r>
              <a:rPr lang="tr-TR" sz="2000" dirty="0" smtClean="0"/>
              <a:t>.</a:t>
            </a:r>
            <a:r>
              <a:rPr lang="tr-TR" sz="2000" dirty="0"/>
              <a:t> </a:t>
            </a:r>
            <a:endParaRPr lang="tr-TR" sz="2000" dirty="0" smtClean="0"/>
          </a:p>
          <a:p>
            <a:r>
              <a:rPr lang="tr-TR" sz="2000" dirty="0" smtClean="0"/>
              <a:t>Denetim </a:t>
            </a:r>
            <a:r>
              <a:rPr lang="tr-TR" sz="2000" dirty="0"/>
              <a:t>izi, kullanıcılara sorumluluk atayan, yeterli detay içeren ve şüpheli bir olayı izleme imkânı sunan nitelikte tutulur</a:t>
            </a:r>
            <a:r>
              <a:rPr lang="tr-TR" sz="2000" dirty="0" smtClean="0"/>
              <a:t>.</a:t>
            </a:r>
          </a:p>
          <a:p>
            <a:endParaRPr lang="tr-TR" sz="2000" dirty="0" smtClean="0"/>
          </a:p>
          <a:p>
            <a:r>
              <a:rPr lang="tr-TR" sz="2000" dirty="0"/>
              <a:t> </a:t>
            </a:r>
            <a:r>
              <a:rPr lang="tr-TR" sz="2000" dirty="0" smtClean="0"/>
              <a:t>Denetim </a:t>
            </a:r>
            <a:r>
              <a:rPr lang="tr-TR" sz="2000" dirty="0"/>
              <a:t>izleri asgari olarak aşağıdaki bilgileri içerir: </a:t>
            </a:r>
          </a:p>
          <a:p>
            <a:pPr marL="342900" lvl="0" indent="-342900">
              <a:buFont typeface="Arial" panose="020B0604020202020204" pitchFamily="34" charset="0"/>
              <a:buChar char="•"/>
            </a:pPr>
            <a:r>
              <a:rPr lang="tr-TR" sz="2000" dirty="0"/>
              <a:t>İşlemi gerçekleştiren uygulama, </a:t>
            </a:r>
          </a:p>
          <a:p>
            <a:pPr marL="342900" lvl="0" indent="-342900">
              <a:buFont typeface="Arial" panose="020B0604020202020204" pitchFamily="34" charset="0"/>
              <a:buChar char="•"/>
            </a:pPr>
            <a:r>
              <a:rPr lang="tr-TR" sz="2000" dirty="0"/>
              <a:t>İşlemi gerçekleştiren ve varsa onaylayan kişiler,</a:t>
            </a:r>
          </a:p>
          <a:p>
            <a:pPr marL="342900" lvl="0" indent="-342900">
              <a:buFont typeface="Arial" panose="020B0604020202020204" pitchFamily="34" charset="0"/>
              <a:buChar char="•"/>
            </a:pPr>
            <a:r>
              <a:rPr lang="tr-TR" sz="2000" dirty="0"/>
              <a:t>İşlemin açıklaması, </a:t>
            </a:r>
          </a:p>
          <a:p>
            <a:pPr marL="342900" lvl="0" indent="-342900">
              <a:buFont typeface="Arial" panose="020B0604020202020204" pitchFamily="34" charset="0"/>
              <a:buChar char="•"/>
            </a:pPr>
            <a:r>
              <a:rPr lang="tr-TR" sz="2000" dirty="0"/>
              <a:t>Yapılan işlemin zaman bilgisi,</a:t>
            </a:r>
          </a:p>
          <a:p>
            <a:pPr marL="342900" lvl="0" indent="-342900">
              <a:buFont typeface="Arial" panose="020B0604020202020204" pitchFamily="34" charset="0"/>
              <a:buChar char="•"/>
            </a:pPr>
            <a:r>
              <a:rPr lang="tr-TR" sz="2000" dirty="0"/>
              <a:t>İşlemin olumlu veya olumsuz sonucu,</a:t>
            </a:r>
          </a:p>
          <a:p>
            <a:pPr marL="342900" lvl="0" indent="-342900">
              <a:buFont typeface="Arial" panose="020B0604020202020204" pitchFamily="34" charset="0"/>
              <a:buChar char="•"/>
            </a:pPr>
            <a:r>
              <a:rPr lang="tr-TR" sz="2000" dirty="0"/>
              <a:t>Etkilenen veri ve sistemlerin bilgisi.</a:t>
            </a:r>
          </a:p>
          <a:p>
            <a:r>
              <a:rPr lang="tr-TR" sz="2000" dirty="0"/>
              <a:t> </a:t>
            </a:r>
            <a:endParaRPr lang="tr-TR" sz="2000" dirty="0" smtClean="0"/>
          </a:p>
          <a:p>
            <a:r>
              <a:rPr lang="tr-TR" sz="2000" dirty="0" smtClean="0"/>
              <a:t>Denetim </a:t>
            </a:r>
            <a:r>
              <a:rPr lang="tr-TR" sz="2000" dirty="0"/>
              <a:t>izleri asgari 5 yıl süreyle denetime hazır bulundurulacak şekilde saklanır.</a:t>
            </a:r>
          </a:p>
        </p:txBody>
      </p:sp>
    </p:spTree>
    <p:extLst>
      <p:ext uri="{BB962C8B-B14F-4D97-AF65-F5344CB8AC3E}">
        <p14:creationId xmlns:p14="http://schemas.microsoft.com/office/powerpoint/2010/main" val="3855436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2" nodeType="afterEffect">
                                  <p:stCondLst>
                                    <p:cond delay="0"/>
                                  </p:stCondLst>
                                  <p:iterate type="lt">
                                    <p:tmAbs val="0"/>
                                  </p:iterate>
                                  <p:childTnLst>
                                    <p:set>
                                      <p:cBhvr>
                                        <p:cTn id="6" dur="1" fill="hold">
                                          <p:stCondLst>
                                            <p:cond delay="0"/>
                                          </p:stCondLst>
                                        </p:cTn>
                                        <p:tgtEl>
                                          <p:spTgt spid="12"/>
                                        </p:tgtEl>
                                        <p:attrNameLst>
                                          <p:attrName>style.visibility</p:attrName>
                                        </p:attrNameLst>
                                      </p:cBhvr>
                                      <p:to>
                                        <p:strVal val="hidden"/>
                                      </p:to>
                                    </p:set>
                                  </p:childTnLst>
                                </p:cTn>
                              </p:par>
                            </p:childTnLst>
                          </p:cTn>
                        </p:par>
                        <p:par>
                          <p:cTn id="7" fill="hold">
                            <p:stCondLst>
                              <p:cond delay="0"/>
                            </p:stCondLst>
                            <p:childTnLst>
                              <p:par>
                                <p:cTn id="8" presetID="6" presetClass="emph" presetSubtype="0" fill="hold" grpId="3" nodeType="afterEffect">
                                  <p:stCondLst>
                                    <p:cond delay="0"/>
                                  </p:stCondLst>
                                  <p:iterate type="lt">
                                    <p:tmPct val="0"/>
                                  </p:iterate>
                                  <p:childTnLst>
                                    <p:animScale>
                                      <p:cBhvr>
                                        <p:cTn id="9" dur="10" fill="hold"/>
                                        <p:tgtEl>
                                          <p:spTgt spid="12"/>
                                        </p:tgtEl>
                                      </p:cBhvr>
                                      <p:by x="100000" y="400000"/>
                                    </p:animScale>
                                  </p:childTnLst>
                                </p:cTn>
                              </p:par>
                            </p:childTnLst>
                          </p:cTn>
                        </p:par>
                        <p:par>
                          <p:cTn id="10" fill="hold">
                            <p:stCondLst>
                              <p:cond delay="10"/>
                            </p:stCondLst>
                            <p:childTnLst>
                              <p:par>
                                <p:cTn id="11" presetID="1" presetClass="entr" presetSubtype="0" fill="hold" grpId="4" nodeType="afterEffect">
                                  <p:stCondLst>
                                    <p:cond delay="0"/>
                                  </p:stCondLst>
                                  <p:iterate type="lt">
                                    <p:tmAbs val="0"/>
                                  </p:iterate>
                                  <p:childTnLst>
                                    <p:set>
                                      <p:cBhvr>
                                        <p:cTn id="12" dur="1" fill="hold">
                                          <p:stCondLst>
                                            <p:cond delay="0"/>
                                          </p:stCondLst>
                                        </p:cTn>
                                        <p:tgtEl>
                                          <p:spTgt spid="12"/>
                                        </p:tgtEl>
                                        <p:attrNameLst>
                                          <p:attrName>style.visibility</p:attrName>
                                        </p:attrNameLst>
                                      </p:cBhvr>
                                      <p:to>
                                        <p:strVal val="visible"/>
                                      </p:to>
                                    </p:set>
                                  </p:childTnLst>
                                </p:cTn>
                              </p:par>
                              <p:par>
                                <p:cTn id="13" presetID="6" presetClass="emph" presetSubtype="0" accel="50000" decel="50000" fill="hold" grpId="1" nodeType="withEffect">
                                  <p:stCondLst>
                                    <p:cond delay="0"/>
                                  </p:stCondLst>
                                  <p:iterate type="lt">
                                    <p:tmPct val="0"/>
                                  </p:iterate>
                                  <p:childTnLst>
                                    <p:animScale>
                                      <p:cBhvr>
                                        <p:cTn id="14" dur="1000" fill="hold"/>
                                        <p:tgtEl>
                                          <p:spTgt spid="12"/>
                                        </p:tgtEl>
                                      </p:cBhvr>
                                      <p:by x="100000" y="25000"/>
                                    </p:animScale>
                                  </p:childTnLst>
                                </p:cTn>
                              </p:par>
                              <p:par>
                                <p:cTn id="15" presetID="37" presetClass="entr" presetSubtype="0" fill="hold" grpId="0" nodeType="withEffect">
                                  <p:stCondLst>
                                    <p:cond delay="0"/>
                                  </p:stCondLst>
                                  <p:iterate type="lt">
                                    <p:tmPct val="0"/>
                                  </p:iterate>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900" decel="100000" fill="hold"/>
                                        <p:tgtEl>
                                          <p:spTgt spid="12"/>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1000"/>
                                        <p:tgtEl>
                                          <p:spTgt spid="42"/>
                                        </p:tgtEl>
                                      </p:cBhvr>
                                    </p:animEffect>
                                    <p:anim calcmode="lin" valueType="num">
                                      <p:cBhvr>
                                        <p:cTn id="34" dur="1000" fill="hold"/>
                                        <p:tgtEl>
                                          <p:spTgt spid="42"/>
                                        </p:tgtEl>
                                        <p:attrNameLst>
                                          <p:attrName>ppt_x</p:attrName>
                                        </p:attrNameLst>
                                      </p:cBhvr>
                                      <p:tavLst>
                                        <p:tav tm="0">
                                          <p:val>
                                            <p:strVal val="#ppt_x"/>
                                          </p:val>
                                        </p:tav>
                                        <p:tav tm="100000">
                                          <p:val>
                                            <p:strVal val="#ppt_x"/>
                                          </p:val>
                                        </p:tav>
                                      </p:tavLst>
                                    </p:anim>
                                    <p:anim calcmode="lin" valueType="num">
                                      <p:cBhvr>
                                        <p:cTn id="35" dur="1000" fill="hold"/>
                                        <p:tgtEl>
                                          <p:spTgt spid="4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2" grpId="1"/>
      <p:bldP spid="12" grpId="2"/>
      <p:bldP spid="12" grpId="3"/>
      <p:bldP spid="12" grpId="4"/>
      <p:bldP spid="4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65" y="-188084"/>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35920"/>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2" name="TextBox 13"/>
          <p:cNvSpPr txBox="1"/>
          <p:nvPr/>
        </p:nvSpPr>
        <p:spPr>
          <a:xfrm>
            <a:off x="143555" y="222195"/>
            <a:ext cx="8856890"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DENETİM ESASLARI</a:t>
            </a:r>
            <a:endParaRPr lang="tr-TR" sz="3200" b="1" dirty="0">
              <a:ln w="1905"/>
              <a:solidFill>
                <a:srgbClr val="FFC000"/>
              </a:solidFill>
              <a:effectLst>
                <a:innerShdw blurRad="69850" dist="43180" dir="5400000">
                  <a:srgbClr val="000000">
                    <a:alpha val="65000"/>
                  </a:srgbClr>
                </a:innerShdw>
              </a:effectLst>
            </a:endParaRPr>
          </a:p>
        </p:txBody>
      </p:sp>
      <p:cxnSp>
        <p:nvCxnSpPr>
          <p:cNvPr id="13" name="Straight Connector 8"/>
          <p:cNvCxnSpPr/>
          <p:nvPr/>
        </p:nvCxnSpPr>
        <p:spPr>
          <a:xfrm>
            <a:off x="-20017" y="831427"/>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42" name="Rectangle 4"/>
          <p:cNvSpPr/>
          <p:nvPr/>
        </p:nvSpPr>
        <p:spPr>
          <a:xfrm>
            <a:off x="-9150" y="6483099"/>
            <a:ext cx="9144000" cy="458115"/>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46" name="Straight Connector 8"/>
          <p:cNvCxnSpPr/>
          <p:nvPr/>
        </p:nvCxnSpPr>
        <p:spPr>
          <a:xfrm>
            <a:off x="-10117" y="6481512"/>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4" name="Dikdörtgen 3"/>
          <p:cNvSpPr/>
          <p:nvPr/>
        </p:nvSpPr>
        <p:spPr>
          <a:xfrm>
            <a:off x="155575" y="1138425"/>
            <a:ext cx="8844870" cy="4893647"/>
          </a:xfrm>
          <a:prstGeom prst="rect">
            <a:avLst/>
          </a:prstGeom>
        </p:spPr>
        <p:txBody>
          <a:bodyPr wrap="square">
            <a:spAutoFit/>
          </a:bodyPr>
          <a:lstStyle/>
          <a:p>
            <a:r>
              <a:rPr lang="tr-TR" sz="2000" dirty="0"/>
              <a:t>ÖKC TSM Merkezleri sundukları hizmetlere </a:t>
            </a:r>
            <a:r>
              <a:rPr lang="tr-TR" sz="2000" dirty="0" smtClean="0"/>
              <a:t>ilişkin</a:t>
            </a:r>
          </a:p>
          <a:p>
            <a:endParaRPr lang="tr-TR" sz="2000" dirty="0"/>
          </a:p>
          <a:p>
            <a:r>
              <a:rPr lang="tr-TR" sz="2000" dirty="0" smtClean="0"/>
              <a:t> </a:t>
            </a:r>
            <a:r>
              <a:rPr lang="tr-TR" sz="2000" dirty="0"/>
              <a:t>tüm bileşenleri kapsayan </a:t>
            </a:r>
            <a:r>
              <a:rPr lang="tr-TR" sz="2400" b="1" dirty="0"/>
              <a:t>sızma testini </a:t>
            </a:r>
            <a:r>
              <a:rPr lang="tr-TR" sz="2000" dirty="0"/>
              <a:t>ve </a:t>
            </a:r>
            <a:r>
              <a:rPr lang="tr-TR" sz="2400" b="1" dirty="0"/>
              <a:t>güvenlik testlerini</a:t>
            </a:r>
            <a:r>
              <a:rPr lang="tr-TR" sz="2000" dirty="0"/>
              <a:t>, kural koyucular tarafından belirlenen </a:t>
            </a:r>
            <a:endParaRPr lang="tr-TR" sz="2000" dirty="0" smtClean="0"/>
          </a:p>
          <a:p>
            <a:endParaRPr lang="tr-TR" sz="2000" dirty="0"/>
          </a:p>
          <a:p>
            <a:r>
              <a:rPr lang="tr-TR" sz="2000" dirty="0" smtClean="0"/>
              <a:t>ve  </a:t>
            </a:r>
          </a:p>
          <a:p>
            <a:endParaRPr lang="tr-TR" sz="2000" dirty="0"/>
          </a:p>
          <a:p>
            <a:r>
              <a:rPr lang="tr-TR" sz="2000" dirty="0" smtClean="0"/>
              <a:t>ÖKC </a:t>
            </a:r>
            <a:r>
              <a:rPr lang="tr-TR" sz="2000" dirty="0"/>
              <a:t>TSM Merkezi ve ÖKC üreticisi ile </a:t>
            </a:r>
            <a:r>
              <a:rPr lang="tr-TR" sz="2000" b="1" dirty="0"/>
              <a:t>doğrudan veya dolaylı yönetim, temsil görevi bulunmayan </a:t>
            </a:r>
            <a:endParaRPr lang="tr-TR" sz="2000" b="1" dirty="0" smtClean="0"/>
          </a:p>
          <a:p>
            <a:endParaRPr lang="tr-TR" sz="2000" dirty="0"/>
          </a:p>
          <a:p>
            <a:r>
              <a:rPr lang="tr-TR" sz="2000" dirty="0" smtClean="0"/>
              <a:t>ve </a:t>
            </a:r>
            <a:r>
              <a:rPr lang="tr-TR" sz="2400" b="1" dirty="0" smtClean="0"/>
              <a:t>BAĞIMSIZ denetim </a:t>
            </a:r>
            <a:r>
              <a:rPr lang="tr-TR" sz="2400" b="1" dirty="0"/>
              <a:t>kuruluşlarına </a:t>
            </a:r>
            <a:r>
              <a:rPr lang="tr-TR" sz="2000" dirty="0"/>
              <a:t>yılda </a:t>
            </a:r>
            <a:r>
              <a:rPr lang="tr-TR" sz="2000" dirty="0">
                <a:solidFill>
                  <a:srgbClr val="FF0000"/>
                </a:solidFill>
              </a:rPr>
              <a:t>en az bir defa </a:t>
            </a:r>
            <a:r>
              <a:rPr lang="tr-TR" sz="2000" dirty="0"/>
              <a:t>yaptırır ve denetime ilişkin </a:t>
            </a:r>
            <a:r>
              <a:rPr lang="tr-TR" sz="2400" b="1" dirty="0">
                <a:solidFill>
                  <a:srgbClr val="C00000"/>
                </a:solidFill>
              </a:rPr>
              <a:t>raporu</a:t>
            </a:r>
            <a:r>
              <a:rPr lang="tr-TR" sz="2000" dirty="0"/>
              <a:t> kural koyuculara sunar. </a:t>
            </a:r>
            <a:endParaRPr lang="tr-TR" sz="2000" dirty="0" smtClean="0"/>
          </a:p>
          <a:p>
            <a:endParaRPr lang="tr-TR" sz="2000" dirty="0"/>
          </a:p>
          <a:p>
            <a:r>
              <a:rPr lang="tr-TR" sz="2000" dirty="0" smtClean="0"/>
              <a:t>Denetim </a:t>
            </a:r>
            <a:r>
              <a:rPr lang="tr-TR" sz="2000" dirty="0"/>
              <a:t>sonucunda düzenlenen raporda tespit edilen sorun ve eksiklikler ivedilikle giderilir. </a:t>
            </a:r>
          </a:p>
        </p:txBody>
      </p:sp>
    </p:spTree>
    <p:extLst>
      <p:ext uri="{BB962C8B-B14F-4D97-AF65-F5344CB8AC3E}">
        <p14:creationId xmlns:p14="http://schemas.microsoft.com/office/powerpoint/2010/main" val="3962741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2" nodeType="afterEffect">
                                  <p:stCondLst>
                                    <p:cond delay="0"/>
                                  </p:stCondLst>
                                  <p:iterate type="lt">
                                    <p:tmAbs val="0"/>
                                  </p:iterate>
                                  <p:childTnLst>
                                    <p:set>
                                      <p:cBhvr>
                                        <p:cTn id="6" dur="1" fill="hold">
                                          <p:stCondLst>
                                            <p:cond delay="0"/>
                                          </p:stCondLst>
                                        </p:cTn>
                                        <p:tgtEl>
                                          <p:spTgt spid="12"/>
                                        </p:tgtEl>
                                        <p:attrNameLst>
                                          <p:attrName>style.visibility</p:attrName>
                                        </p:attrNameLst>
                                      </p:cBhvr>
                                      <p:to>
                                        <p:strVal val="hidden"/>
                                      </p:to>
                                    </p:set>
                                  </p:childTnLst>
                                </p:cTn>
                              </p:par>
                            </p:childTnLst>
                          </p:cTn>
                        </p:par>
                        <p:par>
                          <p:cTn id="7" fill="hold">
                            <p:stCondLst>
                              <p:cond delay="0"/>
                            </p:stCondLst>
                            <p:childTnLst>
                              <p:par>
                                <p:cTn id="8" presetID="6" presetClass="emph" presetSubtype="0" fill="hold" grpId="3" nodeType="afterEffect">
                                  <p:stCondLst>
                                    <p:cond delay="0"/>
                                  </p:stCondLst>
                                  <p:iterate type="lt">
                                    <p:tmPct val="0"/>
                                  </p:iterate>
                                  <p:childTnLst>
                                    <p:animScale>
                                      <p:cBhvr>
                                        <p:cTn id="9" dur="10" fill="hold"/>
                                        <p:tgtEl>
                                          <p:spTgt spid="12"/>
                                        </p:tgtEl>
                                      </p:cBhvr>
                                      <p:by x="100000" y="400000"/>
                                    </p:animScale>
                                  </p:childTnLst>
                                </p:cTn>
                              </p:par>
                            </p:childTnLst>
                          </p:cTn>
                        </p:par>
                        <p:par>
                          <p:cTn id="10" fill="hold">
                            <p:stCondLst>
                              <p:cond delay="10"/>
                            </p:stCondLst>
                            <p:childTnLst>
                              <p:par>
                                <p:cTn id="11" presetID="1" presetClass="entr" presetSubtype="0" fill="hold" grpId="4" nodeType="afterEffect">
                                  <p:stCondLst>
                                    <p:cond delay="0"/>
                                  </p:stCondLst>
                                  <p:iterate type="lt">
                                    <p:tmAbs val="0"/>
                                  </p:iterate>
                                  <p:childTnLst>
                                    <p:set>
                                      <p:cBhvr>
                                        <p:cTn id="12" dur="1" fill="hold">
                                          <p:stCondLst>
                                            <p:cond delay="0"/>
                                          </p:stCondLst>
                                        </p:cTn>
                                        <p:tgtEl>
                                          <p:spTgt spid="12"/>
                                        </p:tgtEl>
                                        <p:attrNameLst>
                                          <p:attrName>style.visibility</p:attrName>
                                        </p:attrNameLst>
                                      </p:cBhvr>
                                      <p:to>
                                        <p:strVal val="visible"/>
                                      </p:to>
                                    </p:set>
                                  </p:childTnLst>
                                </p:cTn>
                              </p:par>
                              <p:par>
                                <p:cTn id="13" presetID="6" presetClass="emph" presetSubtype="0" accel="50000" decel="50000" fill="hold" grpId="1" nodeType="withEffect">
                                  <p:stCondLst>
                                    <p:cond delay="0"/>
                                  </p:stCondLst>
                                  <p:iterate type="lt">
                                    <p:tmPct val="0"/>
                                  </p:iterate>
                                  <p:childTnLst>
                                    <p:animScale>
                                      <p:cBhvr>
                                        <p:cTn id="14" dur="1000" fill="hold"/>
                                        <p:tgtEl>
                                          <p:spTgt spid="12"/>
                                        </p:tgtEl>
                                      </p:cBhvr>
                                      <p:by x="100000" y="25000"/>
                                    </p:animScale>
                                  </p:childTnLst>
                                </p:cTn>
                              </p:par>
                              <p:par>
                                <p:cTn id="15" presetID="37" presetClass="entr" presetSubtype="0" fill="hold" grpId="0" nodeType="withEffect">
                                  <p:stCondLst>
                                    <p:cond delay="0"/>
                                  </p:stCondLst>
                                  <p:iterate type="lt">
                                    <p:tmPct val="0"/>
                                  </p:iterate>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900" decel="100000" fill="hold"/>
                                        <p:tgtEl>
                                          <p:spTgt spid="12"/>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1000"/>
                                        <p:tgtEl>
                                          <p:spTgt spid="42"/>
                                        </p:tgtEl>
                                      </p:cBhvr>
                                    </p:animEffect>
                                    <p:anim calcmode="lin" valueType="num">
                                      <p:cBhvr>
                                        <p:cTn id="34" dur="1000" fill="hold"/>
                                        <p:tgtEl>
                                          <p:spTgt spid="42"/>
                                        </p:tgtEl>
                                        <p:attrNameLst>
                                          <p:attrName>ppt_x</p:attrName>
                                        </p:attrNameLst>
                                      </p:cBhvr>
                                      <p:tavLst>
                                        <p:tav tm="0">
                                          <p:val>
                                            <p:strVal val="#ppt_x"/>
                                          </p:val>
                                        </p:tav>
                                        <p:tav tm="100000">
                                          <p:val>
                                            <p:strVal val="#ppt_x"/>
                                          </p:val>
                                        </p:tav>
                                      </p:tavLst>
                                    </p:anim>
                                    <p:anim calcmode="lin" valueType="num">
                                      <p:cBhvr>
                                        <p:cTn id="35" dur="1000" fill="hold"/>
                                        <p:tgtEl>
                                          <p:spTgt spid="4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2" grpId="1"/>
      <p:bldP spid="12" grpId="2"/>
      <p:bldP spid="12" grpId="3"/>
      <p:bldP spid="12" grpId="4"/>
      <p:bldP spid="4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468" y="-145844"/>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35920"/>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2" name="TextBox 13"/>
          <p:cNvSpPr txBox="1"/>
          <p:nvPr/>
        </p:nvSpPr>
        <p:spPr>
          <a:xfrm>
            <a:off x="143555" y="222195"/>
            <a:ext cx="8856890"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DENETİM ESASLARI</a:t>
            </a:r>
            <a:endParaRPr lang="tr-TR" sz="3200" b="1" dirty="0">
              <a:ln w="1905"/>
              <a:solidFill>
                <a:srgbClr val="FFC000"/>
              </a:solidFill>
              <a:effectLst>
                <a:innerShdw blurRad="69850" dist="43180" dir="5400000">
                  <a:srgbClr val="000000">
                    <a:alpha val="65000"/>
                  </a:srgbClr>
                </a:innerShdw>
              </a:effectLst>
            </a:endParaRPr>
          </a:p>
        </p:txBody>
      </p:sp>
      <p:cxnSp>
        <p:nvCxnSpPr>
          <p:cNvPr id="13" name="Straight Connector 8"/>
          <p:cNvCxnSpPr/>
          <p:nvPr/>
        </p:nvCxnSpPr>
        <p:spPr>
          <a:xfrm>
            <a:off x="-20017" y="831427"/>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42" name="Rectangle 4"/>
          <p:cNvSpPr/>
          <p:nvPr/>
        </p:nvSpPr>
        <p:spPr>
          <a:xfrm>
            <a:off x="-9150" y="6483099"/>
            <a:ext cx="9144000" cy="458115"/>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46" name="Straight Connector 8"/>
          <p:cNvCxnSpPr/>
          <p:nvPr/>
        </p:nvCxnSpPr>
        <p:spPr>
          <a:xfrm>
            <a:off x="-10117" y="6481512"/>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4" name="Dikdörtgen 3"/>
          <p:cNvSpPr/>
          <p:nvPr/>
        </p:nvSpPr>
        <p:spPr>
          <a:xfrm>
            <a:off x="155575" y="1138425"/>
            <a:ext cx="8844870" cy="4832092"/>
          </a:xfrm>
          <a:prstGeom prst="rect">
            <a:avLst/>
          </a:prstGeom>
        </p:spPr>
        <p:txBody>
          <a:bodyPr wrap="square">
            <a:spAutoFit/>
          </a:bodyPr>
          <a:lstStyle/>
          <a:p>
            <a:pPr algn="just"/>
            <a:r>
              <a:rPr lang="tr-TR" sz="2800" dirty="0"/>
              <a:t>ÖKC TSM Merkezi vereceği hizmetlerden doğabilecek zararları karşılamak amacıyla </a:t>
            </a:r>
            <a:r>
              <a:rPr lang="tr-TR" sz="2800" b="1" dirty="0"/>
              <a:t>mesleki sorumluluk sigortası </a:t>
            </a:r>
            <a:r>
              <a:rPr lang="tr-TR" sz="2800" dirty="0"/>
              <a:t>yaptırmak zorundadır.</a:t>
            </a:r>
          </a:p>
          <a:p>
            <a:pPr algn="just"/>
            <a:r>
              <a:rPr lang="tr-TR" sz="2800" dirty="0"/>
              <a:t> </a:t>
            </a:r>
          </a:p>
          <a:p>
            <a:pPr algn="just"/>
            <a:r>
              <a:rPr lang="tr-TR" sz="2800" dirty="0"/>
              <a:t>ÖKC TSM Merkezi, herhangi bir kapsam kısıtlamasına gidilmeden ve işlem sayısından bağımsız olarak, </a:t>
            </a:r>
            <a:r>
              <a:rPr lang="tr-TR" sz="2800" b="1" dirty="0">
                <a:solidFill>
                  <a:srgbClr val="C00000"/>
                </a:solidFill>
              </a:rPr>
              <a:t>PCI DSS ile uyumlu olduğunu</a:t>
            </a:r>
            <a:r>
              <a:rPr lang="tr-TR" sz="2800" dirty="0"/>
              <a:t>, </a:t>
            </a:r>
            <a:r>
              <a:rPr lang="tr-TR" sz="2800" dirty="0">
                <a:solidFill>
                  <a:srgbClr val="0070C0"/>
                </a:solidFill>
              </a:rPr>
              <a:t>asgari yılda bir defa</a:t>
            </a:r>
            <a:r>
              <a:rPr lang="tr-TR" sz="2800" dirty="0"/>
              <a:t>, </a:t>
            </a:r>
            <a:r>
              <a:rPr lang="tr-TR" sz="2800" b="1" dirty="0">
                <a:solidFill>
                  <a:srgbClr val="00B050"/>
                </a:solidFill>
              </a:rPr>
              <a:t>standartları PCI SSC tarafından tanımlanmış olan yerinde denetimler ile ispatlar</a:t>
            </a:r>
            <a:r>
              <a:rPr lang="tr-TR" sz="2800" dirty="0" smtClean="0"/>
              <a:t>.</a:t>
            </a:r>
          </a:p>
          <a:p>
            <a:pPr algn="just"/>
            <a:endParaRPr lang="tr-TR" sz="2800" dirty="0"/>
          </a:p>
          <a:p>
            <a:pPr algn="just"/>
            <a:endParaRPr lang="tr-TR" sz="2800" dirty="0"/>
          </a:p>
        </p:txBody>
      </p:sp>
    </p:spTree>
    <p:extLst>
      <p:ext uri="{BB962C8B-B14F-4D97-AF65-F5344CB8AC3E}">
        <p14:creationId xmlns:p14="http://schemas.microsoft.com/office/powerpoint/2010/main" val="365013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2" nodeType="afterEffect">
                                  <p:stCondLst>
                                    <p:cond delay="0"/>
                                  </p:stCondLst>
                                  <p:iterate type="lt">
                                    <p:tmAbs val="0"/>
                                  </p:iterate>
                                  <p:childTnLst>
                                    <p:set>
                                      <p:cBhvr>
                                        <p:cTn id="6" dur="1" fill="hold">
                                          <p:stCondLst>
                                            <p:cond delay="0"/>
                                          </p:stCondLst>
                                        </p:cTn>
                                        <p:tgtEl>
                                          <p:spTgt spid="12"/>
                                        </p:tgtEl>
                                        <p:attrNameLst>
                                          <p:attrName>style.visibility</p:attrName>
                                        </p:attrNameLst>
                                      </p:cBhvr>
                                      <p:to>
                                        <p:strVal val="hidden"/>
                                      </p:to>
                                    </p:set>
                                  </p:childTnLst>
                                </p:cTn>
                              </p:par>
                            </p:childTnLst>
                          </p:cTn>
                        </p:par>
                        <p:par>
                          <p:cTn id="7" fill="hold">
                            <p:stCondLst>
                              <p:cond delay="0"/>
                            </p:stCondLst>
                            <p:childTnLst>
                              <p:par>
                                <p:cTn id="8" presetID="6" presetClass="emph" presetSubtype="0" fill="hold" grpId="3" nodeType="afterEffect">
                                  <p:stCondLst>
                                    <p:cond delay="0"/>
                                  </p:stCondLst>
                                  <p:iterate type="lt">
                                    <p:tmPct val="0"/>
                                  </p:iterate>
                                  <p:childTnLst>
                                    <p:animScale>
                                      <p:cBhvr>
                                        <p:cTn id="9" dur="10" fill="hold"/>
                                        <p:tgtEl>
                                          <p:spTgt spid="12"/>
                                        </p:tgtEl>
                                      </p:cBhvr>
                                      <p:by x="100000" y="400000"/>
                                    </p:animScale>
                                  </p:childTnLst>
                                </p:cTn>
                              </p:par>
                            </p:childTnLst>
                          </p:cTn>
                        </p:par>
                        <p:par>
                          <p:cTn id="10" fill="hold">
                            <p:stCondLst>
                              <p:cond delay="10"/>
                            </p:stCondLst>
                            <p:childTnLst>
                              <p:par>
                                <p:cTn id="11" presetID="1" presetClass="entr" presetSubtype="0" fill="hold" grpId="4" nodeType="afterEffect">
                                  <p:stCondLst>
                                    <p:cond delay="0"/>
                                  </p:stCondLst>
                                  <p:iterate type="lt">
                                    <p:tmAbs val="0"/>
                                  </p:iterate>
                                  <p:childTnLst>
                                    <p:set>
                                      <p:cBhvr>
                                        <p:cTn id="12" dur="1" fill="hold">
                                          <p:stCondLst>
                                            <p:cond delay="0"/>
                                          </p:stCondLst>
                                        </p:cTn>
                                        <p:tgtEl>
                                          <p:spTgt spid="12"/>
                                        </p:tgtEl>
                                        <p:attrNameLst>
                                          <p:attrName>style.visibility</p:attrName>
                                        </p:attrNameLst>
                                      </p:cBhvr>
                                      <p:to>
                                        <p:strVal val="visible"/>
                                      </p:to>
                                    </p:set>
                                  </p:childTnLst>
                                </p:cTn>
                              </p:par>
                              <p:par>
                                <p:cTn id="13" presetID="6" presetClass="emph" presetSubtype="0" accel="50000" decel="50000" fill="hold" grpId="1" nodeType="withEffect">
                                  <p:stCondLst>
                                    <p:cond delay="0"/>
                                  </p:stCondLst>
                                  <p:iterate type="lt">
                                    <p:tmPct val="0"/>
                                  </p:iterate>
                                  <p:childTnLst>
                                    <p:animScale>
                                      <p:cBhvr>
                                        <p:cTn id="14" dur="1000" fill="hold"/>
                                        <p:tgtEl>
                                          <p:spTgt spid="12"/>
                                        </p:tgtEl>
                                      </p:cBhvr>
                                      <p:by x="100000" y="25000"/>
                                    </p:animScale>
                                  </p:childTnLst>
                                </p:cTn>
                              </p:par>
                              <p:par>
                                <p:cTn id="15" presetID="37" presetClass="entr" presetSubtype="0" fill="hold" grpId="0" nodeType="withEffect">
                                  <p:stCondLst>
                                    <p:cond delay="0"/>
                                  </p:stCondLst>
                                  <p:iterate type="lt">
                                    <p:tmPct val="0"/>
                                  </p:iterate>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900" decel="100000" fill="hold"/>
                                        <p:tgtEl>
                                          <p:spTgt spid="12"/>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1000"/>
                                        <p:tgtEl>
                                          <p:spTgt spid="42"/>
                                        </p:tgtEl>
                                      </p:cBhvr>
                                    </p:animEffect>
                                    <p:anim calcmode="lin" valueType="num">
                                      <p:cBhvr>
                                        <p:cTn id="34" dur="1000" fill="hold"/>
                                        <p:tgtEl>
                                          <p:spTgt spid="42"/>
                                        </p:tgtEl>
                                        <p:attrNameLst>
                                          <p:attrName>ppt_x</p:attrName>
                                        </p:attrNameLst>
                                      </p:cBhvr>
                                      <p:tavLst>
                                        <p:tav tm="0">
                                          <p:val>
                                            <p:strVal val="#ppt_x"/>
                                          </p:val>
                                        </p:tav>
                                        <p:tav tm="100000">
                                          <p:val>
                                            <p:strVal val="#ppt_x"/>
                                          </p:val>
                                        </p:tav>
                                      </p:tavLst>
                                    </p:anim>
                                    <p:anim calcmode="lin" valueType="num">
                                      <p:cBhvr>
                                        <p:cTn id="35" dur="1000" fill="hold"/>
                                        <p:tgtEl>
                                          <p:spTgt spid="4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2" grpId="1"/>
      <p:bldP spid="12" grpId="2"/>
      <p:bldP spid="12" grpId="3"/>
      <p:bldP spid="12" grpId="4"/>
      <p:bldP spid="4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3"/>
          <p:cNvSpPr txBox="1"/>
          <p:nvPr/>
        </p:nvSpPr>
        <p:spPr>
          <a:xfrm>
            <a:off x="115089" y="2948528"/>
            <a:ext cx="8856890" cy="830997"/>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4800" b="1" dirty="0" smtClean="0">
                <a:ln w="1905"/>
                <a:solidFill>
                  <a:srgbClr val="FFC000"/>
                </a:solidFill>
                <a:effectLst>
                  <a:outerShdw blurRad="38100" dist="38100" dir="2700000" algn="tl">
                    <a:srgbClr val="000000">
                      <a:alpha val="43137"/>
                    </a:srgbClr>
                  </a:outerShdw>
                </a:effectLst>
              </a:rPr>
              <a:t>HARİCİ CİHAZ ÇALIŞMA ESASLARI</a:t>
            </a:r>
            <a:endParaRPr lang="tr-TR" sz="4800" b="1" dirty="0">
              <a:ln w="1905"/>
              <a:solidFill>
                <a:srgbClr val="FFC000"/>
              </a:solidFill>
              <a:effectLst>
                <a:outerShdw blurRad="38100" dist="38100" dir="2700000" algn="tl">
                  <a:srgbClr val="000000">
                    <a:alpha val="43137"/>
                  </a:srgbClr>
                </a:outerShdw>
              </a:effectLst>
            </a:endParaRPr>
          </a:p>
        </p:txBody>
      </p: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Tree>
    <p:extLst>
      <p:ext uri="{BB962C8B-B14F-4D97-AF65-F5344CB8AC3E}">
        <p14:creationId xmlns:p14="http://schemas.microsoft.com/office/powerpoint/2010/main" val="1413392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2" nodeType="afterEffect">
                                  <p:stCondLst>
                                    <p:cond delay="0"/>
                                  </p:stCondLst>
                                  <p:iterate type="lt">
                                    <p:tmAbs val="0"/>
                                  </p:iterate>
                                  <p:childTnLst>
                                    <p:set>
                                      <p:cBhvr>
                                        <p:cTn id="6" dur="1" fill="hold">
                                          <p:stCondLst>
                                            <p:cond delay="0"/>
                                          </p:stCondLst>
                                        </p:cTn>
                                        <p:tgtEl>
                                          <p:spTgt spid="12"/>
                                        </p:tgtEl>
                                        <p:attrNameLst>
                                          <p:attrName>style.visibility</p:attrName>
                                        </p:attrNameLst>
                                      </p:cBhvr>
                                      <p:to>
                                        <p:strVal val="hidden"/>
                                      </p:to>
                                    </p:set>
                                  </p:childTnLst>
                                </p:cTn>
                              </p:par>
                            </p:childTnLst>
                          </p:cTn>
                        </p:par>
                        <p:par>
                          <p:cTn id="7" fill="hold">
                            <p:stCondLst>
                              <p:cond delay="0"/>
                            </p:stCondLst>
                            <p:childTnLst>
                              <p:par>
                                <p:cTn id="8" presetID="6" presetClass="emph" presetSubtype="0" fill="hold" grpId="3" nodeType="afterEffect">
                                  <p:stCondLst>
                                    <p:cond delay="0"/>
                                  </p:stCondLst>
                                  <p:iterate type="lt">
                                    <p:tmPct val="0"/>
                                  </p:iterate>
                                  <p:childTnLst>
                                    <p:animScale>
                                      <p:cBhvr>
                                        <p:cTn id="9" dur="10" fill="hold"/>
                                        <p:tgtEl>
                                          <p:spTgt spid="12"/>
                                        </p:tgtEl>
                                      </p:cBhvr>
                                      <p:by x="100000" y="400000"/>
                                    </p:animScale>
                                  </p:childTnLst>
                                </p:cTn>
                              </p:par>
                            </p:childTnLst>
                          </p:cTn>
                        </p:par>
                        <p:par>
                          <p:cTn id="10" fill="hold">
                            <p:stCondLst>
                              <p:cond delay="10"/>
                            </p:stCondLst>
                            <p:childTnLst>
                              <p:par>
                                <p:cTn id="11" presetID="1" presetClass="entr" presetSubtype="0" fill="hold" grpId="4" nodeType="afterEffect">
                                  <p:stCondLst>
                                    <p:cond delay="0"/>
                                  </p:stCondLst>
                                  <p:iterate type="lt">
                                    <p:tmAbs val="0"/>
                                  </p:iterate>
                                  <p:childTnLst>
                                    <p:set>
                                      <p:cBhvr>
                                        <p:cTn id="12" dur="1" fill="hold">
                                          <p:stCondLst>
                                            <p:cond delay="0"/>
                                          </p:stCondLst>
                                        </p:cTn>
                                        <p:tgtEl>
                                          <p:spTgt spid="12"/>
                                        </p:tgtEl>
                                        <p:attrNameLst>
                                          <p:attrName>style.visibility</p:attrName>
                                        </p:attrNameLst>
                                      </p:cBhvr>
                                      <p:to>
                                        <p:strVal val="visible"/>
                                      </p:to>
                                    </p:set>
                                  </p:childTnLst>
                                </p:cTn>
                              </p:par>
                              <p:par>
                                <p:cTn id="13" presetID="6" presetClass="emph" presetSubtype="0" accel="50000" decel="50000" fill="hold" grpId="1" nodeType="withEffect">
                                  <p:stCondLst>
                                    <p:cond delay="0"/>
                                  </p:stCondLst>
                                  <p:iterate type="lt">
                                    <p:tmPct val="0"/>
                                  </p:iterate>
                                  <p:childTnLst>
                                    <p:animScale>
                                      <p:cBhvr>
                                        <p:cTn id="14" dur="1000" fill="hold"/>
                                        <p:tgtEl>
                                          <p:spTgt spid="12"/>
                                        </p:tgtEl>
                                      </p:cBhvr>
                                      <p:by x="100000" y="25000"/>
                                    </p:animScale>
                                  </p:childTnLst>
                                </p:cTn>
                              </p:par>
                              <p:par>
                                <p:cTn id="15" presetID="37" presetClass="entr" presetSubtype="0" fill="hold" grpId="0" nodeType="withEffect">
                                  <p:stCondLst>
                                    <p:cond delay="0"/>
                                  </p:stCondLst>
                                  <p:iterate type="lt">
                                    <p:tmPct val="0"/>
                                  </p:iterate>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900" decel="100000" fill="hold"/>
                                        <p:tgtEl>
                                          <p:spTgt spid="12"/>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2" grpId="1"/>
      <p:bldP spid="12" grpId="2"/>
      <p:bldP spid="12" grpId="3"/>
      <p:bldP spid="12" grpId="4"/>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65" y="-235920"/>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35920"/>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2" name="TextBox 13"/>
          <p:cNvSpPr txBox="1"/>
          <p:nvPr/>
        </p:nvSpPr>
        <p:spPr>
          <a:xfrm>
            <a:off x="143555" y="222195"/>
            <a:ext cx="8856890"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Cihaz Uyumlandırma İşlemi</a:t>
            </a:r>
            <a:endParaRPr lang="tr-TR" sz="3200" b="1" dirty="0">
              <a:ln w="1905"/>
              <a:solidFill>
                <a:srgbClr val="FFC000"/>
              </a:solidFill>
              <a:effectLst>
                <a:innerShdw blurRad="69850" dist="43180" dir="5400000">
                  <a:srgbClr val="000000">
                    <a:alpha val="65000"/>
                  </a:srgbClr>
                </a:innerShdw>
              </a:effectLst>
            </a:endParaRPr>
          </a:p>
        </p:txBody>
      </p:sp>
      <p:cxnSp>
        <p:nvCxnSpPr>
          <p:cNvPr id="13" name="Straight Connector 8"/>
          <p:cNvCxnSpPr/>
          <p:nvPr/>
        </p:nvCxnSpPr>
        <p:spPr>
          <a:xfrm>
            <a:off x="-20017" y="831427"/>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42" name="Rectangle 4"/>
          <p:cNvSpPr/>
          <p:nvPr/>
        </p:nvSpPr>
        <p:spPr>
          <a:xfrm>
            <a:off x="-9150" y="6483099"/>
            <a:ext cx="9144000" cy="458115"/>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46" name="Straight Connector 8"/>
          <p:cNvCxnSpPr/>
          <p:nvPr/>
        </p:nvCxnSpPr>
        <p:spPr>
          <a:xfrm>
            <a:off x="-10117" y="6481512"/>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3" name="Dikdörtgen 2"/>
          <p:cNvSpPr/>
          <p:nvPr/>
        </p:nvSpPr>
        <p:spPr>
          <a:xfrm>
            <a:off x="155575" y="1138425"/>
            <a:ext cx="8692165" cy="4893647"/>
          </a:xfrm>
          <a:prstGeom prst="rect">
            <a:avLst/>
          </a:prstGeom>
        </p:spPr>
        <p:txBody>
          <a:bodyPr wrap="square">
            <a:spAutoFit/>
          </a:bodyPr>
          <a:lstStyle/>
          <a:p>
            <a:pPr algn="just"/>
            <a:r>
              <a:rPr lang="tr-TR" sz="2400" dirty="0"/>
              <a:t>ÖKC üreticilerinin, </a:t>
            </a:r>
            <a:r>
              <a:rPr lang="tr-TR" sz="2400" dirty="0" smtClean="0"/>
              <a:t> </a:t>
            </a:r>
            <a:r>
              <a:rPr lang="tr-TR" sz="2400" b="1" dirty="0" err="1" smtClean="0"/>
              <a:t>ÖKC’ler</a:t>
            </a:r>
            <a:r>
              <a:rPr lang="tr-TR" sz="2400" b="1" dirty="0" smtClean="0"/>
              <a:t> </a:t>
            </a:r>
            <a:r>
              <a:rPr lang="tr-TR" sz="2400" b="1" dirty="0"/>
              <a:t>üzerinde </a:t>
            </a:r>
            <a:r>
              <a:rPr lang="tr-TR" sz="2400" dirty="0"/>
              <a:t>veya </a:t>
            </a:r>
            <a:r>
              <a:rPr lang="tr-TR" sz="2400" b="1" dirty="0" err="1">
                <a:solidFill>
                  <a:srgbClr val="FF0000"/>
                </a:solidFill>
              </a:rPr>
              <a:t>ÖKC’ler</a:t>
            </a:r>
            <a:r>
              <a:rPr lang="tr-TR" sz="2400" b="1" dirty="0">
                <a:solidFill>
                  <a:srgbClr val="FF0000"/>
                </a:solidFill>
              </a:rPr>
              <a:t> birlikte çalışacak cihazlarda</a:t>
            </a:r>
            <a:r>
              <a:rPr lang="tr-TR" sz="2400" dirty="0"/>
              <a:t> (EFT-POS, </a:t>
            </a:r>
            <a:r>
              <a:rPr lang="tr-TR" sz="2400" dirty="0" err="1"/>
              <a:t>PinPad</a:t>
            </a:r>
            <a:r>
              <a:rPr lang="tr-TR" sz="2400" dirty="0"/>
              <a:t>), </a:t>
            </a:r>
            <a:r>
              <a:rPr lang="tr-TR" sz="2400" dirty="0">
                <a:solidFill>
                  <a:srgbClr val="0070C0"/>
                </a:solidFill>
              </a:rPr>
              <a:t>uygulamaları çalıştırılacak Üye İşyeri Anlaşması Yapan </a:t>
            </a:r>
            <a:r>
              <a:rPr lang="tr-TR" sz="2400" dirty="0" smtClean="0">
                <a:solidFill>
                  <a:srgbClr val="0070C0"/>
                </a:solidFill>
              </a:rPr>
              <a:t>Kuruluşlar </a:t>
            </a:r>
            <a:r>
              <a:rPr lang="tr-TR" sz="2400" dirty="0" smtClean="0"/>
              <a:t>ile </a:t>
            </a:r>
            <a:r>
              <a:rPr lang="tr-TR" sz="2400" dirty="0"/>
              <a:t>anlaşma yapmaları </a:t>
            </a:r>
            <a:r>
              <a:rPr lang="tr-TR" sz="2400" u="sng" dirty="0"/>
              <a:t>zorunludur</a:t>
            </a:r>
            <a:r>
              <a:rPr lang="tr-TR" sz="2400" dirty="0"/>
              <a:t>. </a:t>
            </a:r>
          </a:p>
          <a:p>
            <a:pPr algn="just"/>
            <a:r>
              <a:rPr lang="tr-TR" sz="2400" dirty="0"/>
              <a:t> </a:t>
            </a:r>
          </a:p>
          <a:p>
            <a:pPr algn="just"/>
            <a:r>
              <a:rPr lang="tr-TR" sz="2400" dirty="0"/>
              <a:t>Bu zorunluluğun yerine getirilmesi amacıyla, </a:t>
            </a:r>
            <a:endParaRPr lang="tr-TR" sz="2400" dirty="0" smtClean="0"/>
          </a:p>
          <a:p>
            <a:pPr algn="just"/>
            <a:endParaRPr lang="tr-TR" sz="2400" dirty="0"/>
          </a:p>
          <a:p>
            <a:pPr algn="just"/>
            <a:r>
              <a:rPr lang="tr-TR" sz="2400" dirty="0" smtClean="0"/>
              <a:t>ÖKC </a:t>
            </a:r>
            <a:r>
              <a:rPr lang="tr-TR" sz="2400" dirty="0"/>
              <a:t>üreticisi, Üye İşyeri Anlaşması Yapan </a:t>
            </a:r>
            <a:r>
              <a:rPr lang="tr-TR" sz="2400" b="1" dirty="0"/>
              <a:t>tüm kuruluşlardan </a:t>
            </a:r>
            <a:r>
              <a:rPr lang="tr-TR" sz="2400" b="1" u="sng" dirty="0">
                <a:solidFill>
                  <a:srgbClr val="00B050"/>
                </a:solidFill>
              </a:rPr>
              <a:t>uygulamalarının ÖKC ile uyumunun sağlanmasını</a:t>
            </a:r>
            <a:r>
              <a:rPr lang="tr-TR" sz="2400" dirty="0"/>
              <a:t> </a:t>
            </a:r>
            <a:r>
              <a:rPr lang="tr-TR" sz="2400" b="1" dirty="0"/>
              <a:t>yazılı olarak </a:t>
            </a:r>
            <a:r>
              <a:rPr lang="tr-TR" sz="2400" dirty="0"/>
              <a:t>talep eder. </a:t>
            </a:r>
            <a:endParaRPr lang="tr-TR" sz="2400" dirty="0" smtClean="0"/>
          </a:p>
          <a:p>
            <a:pPr algn="just"/>
            <a:endParaRPr lang="tr-TR" sz="2400" dirty="0"/>
          </a:p>
          <a:p>
            <a:pPr algn="just"/>
            <a:r>
              <a:rPr lang="tr-TR" sz="2400" dirty="0" smtClean="0"/>
              <a:t>Bu </a:t>
            </a:r>
            <a:r>
              <a:rPr lang="tr-TR" sz="2400" dirty="0"/>
              <a:t>talep üzerine Üye İşyeri Anlaşması Yapan Kuruluşlar yazılı talep tarihinden itibaren </a:t>
            </a:r>
            <a:r>
              <a:rPr lang="tr-TR" sz="2400" b="1" dirty="0"/>
              <a:t>90 gün içerisinde uygulamalarını ÖKC ile uyumlandırmak zorundadır.</a:t>
            </a:r>
          </a:p>
        </p:txBody>
      </p:sp>
    </p:spTree>
    <p:extLst>
      <p:ext uri="{BB962C8B-B14F-4D97-AF65-F5344CB8AC3E}">
        <p14:creationId xmlns:p14="http://schemas.microsoft.com/office/powerpoint/2010/main" val="142265694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2" nodeType="afterEffect">
                                  <p:stCondLst>
                                    <p:cond delay="0"/>
                                  </p:stCondLst>
                                  <p:iterate type="lt">
                                    <p:tmAbs val="0"/>
                                  </p:iterate>
                                  <p:childTnLst>
                                    <p:set>
                                      <p:cBhvr>
                                        <p:cTn id="6" dur="1" fill="hold">
                                          <p:stCondLst>
                                            <p:cond delay="0"/>
                                          </p:stCondLst>
                                        </p:cTn>
                                        <p:tgtEl>
                                          <p:spTgt spid="12"/>
                                        </p:tgtEl>
                                        <p:attrNameLst>
                                          <p:attrName>style.visibility</p:attrName>
                                        </p:attrNameLst>
                                      </p:cBhvr>
                                      <p:to>
                                        <p:strVal val="hidden"/>
                                      </p:to>
                                    </p:set>
                                  </p:childTnLst>
                                </p:cTn>
                              </p:par>
                            </p:childTnLst>
                          </p:cTn>
                        </p:par>
                        <p:par>
                          <p:cTn id="7" fill="hold">
                            <p:stCondLst>
                              <p:cond delay="0"/>
                            </p:stCondLst>
                            <p:childTnLst>
                              <p:par>
                                <p:cTn id="8" presetID="6" presetClass="emph" presetSubtype="0" fill="hold" grpId="3" nodeType="afterEffect">
                                  <p:stCondLst>
                                    <p:cond delay="0"/>
                                  </p:stCondLst>
                                  <p:iterate type="lt">
                                    <p:tmPct val="0"/>
                                  </p:iterate>
                                  <p:childTnLst>
                                    <p:animScale>
                                      <p:cBhvr>
                                        <p:cTn id="9" dur="10" fill="hold"/>
                                        <p:tgtEl>
                                          <p:spTgt spid="12"/>
                                        </p:tgtEl>
                                      </p:cBhvr>
                                      <p:by x="100000" y="400000"/>
                                    </p:animScale>
                                  </p:childTnLst>
                                </p:cTn>
                              </p:par>
                            </p:childTnLst>
                          </p:cTn>
                        </p:par>
                        <p:par>
                          <p:cTn id="10" fill="hold">
                            <p:stCondLst>
                              <p:cond delay="10"/>
                            </p:stCondLst>
                            <p:childTnLst>
                              <p:par>
                                <p:cTn id="11" presetID="1" presetClass="entr" presetSubtype="0" fill="hold" grpId="4" nodeType="afterEffect">
                                  <p:stCondLst>
                                    <p:cond delay="0"/>
                                  </p:stCondLst>
                                  <p:iterate type="lt">
                                    <p:tmAbs val="0"/>
                                  </p:iterate>
                                  <p:childTnLst>
                                    <p:set>
                                      <p:cBhvr>
                                        <p:cTn id="12" dur="1" fill="hold">
                                          <p:stCondLst>
                                            <p:cond delay="0"/>
                                          </p:stCondLst>
                                        </p:cTn>
                                        <p:tgtEl>
                                          <p:spTgt spid="12"/>
                                        </p:tgtEl>
                                        <p:attrNameLst>
                                          <p:attrName>style.visibility</p:attrName>
                                        </p:attrNameLst>
                                      </p:cBhvr>
                                      <p:to>
                                        <p:strVal val="visible"/>
                                      </p:to>
                                    </p:set>
                                  </p:childTnLst>
                                </p:cTn>
                              </p:par>
                              <p:par>
                                <p:cTn id="13" presetID="6" presetClass="emph" presetSubtype="0" accel="50000" decel="50000" fill="hold" grpId="1" nodeType="withEffect">
                                  <p:stCondLst>
                                    <p:cond delay="0"/>
                                  </p:stCondLst>
                                  <p:iterate type="lt">
                                    <p:tmPct val="0"/>
                                  </p:iterate>
                                  <p:childTnLst>
                                    <p:animScale>
                                      <p:cBhvr>
                                        <p:cTn id="14" dur="1000" fill="hold"/>
                                        <p:tgtEl>
                                          <p:spTgt spid="12"/>
                                        </p:tgtEl>
                                      </p:cBhvr>
                                      <p:by x="100000" y="25000"/>
                                    </p:animScale>
                                  </p:childTnLst>
                                </p:cTn>
                              </p:par>
                              <p:par>
                                <p:cTn id="15" presetID="37" presetClass="entr" presetSubtype="0" fill="hold" grpId="0" nodeType="withEffect">
                                  <p:stCondLst>
                                    <p:cond delay="0"/>
                                  </p:stCondLst>
                                  <p:iterate type="lt">
                                    <p:tmPct val="0"/>
                                  </p:iterate>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900" decel="100000" fill="hold"/>
                                        <p:tgtEl>
                                          <p:spTgt spid="12"/>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1000"/>
                                        <p:tgtEl>
                                          <p:spTgt spid="42"/>
                                        </p:tgtEl>
                                      </p:cBhvr>
                                    </p:animEffect>
                                    <p:anim calcmode="lin" valueType="num">
                                      <p:cBhvr>
                                        <p:cTn id="34" dur="1000" fill="hold"/>
                                        <p:tgtEl>
                                          <p:spTgt spid="42"/>
                                        </p:tgtEl>
                                        <p:attrNameLst>
                                          <p:attrName>ppt_x</p:attrName>
                                        </p:attrNameLst>
                                      </p:cBhvr>
                                      <p:tavLst>
                                        <p:tav tm="0">
                                          <p:val>
                                            <p:strVal val="#ppt_x"/>
                                          </p:val>
                                        </p:tav>
                                        <p:tav tm="100000">
                                          <p:val>
                                            <p:strVal val="#ppt_x"/>
                                          </p:val>
                                        </p:tav>
                                      </p:tavLst>
                                    </p:anim>
                                    <p:anim calcmode="lin" valueType="num">
                                      <p:cBhvr>
                                        <p:cTn id="35" dur="1000" fill="hold"/>
                                        <p:tgtEl>
                                          <p:spTgt spid="4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2" grpId="1"/>
      <p:bldP spid="12" grpId="2"/>
      <p:bldP spid="12" grpId="3"/>
      <p:bldP spid="12" grpId="4"/>
      <p:bldP spid="4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65" y="-235920"/>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35920"/>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2" name="TextBox 13"/>
          <p:cNvSpPr txBox="1"/>
          <p:nvPr/>
        </p:nvSpPr>
        <p:spPr>
          <a:xfrm>
            <a:off x="203601" y="201711"/>
            <a:ext cx="8856890"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ÖKC Üreticilerinin Sorumluluğu</a:t>
            </a:r>
            <a:endParaRPr lang="tr-TR" sz="3200" b="1" dirty="0">
              <a:ln w="1905"/>
              <a:solidFill>
                <a:srgbClr val="FFC000"/>
              </a:solidFill>
              <a:effectLst>
                <a:innerShdw blurRad="69850" dist="43180" dir="5400000">
                  <a:srgbClr val="000000">
                    <a:alpha val="65000"/>
                  </a:srgbClr>
                </a:innerShdw>
              </a:effectLst>
            </a:endParaRPr>
          </a:p>
        </p:txBody>
      </p:sp>
      <p:cxnSp>
        <p:nvCxnSpPr>
          <p:cNvPr id="13" name="Straight Connector 8"/>
          <p:cNvCxnSpPr/>
          <p:nvPr/>
        </p:nvCxnSpPr>
        <p:spPr>
          <a:xfrm>
            <a:off x="-20017" y="831427"/>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42" name="Rectangle 4"/>
          <p:cNvSpPr/>
          <p:nvPr/>
        </p:nvSpPr>
        <p:spPr>
          <a:xfrm>
            <a:off x="-9150" y="6483099"/>
            <a:ext cx="9144000" cy="458115"/>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46" name="Straight Connector 8"/>
          <p:cNvCxnSpPr/>
          <p:nvPr/>
        </p:nvCxnSpPr>
        <p:spPr>
          <a:xfrm>
            <a:off x="-10117" y="6481512"/>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4" name="Dikdörtgen 3"/>
          <p:cNvSpPr/>
          <p:nvPr/>
        </p:nvSpPr>
        <p:spPr>
          <a:xfrm>
            <a:off x="143555" y="1012960"/>
            <a:ext cx="8856890" cy="4401205"/>
          </a:xfrm>
          <a:prstGeom prst="rect">
            <a:avLst/>
          </a:prstGeom>
        </p:spPr>
        <p:txBody>
          <a:bodyPr wrap="square">
            <a:spAutoFit/>
          </a:bodyPr>
          <a:lstStyle/>
          <a:p>
            <a:pPr algn="just"/>
            <a:r>
              <a:rPr lang="tr-TR" sz="2000" dirty="0"/>
              <a:t>Üye İşyeri Anlaşması Yapan Kuruluşun ÖKC yaşam döngüsü kapsamındaki yazılım geliştirme, yükleme, güncelleme, parametre yükleme, kartlı işlemlerin yönetimi, güvenli anahtar yönetimi, terminal güvenlik kontrolleri, işlemlerin yönlendirilmesi, çalıştırılması ve sonuçlarının </a:t>
            </a:r>
            <a:r>
              <a:rPr lang="tr-TR" sz="2000" b="1" dirty="0">
                <a:solidFill>
                  <a:srgbClr val="00B050"/>
                </a:solidFill>
              </a:rPr>
              <a:t>sözleşmelere ve sözleşmelerde belirtilen kriterlere</a:t>
            </a:r>
            <a:r>
              <a:rPr lang="tr-TR" sz="2000" dirty="0"/>
              <a:t>  (SLA- Service Level </a:t>
            </a:r>
            <a:r>
              <a:rPr lang="tr-TR" sz="2000" dirty="0" err="1"/>
              <a:t>Agreement</a:t>
            </a:r>
            <a:r>
              <a:rPr lang="tr-TR" sz="2000" dirty="0"/>
              <a:t>) uygun şekilde iletilmesi vb. faaliyetlerinin </a:t>
            </a:r>
            <a:r>
              <a:rPr lang="tr-TR" sz="2000" b="1" u="sng" dirty="0"/>
              <a:t>yetki</a:t>
            </a:r>
            <a:r>
              <a:rPr lang="tr-TR" sz="2000" dirty="0"/>
              <a:t> ve </a:t>
            </a:r>
            <a:r>
              <a:rPr lang="tr-TR" sz="2000" b="1" u="sng" dirty="0"/>
              <a:t>sorumluluğu</a:t>
            </a:r>
            <a:r>
              <a:rPr lang="tr-TR" sz="2000" dirty="0"/>
              <a:t> ÖKC Üreticilerindedir. </a:t>
            </a:r>
          </a:p>
          <a:p>
            <a:pPr algn="just"/>
            <a:r>
              <a:rPr lang="tr-TR" sz="2000" dirty="0"/>
              <a:t> </a:t>
            </a:r>
          </a:p>
          <a:p>
            <a:pPr algn="just"/>
            <a:r>
              <a:rPr lang="tr-TR" sz="2000" dirty="0"/>
              <a:t>Üye İşyeri Anlaşması Yapan Kuruluşun uygulamalarının ÖKC ile birlikte çalışması için </a:t>
            </a:r>
            <a:r>
              <a:rPr lang="tr-TR" sz="2000" u="sng" dirty="0"/>
              <a:t>sahada yapılması gereken tüm servis ve saha operasyonlarının </a:t>
            </a:r>
            <a:r>
              <a:rPr lang="tr-TR" sz="2000" b="1" u="sng" dirty="0"/>
              <a:t>sorumluluğu</a:t>
            </a:r>
            <a:r>
              <a:rPr lang="tr-TR" sz="2000" u="sng" dirty="0"/>
              <a:t> </a:t>
            </a:r>
            <a:r>
              <a:rPr lang="tr-TR" sz="2000" dirty="0"/>
              <a:t>ÖKC üreticilerindedir.</a:t>
            </a:r>
          </a:p>
          <a:p>
            <a:pPr algn="just"/>
            <a:r>
              <a:rPr lang="tr-TR" sz="2000" dirty="0"/>
              <a:t> </a:t>
            </a:r>
          </a:p>
          <a:p>
            <a:pPr algn="just"/>
            <a:r>
              <a:rPr lang="tr-TR" sz="2000" dirty="0"/>
              <a:t>ÖKC Üreticileri, Üye İşyeri Anlaşması Yapan Kuruluşa vereceği hizmetler kapsamında, </a:t>
            </a:r>
            <a:r>
              <a:rPr lang="tr-TR" sz="2000" b="1" u="sng" dirty="0"/>
              <a:t>ulusal ve uluslararası kural koyucuların koymuş oldukları standartlara uymak ve ilgili sertifikalara sahip olmak zorundadır.</a:t>
            </a:r>
          </a:p>
        </p:txBody>
      </p:sp>
    </p:spTree>
    <p:extLst>
      <p:ext uri="{BB962C8B-B14F-4D97-AF65-F5344CB8AC3E}">
        <p14:creationId xmlns:p14="http://schemas.microsoft.com/office/powerpoint/2010/main" val="367858441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2" nodeType="afterEffect">
                                  <p:stCondLst>
                                    <p:cond delay="0"/>
                                  </p:stCondLst>
                                  <p:iterate type="lt">
                                    <p:tmAbs val="0"/>
                                  </p:iterate>
                                  <p:childTnLst>
                                    <p:set>
                                      <p:cBhvr>
                                        <p:cTn id="6" dur="1" fill="hold">
                                          <p:stCondLst>
                                            <p:cond delay="0"/>
                                          </p:stCondLst>
                                        </p:cTn>
                                        <p:tgtEl>
                                          <p:spTgt spid="12"/>
                                        </p:tgtEl>
                                        <p:attrNameLst>
                                          <p:attrName>style.visibility</p:attrName>
                                        </p:attrNameLst>
                                      </p:cBhvr>
                                      <p:to>
                                        <p:strVal val="hidden"/>
                                      </p:to>
                                    </p:set>
                                  </p:childTnLst>
                                </p:cTn>
                              </p:par>
                            </p:childTnLst>
                          </p:cTn>
                        </p:par>
                        <p:par>
                          <p:cTn id="7" fill="hold">
                            <p:stCondLst>
                              <p:cond delay="0"/>
                            </p:stCondLst>
                            <p:childTnLst>
                              <p:par>
                                <p:cTn id="8" presetID="6" presetClass="emph" presetSubtype="0" fill="hold" grpId="3" nodeType="afterEffect">
                                  <p:stCondLst>
                                    <p:cond delay="0"/>
                                  </p:stCondLst>
                                  <p:iterate type="lt">
                                    <p:tmPct val="0"/>
                                  </p:iterate>
                                  <p:childTnLst>
                                    <p:animScale>
                                      <p:cBhvr>
                                        <p:cTn id="9" dur="10" fill="hold"/>
                                        <p:tgtEl>
                                          <p:spTgt spid="12"/>
                                        </p:tgtEl>
                                      </p:cBhvr>
                                      <p:by x="100000" y="400000"/>
                                    </p:animScale>
                                  </p:childTnLst>
                                </p:cTn>
                              </p:par>
                            </p:childTnLst>
                          </p:cTn>
                        </p:par>
                        <p:par>
                          <p:cTn id="10" fill="hold">
                            <p:stCondLst>
                              <p:cond delay="10"/>
                            </p:stCondLst>
                            <p:childTnLst>
                              <p:par>
                                <p:cTn id="11" presetID="1" presetClass="entr" presetSubtype="0" fill="hold" grpId="4" nodeType="afterEffect">
                                  <p:stCondLst>
                                    <p:cond delay="0"/>
                                  </p:stCondLst>
                                  <p:iterate type="lt">
                                    <p:tmAbs val="0"/>
                                  </p:iterate>
                                  <p:childTnLst>
                                    <p:set>
                                      <p:cBhvr>
                                        <p:cTn id="12" dur="1" fill="hold">
                                          <p:stCondLst>
                                            <p:cond delay="0"/>
                                          </p:stCondLst>
                                        </p:cTn>
                                        <p:tgtEl>
                                          <p:spTgt spid="12"/>
                                        </p:tgtEl>
                                        <p:attrNameLst>
                                          <p:attrName>style.visibility</p:attrName>
                                        </p:attrNameLst>
                                      </p:cBhvr>
                                      <p:to>
                                        <p:strVal val="visible"/>
                                      </p:to>
                                    </p:set>
                                  </p:childTnLst>
                                </p:cTn>
                              </p:par>
                              <p:par>
                                <p:cTn id="13" presetID="6" presetClass="emph" presetSubtype="0" accel="50000" decel="50000" fill="hold" grpId="1" nodeType="withEffect">
                                  <p:stCondLst>
                                    <p:cond delay="0"/>
                                  </p:stCondLst>
                                  <p:iterate type="lt">
                                    <p:tmPct val="0"/>
                                  </p:iterate>
                                  <p:childTnLst>
                                    <p:animScale>
                                      <p:cBhvr>
                                        <p:cTn id="14" dur="1000" fill="hold"/>
                                        <p:tgtEl>
                                          <p:spTgt spid="12"/>
                                        </p:tgtEl>
                                      </p:cBhvr>
                                      <p:by x="100000" y="25000"/>
                                    </p:animScale>
                                  </p:childTnLst>
                                </p:cTn>
                              </p:par>
                              <p:par>
                                <p:cTn id="15" presetID="37" presetClass="entr" presetSubtype="0" fill="hold" grpId="0" nodeType="withEffect">
                                  <p:stCondLst>
                                    <p:cond delay="0"/>
                                  </p:stCondLst>
                                  <p:iterate type="lt">
                                    <p:tmPct val="0"/>
                                  </p:iterate>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900" decel="100000" fill="hold"/>
                                        <p:tgtEl>
                                          <p:spTgt spid="12"/>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1000"/>
                                        <p:tgtEl>
                                          <p:spTgt spid="42"/>
                                        </p:tgtEl>
                                      </p:cBhvr>
                                    </p:animEffect>
                                    <p:anim calcmode="lin" valueType="num">
                                      <p:cBhvr>
                                        <p:cTn id="34" dur="1000" fill="hold"/>
                                        <p:tgtEl>
                                          <p:spTgt spid="42"/>
                                        </p:tgtEl>
                                        <p:attrNameLst>
                                          <p:attrName>ppt_x</p:attrName>
                                        </p:attrNameLst>
                                      </p:cBhvr>
                                      <p:tavLst>
                                        <p:tav tm="0">
                                          <p:val>
                                            <p:strVal val="#ppt_x"/>
                                          </p:val>
                                        </p:tav>
                                        <p:tav tm="100000">
                                          <p:val>
                                            <p:strVal val="#ppt_x"/>
                                          </p:val>
                                        </p:tav>
                                      </p:tavLst>
                                    </p:anim>
                                    <p:anim calcmode="lin" valueType="num">
                                      <p:cBhvr>
                                        <p:cTn id="35" dur="1000" fill="hold"/>
                                        <p:tgtEl>
                                          <p:spTgt spid="4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2" grpId="1"/>
      <p:bldP spid="12" grpId="2"/>
      <p:bldP spid="12" grpId="3"/>
      <p:bldP spid="12" grpId="4"/>
      <p:bldP spid="4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65" y="-235920"/>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35920"/>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13" name="Straight Connector 8"/>
          <p:cNvCxnSpPr/>
          <p:nvPr/>
        </p:nvCxnSpPr>
        <p:spPr>
          <a:xfrm>
            <a:off x="-20017" y="831427"/>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42" name="Rectangle 4"/>
          <p:cNvSpPr/>
          <p:nvPr/>
        </p:nvSpPr>
        <p:spPr>
          <a:xfrm>
            <a:off x="-9150" y="6483099"/>
            <a:ext cx="9144000" cy="458115"/>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46" name="Straight Connector 8"/>
          <p:cNvCxnSpPr/>
          <p:nvPr/>
        </p:nvCxnSpPr>
        <p:spPr>
          <a:xfrm>
            <a:off x="-10117" y="6481512"/>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10" name="TextBox 13"/>
          <p:cNvSpPr txBox="1"/>
          <p:nvPr/>
        </p:nvSpPr>
        <p:spPr>
          <a:xfrm>
            <a:off x="203601" y="95535"/>
            <a:ext cx="8856890"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ÖKC Üreticilerinin Sorumluluğu</a:t>
            </a:r>
            <a:endParaRPr lang="tr-TR" sz="3200" b="1" dirty="0">
              <a:ln w="1905"/>
              <a:solidFill>
                <a:srgbClr val="FFC000"/>
              </a:solidFill>
              <a:effectLst>
                <a:innerShdw blurRad="69850" dist="43180" dir="5400000">
                  <a:srgbClr val="000000">
                    <a:alpha val="65000"/>
                  </a:srgbClr>
                </a:innerShdw>
              </a:effectLst>
            </a:endParaRPr>
          </a:p>
        </p:txBody>
      </p:sp>
      <p:sp>
        <p:nvSpPr>
          <p:cNvPr id="3" name="Dikdörtgen 2"/>
          <p:cNvSpPr/>
          <p:nvPr/>
        </p:nvSpPr>
        <p:spPr>
          <a:xfrm>
            <a:off x="155575" y="1443841"/>
            <a:ext cx="8692165" cy="3847207"/>
          </a:xfrm>
          <a:prstGeom prst="rect">
            <a:avLst/>
          </a:prstGeom>
        </p:spPr>
        <p:txBody>
          <a:bodyPr wrap="square">
            <a:spAutoFit/>
          </a:bodyPr>
          <a:lstStyle/>
          <a:p>
            <a:pPr algn="just"/>
            <a:r>
              <a:rPr lang="tr-TR" sz="2400" dirty="0"/>
              <a:t>ÖKC TSM Merkezleri, </a:t>
            </a:r>
            <a:r>
              <a:rPr lang="tr-TR" sz="2400" b="1" dirty="0">
                <a:solidFill>
                  <a:srgbClr val="FF0000"/>
                </a:solidFill>
              </a:rPr>
              <a:t>GİB ve yasalarca yetkili kılınmış diğer kurumlardan gelen talimatlar doğrultusunda </a:t>
            </a:r>
            <a:r>
              <a:rPr lang="tr-TR" sz="2400" dirty="0" err="1"/>
              <a:t>ÖKC’lerin</a:t>
            </a:r>
            <a:r>
              <a:rPr lang="tr-TR" sz="2400" dirty="0"/>
              <a:t> fonksiyonlarının </a:t>
            </a:r>
            <a:r>
              <a:rPr lang="tr-TR" sz="2400" b="1" dirty="0">
                <a:solidFill>
                  <a:srgbClr val="00B050"/>
                </a:solidFill>
              </a:rPr>
              <a:t>tümünü veya belli bir kısmını</a:t>
            </a:r>
            <a:r>
              <a:rPr lang="tr-TR" sz="2400" dirty="0"/>
              <a:t> </a:t>
            </a:r>
            <a:r>
              <a:rPr lang="tr-TR" sz="2400" dirty="0">
                <a:solidFill>
                  <a:srgbClr val="0070C0"/>
                </a:solidFill>
              </a:rPr>
              <a:t>durdurabilir</a:t>
            </a:r>
            <a:r>
              <a:rPr lang="tr-TR" sz="2400" dirty="0"/>
              <a:t> veya </a:t>
            </a:r>
            <a:r>
              <a:rPr lang="tr-TR" sz="2400" dirty="0">
                <a:solidFill>
                  <a:srgbClr val="7030A0"/>
                </a:solidFill>
              </a:rPr>
              <a:t>değiştirebilir. </a:t>
            </a:r>
          </a:p>
          <a:p>
            <a:pPr algn="just"/>
            <a:r>
              <a:rPr lang="tr-TR" sz="2400" dirty="0"/>
              <a:t> </a:t>
            </a:r>
          </a:p>
          <a:p>
            <a:pPr algn="just"/>
            <a:r>
              <a:rPr lang="tr-TR" sz="2400" b="1" u="sng" dirty="0">
                <a:solidFill>
                  <a:srgbClr val="0070C0"/>
                </a:solidFill>
              </a:rPr>
              <a:t>ÖKC Üreticileri ve bunlara ait ÖKC TSM Merkezleri </a:t>
            </a:r>
            <a:r>
              <a:rPr lang="tr-TR" sz="2400" dirty="0"/>
              <a:t>kural koyuculardan gelen talimatlar doğrultusunda veya ÖKC üreticilerinin oluşturduğu </a:t>
            </a:r>
            <a:r>
              <a:rPr lang="tr-TR" sz="2400" b="1" dirty="0"/>
              <a:t>sahtekarlık senaryolarına göre otomatik izleme mekanizmalarını ve raporlamalara uygun şekilde sahtekarlık önleme ve izleme sistemini</a:t>
            </a:r>
            <a:r>
              <a:rPr lang="tr-TR" sz="2400" dirty="0"/>
              <a:t> kurmakla </a:t>
            </a:r>
            <a:r>
              <a:rPr lang="tr-TR" sz="2800" b="1" dirty="0">
                <a:solidFill>
                  <a:srgbClr val="FF0000"/>
                </a:solidFill>
              </a:rPr>
              <a:t>yükümlüdür.</a:t>
            </a:r>
            <a:endParaRPr lang="tr-TR" sz="2400" b="1" dirty="0">
              <a:solidFill>
                <a:srgbClr val="FF0000"/>
              </a:solidFill>
            </a:endParaRPr>
          </a:p>
        </p:txBody>
      </p:sp>
    </p:spTree>
    <p:extLst>
      <p:ext uri="{BB962C8B-B14F-4D97-AF65-F5344CB8AC3E}">
        <p14:creationId xmlns:p14="http://schemas.microsoft.com/office/powerpoint/2010/main" val="157236872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1000"/>
                                        <p:tgtEl>
                                          <p:spTgt spid="42"/>
                                        </p:tgtEl>
                                      </p:cBhvr>
                                    </p:animEffect>
                                    <p:anim calcmode="lin" valueType="num">
                                      <p:cBhvr>
                                        <p:cTn id="18" dur="1000" fill="hold"/>
                                        <p:tgtEl>
                                          <p:spTgt spid="42"/>
                                        </p:tgtEl>
                                        <p:attrNameLst>
                                          <p:attrName>ppt_x</p:attrName>
                                        </p:attrNameLst>
                                      </p:cBhvr>
                                      <p:tavLst>
                                        <p:tav tm="0">
                                          <p:val>
                                            <p:strVal val="#ppt_x"/>
                                          </p:val>
                                        </p:tav>
                                        <p:tav tm="100000">
                                          <p:val>
                                            <p:strVal val="#ppt_x"/>
                                          </p:val>
                                        </p:tav>
                                      </p:tavLst>
                                    </p:anim>
                                    <p:anim calcmode="lin" valueType="num">
                                      <p:cBhvr>
                                        <p:cTn id="19" dur="1000" fill="hold"/>
                                        <p:tgtEl>
                                          <p:spTgt spid="4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fade">
                                      <p:cBhvr>
                                        <p:cTn id="22" dur="1000"/>
                                        <p:tgtEl>
                                          <p:spTgt spid="46"/>
                                        </p:tgtEl>
                                      </p:cBhvr>
                                    </p:animEffect>
                                    <p:anim calcmode="lin" valueType="num">
                                      <p:cBhvr>
                                        <p:cTn id="23" dur="1000" fill="hold"/>
                                        <p:tgtEl>
                                          <p:spTgt spid="46"/>
                                        </p:tgtEl>
                                        <p:attrNameLst>
                                          <p:attrName>ppt_x</p:attrName>
                                        </p:attrNameLst>
                                      </p:cBhvr>
                                      <p:tavLst>
                                        <p:tav tm="0">
                                          <p:val>
                                            <p:strVal val="#ppt_x"/>
                                          </p:val>
                                        </p:tav>
                                        <p:tav tm="100000">
                                          <p:val>
                                            <p:strVal val="#ppt_x"/>
                                          </p:val>
                                        </p:tav>
                                      </p:tavLst>
                                    </p:anim>
                                    <p:anim calcmode="lin" valueType="num">
                                      <p:cBhvr>
                                        <p:cTn id="24" dur="1000" fill="hold"/>
                                        <p:tgtEl>
                                          <p:spTgt spid="46"/>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1" presetClass="exit" presetSubtype="0" fill="hold" grpId="2" nodeType="afterEffect">
                                  <p:stCondLst>
                                    <p:cond delay="0"/>
                                  </p:stCondLst>
                                  <p:iterate type="lt">
                                    <p:tmAbs val="0"/>
                                  </p:iterate>
                                  <p:childTnLst>
                                    <p:set>
                                      <p:cBhvr>
                                        <p:cTn id="27" dur="1" fill="hold">
                                          <p:stCondLst>
                                            <p:cond delay="0"/>
                                          </p:stCondLst>
                                        </p:cTn>
                                        <p:tgtEl>
                                          <p:spTgt spid="10"/>
                                        </p:tgtEl>
                                        <p:attrNameLst>
                                          <p:attrName>style.visibility</p:attrName>
                                        </p:attrNameLst>
                                      </p:cBhvr>
                                      <p:to>
                                        <p:strVal val="hidden"/>
                                      </p:to>
                                    </p:set>
                                  </p:childTnLst>
                                </p:cTn>
                              </p:par>
                            </p:childTnLst>
                          </p:cTn>
                        </p:par>
                        <p:par>
                          <p:cTn id="28" fill="hold">
                            <p:stCondLst>
                              <p:cond delay="1000"/>
                            </p:stCondLst>
                            <p:childTnLst>
                              <p:par>
                                <p:cTn id="29" presetID="6" presetClass="emph" presetSubtype="0" fill="hold" grpId="3" nodeType="afterEffect">
                                  <p:stCondLst>
                                    <p:cond delay="0"/>
                                  </p:stCondLst>
                                  <p:iterate type="lt">
                                    <p:tmPct val="0"/>
                                  </p:iterate>
                                  <p:childTnLst>
                                    <p:animScale>
                                      <p:cBhvr>
                                        <p:cTn id="30" dur="10" fill="hold"/>
                                        <p:tgtEl>
                                          <p:spTgt spid="10"/>
                                        </p:tgtEl>
                                      </p:cBhvr>
                                      <p:by x="100000" y="400000"/>
                                    </p:animScale>
                                  </p:childTnLst>
                                </p:cTn>
                              </p:par>
                            </p:childTnLst>
                          </p:cTn>
                        </p:par>
                        <p:par>
                          <p:cTn id="31" fill="hold">
                            <p:stCondLst>
                              <p:cond delay="1010"/>
                            </p:stCondLst>
                            <p:childTnLst>
                              <p:par>
                                <p:cTn id="32" presetID="1" presetClass="entr" presetSubtype="0" fill="hold" grpId="4" nodeType="afterEffect">
                                  <p:stCondLst>
                                    <p:cond delay="0"/>
                                  </p:stCondLst>
                                  <p:iterate type="lt">
                                    <p:tmAbs val="0"/>
                                  </p:iterate>
                                  <p:childTnLst>
                                    <p:set>
                                      <p:cBhvr>
                                        <p:cTn id="33" dur="1" fill="hold">
                                          <p:stCondLst>
                                            <p:cond delay="0"/>
                                          </p:stCondLst>
                                        </p:cTn>
                                        <p:tgtEl>
                                          <p:spTgt spid="10"/>
                                        </p:tgtEl>
                                        <p:attrNameLst>
                                          <p:attrName>style.visibility</p:attrName>
                                        </p:attrNameLst>
                                      </p:cBhvr>
                                      <p:to>
                                        <p:strVal val="visible"/>
                                      </p:to>
                                    </p:set>
                                  </p:childTnLst>
                                </p:cTn>
                              </p:par>
                              <p:par>
                                <p:cTn id="34" presetID="6" presetClass="emph" presetSubtype="0" accel="50000" decel="50000" fill="hold" grpId="1" nodeType="withEffect">
                                  <p:stCondLst>
                                    <p:cond delay="0"/>
                                  </p:stCondLst>
                                  <p:iterate type="lt">
                                    <p:tmPct val="0"/>
                                  </p:iterate>
                                  <p:childTnLst>
                                    <p:animScale>
                                      <p:cBhvr>
                                        <p:cTn id="35" dur="1000" fill="hold"/>
                                        <p:tgtEl>
                                          <p:spTgt spid="10"/>
                                        </p:tgtEl>
                                      </p:cBhvr>
                                      <p:by x="100000" y="25000"/>
                                    </p:animScale>
                                  </p:childTnLst>
                                </p:cTn>
                              </p:par>
                              <p:par>
                                <p:cTn id="36" presetID="37" presetClass="entr" presetSubtype="0" fill="hold" grpId="0" nodeType="withEffect">
                                  <p:stCondLst>
                                    <p:cond delay="0"/>
                                  </p:stCondLst>
                                  <p:iterate type="lt">
                                    <p:tmPct val="0"/>
                                  </p:iterate>
                                  <p:childTnLst>
                                    <p:set>
                                      <p:cBhvr>
                                        <p:cTn id="37" dur="1" fill="hold">
                                          <p:stCondLst>
                                            <p:cond delay="0"/>
                                          </p:stCondLst>
                                        </p:cTn>
                                        <p:tgtEl>
                                          <p:spTgt spid="10"/>
                                        </p:tgtEl>
                                        <p:attrNameLst>
                                          <p:attrName>style.visibility</p:attrName>
                                        </p:attrNameLst>
                                      </p:cBhvr>
                                      <p:to>
                                        <p:strVal val="visible"/>
                                      </p:to>
                                    </p:set>
                                    <p:animEffect transition="in" filter="fade">
                                      <p:cBhvr>
                                        <p:cTn id="38" dur="1000"/>
                                        <p:tgtEl>
                                          <p:spTgt spid="10"/>
                                        </p:tgtEl>
                                      </p:cBhvr>
                                    </p:animEffect>
                                    <p:anim calcmode="lin" valueType="num">
                                      <p:cBhvr>
                                        <p:cTn id="39" dur="1000" fill="hold"/>
                                        <p:tgtEl>
                                          <p:spTgt spid="10"/>
                                        </p:tgtEl>
                                        <p:attrNameLst>
                                          <p:attrName>ppt_x</p:attrName>
                                        </p:attrNameLst>
                                      </p:cBhvr>
                                      <p:tavLst>
                                        <p:tav tm="0">
                                          <p:val>
                                            <p:strVal val="#ppt_x"/>
                                          </p:val>
                                        </p:tav>
                                        <p:tav tm="100000">
                                          <p:val>
                                            <p:strVal val="#ppt_x"/>
                                          </p:val>
                                        </p:tav>
                                      </p:tavLst>
                                    </p:anim>
                                    <p:anim calcmode="lin" valueType="num">
                                      <p:cBhvr>
                                        <p:cTn id="40" dur="900" decel="100000" fill="hold"/>
                                        <p:tgtEl>
                                          <p:spTgt spid="10"/>
                                        </p:tgtEl>
                                        <p:attrNameLst>
                                          <p:attrName>ppt_y</p:attrName>
                                        </p:attrNameLst>
                                      </p:cBhvr>
                                      <p:tavLst>
                                        <p:tav tm="0">
                                          <p:val>
                                            <p:strVal val="#ppt_y+1"/>
                                          </p:val>
                                        </p:tav>
                                        <p:tav tm="100000">
                                          <p:val>
                                            <p:strVal val="#ppt_y-.03"/>
                                          </p:val>
                                        </p:tav>
                                      </p:tavLst>
                                    </p:anim>
                                    <p:anim calcmode="lin" valueType="num">
                                      <p:cBhvr>
                                        <p:cTn id="41"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42" grpId="0" animBg="1"/>
      <p:bldP spid="10" grpId="0"/>
      <p:bldP spid="10" grpId="1"/>
      <p:bldP spid="10" grpId="2"/>
      <p:bldP spid="10" grpId="3"/>
      <p:bldP spid="10" grpId="4"/>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54301"/>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35920"/>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13" name="Straight Connector 8"/>
          <p:cNvCxnSpPr/>
          <p:nvPr/>
        </p:nvCxnSpPr>
        <p:spPr>
          <a:xfrm>
            <a:off x="-20017" y="831427"/>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42" name="Rectangle 4"/>
          <p:cNvSpPr/>
          <p:nvPr/>
        </p:nvSpPr>
        <p:spPr>
          <a:xfrm>
            <a:off x="-9150" y="6483099"/>
            <a:ext cx="9144000" cy="458115"/>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46" name="Straight Connector 8"/>
          <p:cNvCxnSpPr/>
          <p:nvPr/>
        </p:nvCxnSpPr>
        <p:spPr>
          <a:xfrm>
            <a:off x="-10117" y="6481512"/>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10" name="TextBox 13"/>
          <p:cNvSpPr txBox="1"/>
          <p:nvPr/>
        </p:nvSpPr>
        <p:spPr>
          <a:xfrm>
            <a:off x="203601" y="95535"/>
            <a:ext cx="8856890"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ÖKC Üreticilerinin Sorumluluğu</a:t>
            </a:r>
            <a:endParaRPr lang="tr-TR" sz="3200" b="1" dirty="0">
              <a:ln w="1905"/>
              <a:solidFill>
                <a:srgbClr val="FFC000"/>
              </a:solidFill>
              <a:effectLst>
                <a:innerShdw blurRad="69850" dist="43180" dir="5400000">
                  <a:srgbClr val="000000">
                    <a:alpha val="65000"/>
                  </a:srgbClr>
                </a:innerShdw>
              </a:effectLst>
            </a:endParaRPr>
          </a:p>
        </p:txBody>
      </p:sp>
      <p:sp>
        <p:nvSpPr>
          <p:cNvPr id="3" name="Dikdörtgen 2"/>
          <p:cNvSpPr/>
          <p:nvPr/>
        </p:nvSpPr>
        <p:spPr>
          <a:xfrm>
            <a:off x="155575" y="1443841"/>
            <a:ext cx="8692165" cy="3600986"/>
          </a:xfrm>
          <a:prstGeom prst="rect">
            <a:avLst/>
          </a:prstGeom>
        </p:spPr>
        <p:txBody>
          <a:bodyPr wrap="square">
            <a:spAutoFit/>
          </a:bodyPr>
          <a:lstStyle/>
          <a:p>
            <a:pPr algn="ctr"/>
            <a:r>
              <a:rPr lang="tr-TR" sz="3200" dirty="0"/>
              <a:t>ÖKC TSM Merkezinin </a:t>
            </a:r>
            <a:endParaRPr lang="tr-TR" sz="3200" dirty="0" smtClean="0"/>
          </a:p>
          <a:p>
            <a:pPr algn="ctr"/>
            <a:endParaRPr lang="tr-TR" sz="3200" dirty="0"/>
          </a:p>
          <a:p>
            <a:pPr algn="ctr"/>
            <a:r>
              <a:rPr lang="tr-TR" sz="3200" dirty="0" smtClean="0"/>
              <a:t>Üye </a:t>
            </a:r>
            <a:r>
              <a:rPr lang="tr-TR" sz="3200" dirty="0"/>
              <a:t>İşyeri Anlaşması Yapan Kuruluş ile </a:t>
            </a:r>
            <a:r>
              <a:rPr lang="tr-TR" sz="3200" b="1" dirty="0"/>
              <a:t>haberleşmesinin </a:t>
            </a:r>
            <a:r>
              <a:rPr lang="tr-TR" sz="3600" b="1" dirty="0">
                <a:solidFill>
                  <a:srgbClr val="0070C0"/>
                </a:solidFill>
              </a:rPr>
              <a:t>sorumluluğu </a:t>
            </a:r>
            <a:endParaRPr lang="tr-TR" sz="3600" b="1" dirty="0" smtClean="0">
              <a:solidFill>
                <a:srgbClr val="0070C0"/>
              </a:solidFill>
            </a:endParaRPr>
          </a:p>
          <a:p>
            <a:pPr algn="ctr"/>
            <a:endParaRPr lang="tr-TR" sz="3200" dirty="0"/>
          </a:p>
          <a:p>
            <a:pPr algn="ctr"/>
            <a:r>
              <a:rPr lang="tr-TR" sz="3200" dirty="0" smtClean="0"/>
              <a:t>ÖKC </a:t>
            </a:r>
            <a:r>
              <a:rPr lang="tr-TR" sz="3200" dirty="0"/>
              <a:t>TSM Merkezleri ile birlikte ÖKC üreticisine aittir.</a:t>
            </a:r>
          </a:p>
        </p:txBody>
      </p:sp>
    </p:spTree>
    <p:extLst>
      <p:ext uri="{BB962C8B-B14F-4D97-AF65-F5344CB8AC3E}">
        <p14:creationId xmlns:p14="http://schemas.microsoft.com/office/powerpoint/2010/main" val="3583287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1000"/>
                                        <p:tgtEl>
                                          <p:spTgt spid="42"/>
                                        </p:tgtEl>
                                      </p:cBhvr>
                                    </p:animEffect>
                                    <p:anim calcmode="lin" valueType="num">
                                      <p:cBhvr>
                                        <p:cTn id="18" dur="1000" fill="hold"/>
                                        <p:tgtEl>
                                          <p:spTgt spid="42"/>
                                        </p:tgtEl>
                                        <p:attrNameLst>
                                          <p:attrName>ppt_x</p:attrName>
                                        </p:attrNameLst>
                                      </p:cBhvr>
                                      <p:tavLst>
                                        <p:tav tm="0">
                                          <p:val>
                                            <p:strVal val="#ppt_x"/>
                                          </p:val>
                                        </p:tav>
                                        <p:tav tm="100000">
                                          <p:val>
                                            <p:strVal val="#ppt_x"/>
                                          </p:val>
                                        </p:tav>
                                      </p:tavLst>
                                    </p:anim>
                                    <p:anim calcmode="lin" valueType="num">
                                      <p:cBhvr>
                                        <p:cTn id="19" dur="1000" fill="hold"/>
                                        <p:tgtEl>
                                          <p:spTgt spid="4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fade">
                                      <p:cBhvr>
                                        <p:cTn id="22" dur="1000"/>
                                        <p:tgtEl>
                                          <p:spTgt spid="46"/>
                                        </p:tgtEl>
                                      </p:cBhvr>
                                    </p:animEffect>
                                    <p:anim calcmode="lin" valueType="num">
                                      <p:cBhvr>
                                        <p:cTn id="23" dur="1000" fill="hold"/>
                                        <p:tgtEl>
                                          <p:spTgt spid="46"/>
                                        </p:tgtEl>
                                        <p:attrNameLst>
                                          <p:attrName>ppt_x</p:attrName>
                                        </p:attrNameLst>
                                      </p:cBhvr>
                                      <p:tavLst>
                                        <p:tav tm="0">
                                          <p:val>
                                            <p:strVal val="#ppt_x"/>
                                          </p:val>
                                        </p:tav>
                                        <p:tav tm="100000">
                                          <p:val>
                                            <p:strVal val="#ppt_x"/>
                                          </p:val>
                                        </p:tav>
                                      </p:tavLst>
                                    </p:anim>
                                    <p:anim calcmode="lin" valueType="num">
                                      <p:cBhvr>
                                        <p:cTn id="24" dur="1000" fill="hold"/>
                                        <p:tgtEl>
                                          <p:spTgt spid="46"/>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1" presetClass="exit" presetSubtype="0" fill="hold" grpId="2" nodeType="afterEffect">
                                  <p:stCondLst>
                                    <p:cond delay="0"/>
                                  </p:stCondLst>
                                  <p:iterate type="lt">
                                    <p:tmAbs val="0"/>
                                  </p:iterate>
                                  <p:childTnLst>
                                    <p:set>
                                      <p:cBhvr>
                                        <p:cTn id="27" dur="1" fill="hold">
                                          <p:stCondLst>
                                            <p:cond delay="0"/>
                                          </p:stCondLst>
                                        </p:cTn>
                                        <p:tgtEl>
                                          <p:spTgt spid="10"/>
                                        </p:tgtEl>
                                        <p:attrNameLst>
                                          <p:attrName>style.visibility</p:attrName>
                                        </p:attrNameLst>
                                      </p:cBhvr>
                                      <p:to>
                                        <p:strVal val="hidden"/>
                                      </p:to>
                                    </p:set>
                                  </p:childTnLst>
                                </p:cTn>
                              </p:par>
                            </p:childTnLst>
                          </p:cTn>
                        </p:par>
                        <p:par>
                          <p:cTn id="28" fill="hold">
                            <p:stCondLst>
                              <p:cond delay="1000"/>
                            </p:stCondLst>
                            <p:childTnLst>
                              <p:par>
                                <p:cTn id="29" presetID="6" presetClass="emph" presetSubtype="0" fill="hold" grpId="3" nodeType="afterEffect">
                                  <p:stCondLst>
                                    <p:cond delay="0"/>
                                  </p:stCondLst>
                                  <p:iterate type="lt">
                                    <p:tmPct val="0"/>
                                  </p:iterate>
                                  <p:childTnLst>
                                    <p:animScale>
                                      <p:cBhvr>
                                        <p:cTn id="30" dur="10" fill="hold"/>
                                        <p:tgtEl>
                                          <p:spTgt spid="10"/>
                                        </p:tgtEl>
                                      </p:cBhvr>
                                      <p:by x="100000" y="400000"/>
                                    </p:animScale>
                                  </p:childTnLst>
                                </p:cTn>
                              </p:par>
                            </p:childTnLst>
                          </p:cTn>
                        </p:par>
                        <p:par>
                          <p:cTn id="31" fill="hold">
                            <p:stCondLst>
                              <p:cond delay="1010"/>
                            </p:stCondLst>
                            <p:childTnLst>
                              <p:par>
                                <p:cTn id="32" presetID="1" presetClass="entr" presetSubtype="0" fill="hold" grpId="4" nodeType="afterEffect">
                                  <p:stCondLst>
                                    <p:cond delay="0"/>
                                  </p:stCondLst>
                                  <p:iterate type="lt">
                                    <p:tmAbs val="0"/>
                                  </p:iterate>
                                  <p:childTnLst>
                                    <p:set>
                                      <p:cBhvr>
                                        <p:cTn id="33" dur="1" fill="hold">
                                          <p:stCondLst>
                                            <p:cond delay="0"/>
                                          </p:stCondLst>
                                        </p:cTn>
                                        <p:tgtEl>
                                          <p:spTgt spid="10"/>
                                        </p:tgtEl>
                                        <p:attrNameLst>
                                          <p:attrName>style.visibility</p:attrName>
                                        </p:attrNameLst>
                                      </p:cBhvr>
                                      <p:to>
                                        <p:strVal val="visible"/>
                                      </p:to>
                                    </p:set>
                                  </p:childTnLst>
                                </p:cTn>
                              </p:par>
                              <p:par>
                                <p:cTn id="34" presetID="6" presetClass="emph" presetSubtype="0" accel="50000" decel="50000" fill="hold" grpId="1" nodeType="withEffect">
                                  <p:stCondLst>
                                    <p:cond delay="0"/>
                                  </p:stCondLst>
                                  <p:iterate type="lt">
                                    <p:tmPct val="0"/>
                                  </p:iterate>
                                  <p:childTnLst>
                                    <p:animScale>
                                      <p:cBhvr>
                                        <p:cTn id="35" dur="1000" fill="hold"/>
                                        <p:tgtEl>
                                          <p:spTgt spid="10"/>
                                        </p:tgtEl>
                                      </p:cBhvr>
                                      <p:by x="100000" y="25000"/>
                                    </p:animScale>
                                  </p:childTnLst>
                                </p:cTn>
                              </p:par>
                              <p:par>
                                <p:cTn id="36" presetID="37" presetClass="entr" presetSubtype="0" fill="hold" grpId="0" nodeType="withEffect">
                                  <p:stCondLst>
                                    <p:cond delay="0"/>
                                  </p:stCondLst>
                                  <p:iterate type="lt">
                                    <p:tmPct val="0"/>
                                  </p:iterate>
                                  <p:childTnLst>
                                    <p:set>
                                      <p:cBhvr>
                                        <p:cTn id="37" dur="1" fill="hold">
                                          <p:stCondLst>
                                            <p:cond delay="0"/>
                                          </p:stCondLst>
                                        </p:cTn>
                                        <p:tgtEl>
                                          <p:spTgt spid="10"/>
                                        </p:tgtEl>
                                        <p:attrNameLst>
                                          <p:attrName>style.visibility</p:attrName>
                                        </p:attrNameLst>
                                      </p:cBhvr>
                                      <p:to>
                                        <p:strVal val="visible"/>
                                      </p:to>
                                    </p:set>
                                    <p:animEffect transition="in" filter="fade">
                                      <p:cBhvr>
                                        <p:cTn id="38" dur="1000"/>
                                        <p:tgtEl>
                                          <p:spTgt spid="10"/>
                                        </p:tgtEl>
                                      </p:cBhvr>
                                    </p:animEffect>
                                    <p:anim calcmode="lin" valueType="num">
                                      <p:cBhvr>
                                        <p:cTn id="39" dur="1000" fill="hold"/>
                                        <p:tgtEl>
                                          <p:spTgt spid="10"/>
                                        </p:tgtEl>
                                        <p:attrNameLst>
                                          <p:attrName>ppt_x</p:attrName>
                                        </p:attrNameLst>
                                      </p:cBhvr>
                                      <p:tavLst>
                                        <p:tav tm="0">
                                          <p:val>
                                            <p:strVal val="#ppt_x"/>
                                          </p:val>
                                        </p:tav>
                                        <p:tav tm="100000">
                                          <p:val>
                                            <p:strVal val="#ppt_x"/>
                                          </p:val>
                                        </p:tav>
                                      </p:tavLst>
                                    </p:anim>
                                    <p:anim calcmode="lin" valueType="num">
                                      <p:cBhvr>
                                        <p:cTn id="40" dur="900" decel="100000" fill="hold"/>
                                        <p:tgtEl>
                                          <p:spTgt spid="10"/>
                                        </p:tgtEl>
                                        <p:attrNameLst>
                                          <p:attrName>ppt_y</p:attrName>
                                        </p:attrNameLst>
                                      </p:cBhvr>
                                      <p:tavLst>
                                        <p:tav tm="0">
                                          <p:val>
                                            <p:strVal val="#ppt_y+1"/>
                                          </p:val>
                                        </p:tav>
                                        <p:tav tm="100000">
                                          <p:val>
                                            <p:strVal val="#ppt_y-.03"/>
                                          </p:val>
                                        </p:tav>
                                      </p:tavLst>
                                    </p:anim>
                                    <p:anim calcmode="lin" valueType="num">
                                      <p:cBhvr>
                                        <p:cTn id="41"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42" grpId="0" animBg="1"/>
      <p:bldP spid="10" grpId="0"/>
      <p:bldP spid="10" grpId="1"/>
      <p:bldP spid="10" grpId="2"/>
      <p:bldP spid="10" grpId="3"/>
      <p:bldP spid="10" grpId="4"/>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54301"/>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35920"/>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13" name="Straight Connector 8"/>
          <p:cNvCxnSpPr/>
          <p:nvPr/>
        </p:nvCxnSpPr>
        <p:spPr>
          <a:xfrm>
            <a:off x="-20017" y="831427"/>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42" name="Rectangle 4"/>
          <p:cNvSpPr/>
          <p:nvPr/>
        </p:nvSpPr>
        <p:spPr>
          <a:xfrm>
            <a:off x="-9150" y="6483099"/>
            <a:ext cx="9144000" cy="458115"/>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46" name="Straight Connector 8"/>
          <p:cNvCxnSpPr/>
          <p:nvPr/>
        </p:nvCxnSpPr>
        <p:spPr>
          <a:xfrm>
            <a:off x="-10117" y="6481512"/>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10" name="TextBox 13"/>
          <p:cNvSpPr txBox="1"/>
          <p:nvPr/>
        </p:nvSpPr>
        <p:spPr>
          <a:xfrm>
            <a:off x="203601" y="95535"/>
            <a:ext cx="8856890"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ÖKC Üreticilerinin Sorumluluğu</a:t>
            </a:r>
            <a:endParaRPr lang="tr-TR" sz="3200" b="1" dirty="0">
              <a:ln w="1905"/>
              <a:solidFill>
                <a:srgbClr val="FFC000"/>
              </a:solidFill>
              <a:effectLst>
                <a:innerShdw blurRad="69850" dist="43180" dir="5400000">
                  <a:srgbClr val="000000">
                    <a:alpha val="65000"/>
                  </a:srgbClr>
                </a:innerShdw>
              </a:effectLst>
            </a:endParaRPr>
          </a:p>
        </p:txBody>
      </p:sp>
      <p:sp>
        <p:nvSpPr>
          <p:cNvPr id="3" name="Dikdörtgen 2"/>
          <p:cNvSpPr/>
          <p:nvPr/>
        </p:nvSpPr>
        <p:spPr>
          <a:xfrm>
            <a:off x="155575" y="1138425"/>
            <a:ext cx="8692165" cy="5078313"/>
          </a:xfrm>
          <a:prstGeom prst="rect">
            <a:avLst/>
          </a:prstGeom>
        </p:spPr>
        <p:txBody>
          <a:bodyPr wrap="square">
            <a:spAutoFit/>
          </a:bodyPr>
          <a:lstStyle/>
          <a:p>
            <a:pPr algn="ctr"/>
            <a:r>
              <a:rPr lang="tr-TR" sz="3200" dirty="0" err="1"/>
              <a:t>ÖKC’ye</a:t>
            </a:r>
            <a:r>
              <a:rPr lang="tr-TR" sz="3200" dirty="0"/>
              <a:t> bağlı olarak çalışacak olan </a:t>
            </a:r>
            <a:endParaRPr lang="tr-TR" sz="3200" dirty="0" smtClean="0"/>
          </a:p>
          <a:p>
            <a:pPr algn="ctr"/>
            <a:endParaRPr lang="tr-TR" sz="3200" dirty="0"/>
          </a:p>
          <a:p>
            <a:pPr algn="ctr"/>
            <a:r>
              <a:rPr lang="tr-TR" sz="3200" dirty="0" smtClean="0"/>
              <a:t>Barkod</a:t>
            </a:r>
            <a:r>
              <a:rPr lang="tr-TR" sz="3200" dirty="0"/>
              <a:t>, </a:t>
            </a:r>
            <a:r>
              <a:rPr lang="tr-TR" sz="3200" dirty="0" smtClean="0"/>
              <a:t>PINPAD</a:t>
            </a:r>
            <a:r>
              <a:rPr lang="tr-TR" sz="3200" dirty="0"/>
              <a:t>, otomasyon veya harici diğer tüm sistemlerin </a:t>
            </a:r>
            <a:endParaRPr lang="tr-TR" sz="3200" dirty="0" smtClean="0"/>
          </a:p>
          <a:p>
            <a:pPr algn="ctr"/>
            <a:endParaRPr lang="tr-TR" sz="3200" dirty="0" smtClean="0"/>
          </a:p>
          <a:p>
            <a:pPr algn="ctr"/>
            <a:r>
              <a:rPr lang="tr-TR" sz="3200" b="1" dirty="0" smtClean="0">
                <a:solidFill>
                  <a:srgbClr val="00B050"/>
                </a:solidFill>
              </a:rPr>
              <a:t>uyumlaştırma</a:t>
            </a:r>
            <a:r>
              <a:rPr lang="tr-TR" sz="3200" dirty="0"/>
              <a:t>, </a:t>
            </a:r>
            <a:r>
              <a:rPr lang="tr-TR" sz="3200" b="1" dirty="0">
                <a:solidFill>
                  <a:schemeClr val="accent2">
                    <a:lumMod val="75000"/>
                  </a:schemeClr>
                </a:solidFill>
              </a:rPr>
              <a:t>entegrasyon</a:t>
            </a:r>
            <a:r>
              <a:rPr lang="tr-TR" sz="3200" dirty="0"/>
              <a:t> işlemlerinin </a:t>
            </a:r>
            <a:endParaRPr lang="tr-TR" sz="3200" dirty="0" smtClean="0"/>
          </a:p>
          <a:p>
            <a:pPr algn="ctr"/>
            <a:endParaRPr lang="tr-TR" sz="3200" dirty="0"/>
          </a:p>
          <a:p>
            <a:pPr algn="ctr"/>
            <a:r>
              <a:rPr lang="tr-TR" sz="3200" dirty="0" err="1" smtClean="0"/>
              <a:t>GMP’lerde</a:t>
            </a:r>
            <a:r>
              <a:rPr lang="tr-TR" sz="3200" dirty="0" smtClean="0"/>
              <a:t> </a:t>
            </a:r>
            <a:r>
              <a:rPr lang="tr-TR" sz="3200" dirty="0"/>
              <a:t>belirtilen kurallara göre </a:t>
            </a:r>
            <a:r>
              <a:rPr lang="tr-TR" sz="3200" dirty="0" smtClean="0"/>
              <a:t>sağlanması</a:t>
            </a:r>
          </a:p>
          <a:p>
            <a:pPr algn="ctr"/>
            <a:endParaRPr lang="tr-TR" sz="3200" dirty="0"/>
          </a:p>
          <a:p>
            <a:pPr algn="ctr"/>
            <a:r>
              <a:rPr lang="tr-TR" sz="3600" b="1" dirty="0" smtClean="0"/>
              <a:t>yetki</a:t>
            </a:r>
            <a:r>
              <a:rPr lang="tr-TR" sz="3200" dirty="0" smtClean="0"/>
              <a:t> </a:t>
            </a:r>
            <a:r>
              <a:rPr lang="tr-TR" sz="3200" dirty="0"/>
              <a:t>ve </a:t>
            </a:r>
            <a:r>
              <a:rPr lang="tr-TR" sz="3600" b="1" dirty="0"/>
              <a:t>sorumluluğu</a:t>
            </a:r>
            <a:r>
              <a:rPr lang="tr-TR" sz="3200" dirty="0"/>
              <a:t> ÖKC üreticisine aittir. </a:t>
            </a:r>
          </a:p>
        </p:txBody>
      </p:sp>
    </p:spTree>
    <p:extLst>
      <p:ext uri="{BB962C8B-B14F-4D97-AF65-F5344CB8AC3E}">
        <p14:creationId xmlns:p14="http://schemas.microsoft.com/office/powerpoint/2010/main" val="1876637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1000"/>
                                        <p:tgtEl>
                                          <p:spTgt spid="42"/>
                                        </p:tgtEl>
                                      </p:cBhvr>
                                    </p:animEffect>
                                    <p:anim calcmode="lin" valueType="num">
                                      <p:cBhvr>
                                        <p:cTn id="18" dur="1000" fill="hold"/>
                                        <p:tgtEl>
                                          <p:spTgt spid="42"/>
                                        </p:tgtEl>
                                        <p:attrNameLst>
                                          <p:attrName>ppt_x</p:attrName>
                                        </p:attrNameLst>
                                      </p:cBhvr>
                                      <p:tavLst>
                                        <p:tav tm="0">
                                          <p:val>
                                            <p:strVal val="#ppt_x"/>
                                          </p:val>
                                        </p:tav>
                                        <p:tav tm="100000">
                                          <p:val>
                                            <p:strVal val="#ppt_x"/>
                                          </p:val>
                                        </p:tav>
                                      </p:tavLst>
                                    </p:anim>
                                    <p:anim calcmode="lin" valueType="num">
                                      <p:cBhvr>
                                        <p:cTn id="19" dur="1000" fill="hold"/>
                                        <p:tgtEl>
                                          <p:spTgt spid="4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fade">
                                      <p:cBhvr>
                                        <p:cTn id="22" dur="1000"/>
                                        <p:tgtEl>
                                          <p:spTgt spid="46"/>
                                        </p:tgtEl>
                                      </p:cBhvr>
                                    </p:animEffect>
                                    <p:anim calcmode="lin" valueType="num">
                                      <p:cBhvr>
                                        <p:cTn id="23" dur="1000" fill="hold"/>
                                        <p:tgtEl>
                                          <p:spTgt spid="46"/>
                                        </p:tgtEl>
                                        <p:attrNameLst>
                                          <p:attrName>ppt_x</p:attrName>
                                        </p:attrNameLst>
                                      </p:cBhvr>
                                      <p:tavLst>
                                        <p:tav tm="0">
                                          <p:val>
                                            <p:strVal val="#ppt_x"/>
                                          </p:val>
                                        </p:tav>
                                        <p:tav tm="100000">
                                          <p:val>
                                            <p:strVal val="#ppt_x"/>
                                          </p:val>
                                        </p:tav>
                                      </p:tavLst>
                                    </p:anim>
                                    <p:anim calcmode="lin" valueType="num">
                                      <p:cBhvr>
                                        <p:cTn id="24" dur="1000" fill="hold"/>
                                        <p:tgtEl>
                                          <p:spTgt spid="46"/>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1" presetClass="exit" presetSubtype="0" fill="hold" grpId="2" nodeType="afterEffect">
                                  <p:stCondLst>
                                    <p:cond delay="0"/>
                                  </p:stCondLst>
                                  <p:iterate type="lt">
                                    <p:tmAbs val="0"/>
                                  </p:iterate>
                                  <p:childTnLst>
                                    <p:set>
                                      <p:cBhvr>
                                        <p:cTn id="27" dur="1" fill="hold">
                                          <p:stCondLst>
                                            <p:cond delay="0"/>
                                          </p:stCondLst>
                                        </p:cTn>
                                        <p:tgtEl>
                                          <p:spTgt spid="10"/>
                                        </p:tgtEl>
                                        <p:attrNameLst>
                                          <p:attrName>style.visibility</p:attrName>
                                        </p:attrNameLst>
                                      </p:cBhvr>
                                      <p:to>
                                        <p:strVal val="hidden"/>
                                      </p:to>
                                    </p:set>
                                  </p:childTnLst>
                                </p:cTn>
                              </p:par>
                            </p:childTnLst>
                          </p:cTn>
                        </p:par>
                        <p:par>
                          <p:cTn id="28" fill="hold">
                            <p:stCondLst>
                              <p:cond delay="1000"/>
                            </p:stCondLst>
                            <p:childTnLst>
                              <p:par>
                                <p:cTn id="29" presetID="6" presetClass="emph" presetSubtype="0" fill="hold" grpId="3" nodeType="afterEffect">
                                  <p:stCondLst>
                                    <p:cond delay="0"/>
                                  </p:stCondLst>
                                  <p:iterate type="lt">
                                    <p:tmPct val="0"/>
                                  </p:iterate>
                                  <p:childTnLst>
                                    <p:animScale>
                                      <p:cBhvr>
                                        <p:cTn id="30" dur="10" fill="hold"/>
                                        <p:tgtEl>
                                          <p:spTgt spid="10"/>
                                        </p:tgtEl>
                                      </p:cBhvr>
                                      <p:by x="100000" y="400000"/>
                                    </p:animScale>
                                  </p:childTnLst>
                                </p:cTn>
                              </p:par>
                            </p:childTnLst>
                          </p:cTn>
                        </p:par>
                        <p:par>
                          <p:cTn id="31" fill="hold">
                            <p:stCondLst>
                              <p:cond delay="1010"/>
                            </p:stCondLst>
                            <p:childTnLst>
                              <p:par>
                                <p:cTn id="32" presetID="1" presetClass="entr" presetSubtype="0" fill="hold" grpId="4" nodeType="afterEffect">
                                  <p:stCondLst>
                                    <p:cond delay="0"/>
                                  </p:stCondLst>
                                  <p:iterate type="lt">
                                    <p:tmAbs val="0"/>
                                  </p:iterate>
                                  <p:childTnLst>
                                    <p:set>
                                      <p:cBhvr>
                                        <p:cTn id="33" dur="1" fill="hold">
                                          <p:stCondLst>
                                            <p:cond delay="0"/>
                                          </p:stCondLst>
                                        </p:cTn>
                                        <p:tgtEl>
                                          <p:spTgt spid="10"/>
                                        </p:tgtEl>
                                        <p:attrNameLst>
                                          <p:attrName>style.visibility</p:attrName>
                                        </p:attrNameLst>
                                      </p:cBhvr>
                                      <p:to>
                                        <p:strVal val="visible"/>
                                      </p:to>
                                    </p:set>
                                  </p:childTnLst>
                                </p:cTn>
                              </p:par>
                              <p:par>
                                <p:cTn id="34" presetID="6" presetClass="emph" presetSubtype="0" accel="50000" decel="50000" fill="hold" grpId="1" nodeType="withEffect">
                                  <p:stCondLst>
                                    <p:cond delay="0"/>
                                  </p:stCondLst>
                                  <p:iterate type="lt">
                                    <p:tmPct val="0"/>
                                  </p:iterate>
                                  <p:childTnLst>
                                    <p:animScale>
                                      <p:cBhvr>
                                        <p:cTn id="35" dur="1000" fill="hold"/>
                                        <p:tgtEl>
                                          <p:spTgt spid="10"/>
                                        </p:tgtEl>
                                      </p:cBhvr>
                                      <p:by x="100000" y="25000"/>
                                    </p:animScale>
                                  </p:childTnLst>
                                </p:cTn>
                              </p:par>
                              <p:par>
                                <p:cTn id="36" presetID="37" presetClass="entr" presetSubtype="0" fill="hold" grpId="0" nodeType="withEffect">
                                  <p:stCondLst>
                                    <p:cond delay="0"/>
                                  </p:stCondLst>
                                  <p:iterate type="lt">
                                    <p:tmPct val="0"/>
                                  </p:iterate>
                                  <p:childTnLst>
                                    <p:set>
                                      <p:cBhvr>
                                        <p:cTn id="37" dur="1" fill="hold">
                                          <p:stCondLst>
                                            <p:cond delay="0"/>
                                          </p:stCondLst>
                                        </p:cTn>
                                        <p:tgtEl>
                                          <p:spTgt spid="10"/>
                                        </p:tgtEl>
                                        <p:attrNameLst>
                                          <p:attrName>style.visibility</p:attrName>
                                        </p:attrNameLst>
                                      </p:cBhvr>
                                      <p:to>
                                        <p:strVal val="visible"/>
                                      </p:to>
                                    </p:set>
                                    <p:animEffect transition="in" filter="fade">
                                      <p:cBhvr>
                                        <p:cTn id="38" dur="1000"/>
                                        <p:tgtEl>
                                          <p:spTgt spid="10"/>
                                        </p:tgtEl>
                                      </p:cBhvr>
                                    </p:animEffect>
                                    <p:anim calcmode="lin" valueType="num">
                                      <p:cBhvr>
                                        <p:cTn id="39" dur="1000" fill="hold"/>
                                        <p:tgtEl>
                                          <p:spTgt spid="10"/>
                                        </p:tgtEl>
                                        <p:attrNameLst>
                                          <p:attrName>ppt_x</p:attrName>
                                        </p:attrNameLst>
                                      </p:cBhvr>
                                      <p:tavLst>
                                        <p:tav tm="0">
                                          <p:val>
                                            <p:strVal val="#ppt_x"/>
                                          </p:val>
                                        </p:tav>
                                        <p:tav tm="100000">
                                          <p:val>
                                            <p:strVal val="#ppt_x"/>
                                          </p:val>
                                        </p:tav>
                                      </p:tavLst>
                                    </p:anim>
                                    <p:anim calcmode="lin" valueType="num">
                                      <p:cBhvr>
                                        <p:cTn id="40" dur="900" decel="100000" fill="hold"/>
                                        <p:tgtEl>
                                          <p:spTgt spid="10"/>
                                        </p:tgtEl>
                                        <p:attrNameLst>
                                          <p:attrName>ppt_y</p:attrName>
                                        </p:attrNameLst>
                                      </p:cBhvr>
                                      <p:tavLst>
                                        <p:tav tm="0">
                                          <p:val>
                                            <p:strVal val="#ppt_y+1"/>
                                          </p:val>
                                        </p:tav>
                                        <p:tav tm="100000">
                                          <p:val>
                                            <p:strVal val="#ppt_y-.03"/>
                                          </p:val>
                                        </p:tav>
                                      </p:tavLst>
                                    </p:anim>
                                    <p:anim calcmode="lin" valueType="num">
                                      <p:cBhvr>
                                        <p:cTn id="41"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42" grpId="0" animBg="1"/>
      <p:bldP spid="10" grpId="0"/>
      <p:bldP spid="10" grpId="1"/>
      <p:bldP spid="10" grpId="2"/>
      <p:bldP spid="10" grpId="3"/>
      <p:bldP spid="10" grpId="4"/>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71472"/>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35920"/>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13" name="Straight Connector 8"/>
          <p:cNvCxnSpPr/>
          <p:nvPr/>
        </p:nvCxnSpPr>
        <p:spPr>
          <a:xfrm>
            <a:off x="-20017" y="831427"/>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42" name="Rectangle 4"/>
          <p:cNvSpPr/>
          <p:nvPr/>
        </p:nvSpPr>
        <p:spPr>
          <a:xfrm>
            <a:off x="0" y="6444820"/>
            <a:ext cx="9144000" cy="458115"/>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46" name="Straight Connector 8"/>
          <p:cNvCxnSpPr/>
          <p:nvPr/>
        </p:nvCxnSpPr>
        <p:spPr>
          <a:xfrm>
            <a:off x="-10117" y="6481512"/>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4" name="Dikdörtgen 3"/>
          <p:cNvSpPr/>
          <p:nvPr/>
        </p:nvSpPr>
        <p:spPr>
          <a:xfrm>
            <a:off x="143555" y="1012960"/>
            <a:ext cx="8856890" cy="4832092"/>
          </a:xfrm>
          <a:prstGeom prst="rect">
            <a:avLst/>
          </a:prstGeom>
        </p:spPr>
        <p:txBody>
          <a:bodyPr wrap="square">
            <a:spAutoFit/>
          </a:bodyPr>
          <a:lstStyle/>
          <a:p>
            <a:pPr algn="ctr"/>
            <a:r>
              <a:rPr lang="tr-TR" sz="2800" dirty="0"/>
              <a:t>EFT-POS Özellikli </a:t>
            </a:r>
            <a:r>
              <a:rPr lang="tr-TR" sz="2800" dirty="0" err="1"/>
              <a:t>ÖKC’ler</a:t>
            </a:r>
            <a:r>
              <a:rPr lang="tr-TR" sz="2800" dirty="0"/>
              <a:t> </a:t>
            </a:r>
            <a:endParaRPr lang="tr-TR" sz="2800" dirty="0" smtClean="0"/>
          </a:p>
          <a:p>
            <a:pPr algn="ctr"/>
            <a:endParaRPr lang="tr-TR" sz="2800" dirty="0"/>
          </a:p>
          <a:p>
            <a:pPr algn="ctr"/>
            <a:r>
              <a:rPr lang="tr-TR" sz="2800" dirty="0" smtClean="0"/>
              <a:t>ile </a:t>
            </a:r>
          </a:p>
          <a:p>
            <a:pPr algn="ctr"/>
            <a:endParaRPr lang="tr-TR" sz="2800" dirty="0"/>
          </a:p>
          <a:p>
            <a:pPr algn="ctr"/>
            <a:r>
              <a:rPr lang="tr-TR" sz="2800" dirty="0" smtClean="0"/>
              <a:t>Akıllı </a:t>
            </a:r>
            <a:r>
              <a:rPr lang="tr-TR" sz="2800" dirty="0" err="1" smtClean="0"/>
              <a:t>PinPad</a:t>
            </a:r>
            <a:r>
              <a:rPr lang="tr-TR" sz="2800" dirty="0" smtClean="0"/>
              <a:t> </a:t>
            </a:r>
            <a:r>
              <a:rPr lang="tr-TR" sz="2800" dirty="0"/>
              <a:t>bağlanmış Basit/Bilgisayar Bağlantılı </a:t>
            </a:r>
            <a:r>
              <a:rPr lang="tr-TR" sz="2800" dirty="0" err="1" smtClean="0"/>
              <a:t>ÖKC’lerde</a:t>
            </a:r>
            <a:endParaRPr lang="tr-TR" sz="2800" dirty="0" smtClean="0"/>
          </a:p>
          <a:p>
            <a:pPr algn="ctr"/>
            <a:endParaRPr lang="tr-TR" sz="2800" dirty="0"/>
          </a:p>
          <a:p>
            <a:pPr algn="ctr"/>
            <a:r>
              <a:rPr lang="tr-TR" sz="2800" dirty="0" smtClean="0"/>
              <a:t>terminal </a:t>
            </a:r>
            <a:r>
              <a:rPr lang="tr-TR" sz="2800" dirty="0"/>
              <a:t>yönetim ve Üye İşyeri Anlaşması Yapan Kuruluşlar ile iletişim, </a:t>
            </a:r>
            <a:endParaRPr lang="tr-TR" sz="2800" dirty="0" smtClean="0"/>
          </a:p>
          <a:p>
            <a:pPr algn="ctr"/>
            <a:endParaRPr lang="tr-TR" sz="2800" dirty="0"/>
          </a:p>
          <a:p>
            <a:pPr algn="ctr"/>
            <a:r>
              <a:rPr lang="tr-TR" sz="2800" b="1" u="sng" dirty="0" smtClean="0"/>
              <a:t>ÖKC </a:t>
            </a:r>
            <a:r>
              <a:rPr lang="tr-TR" sz="2800" b="1" u="sng" dirty="0"/>
              <a:t>ve ÖKC TSM Merkezi üzerinden </a:t>
            </a:r>
            <a:r>
              <a:rPr lang="tr-TR" sz="2800" b="1" u="sng" dirty="0">
                <a:solidFill>
                  <a:schemeClr val="accent2">
                    <a:lumMod val="75000"/>
                  </a:schemeClr>
                </a:solidFill>
              </a:rPr>
              <a:t>şifreli olarak </a:t>
            </a:r>
            <a:r>
              <a:rPr lang="tr-TR" sz="2800" u="sng" dirty="0" err="1">
                <a:solidFill>
                  <a:srgbClr val="00B0F0"/>
                </a:solidFill>
              </a:rPr>
              <a:t>GMP’lerde</a:t>
            </a:r>
            <a:r>
              <a:rPr lang="tr-TR" sz="2800" u="sng" dirty="0">
                <a:solidFill>
                  <a:srgbClr val="00B0F0"/>
                </a:solidFill>
              </a:rPr>
              <a:t> belirtilen kurallara </a:t>
            </a:r>
            <a:r>
              <a:rPr lang="tr-TR" sz="2800" dirty="0"/>
              <a:t>göre gerçekleşecektir. </a:t>
            </a:r>
          </a:p>
        </p:txBody>
      </p:sp>
      <p:sp>
        <p:nvSpPr>
          <p:cNvPr id="10" name="TextBox 13"/>
          <p:cNvSpPr txBox="1"/>
          <p:nvPr/>
        </p:nvSpPr>
        <p:spPr>
          <a:xfrm>
            <a:off x="203601" y="95535"/>
            <a:ext cx="8856890"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Cihaz İletişim Esasları</a:t>
            </a:r>
            <a:endParaRPr lang="tr-TR" sz="3200" b="1" dirty="0">
              <a:ln w="1905"/>
              <a:solidFill>
                <a:srgbClr val="FFC000"/>
              </a:solidFill>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1097821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1000"/>
                                        <p:tgtEl>
                                          <p:spTgt spid="42"/>
                                        </p:tgtEl>
                                      </p:cBhvr>
                                    </p:animEffect>
                                    <p:anim calcmode="lin" valueType="num">
                                      <p:cBhvr>
                                        <p:cTn id="18" dur="1000" fill="hold"/>
                                        <p:tgtEl>
                                          <p:spTgt spid="42"/>
                                        </p:tgtEl>
                                        <p:attrNameLst>
                                          <p:attrName>ppt_x</p:attrName>
                                        </p:attrNameLst>
                                      </p:cBhvr>
                                      <p:tavLst>
                                        <p:tav tm="0">
                                          <p:val>
                                            <p:strVal val="#ppt_x"/>
                                          </p:val>
                                        </p:tav>
                                        <p:tav tm="100000">
                                          <p:val>
                                            <p:strVal val="#ppt_x"/>
                                          </p:val>
                                        </p:tav>
                                      </p:tavLst>
                                    </p:anim>
                                    <p:anim calcmode="lin" valueType="num">
                                      <p:cBhvr>
                                        <p:cTn id="19" dur="1000" fill="hold"/>
                                        <p:tgtEl>
                                          <p:spTgt spid="4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fade">
                                      <p:cBhvr>
                                        <p:cTn id="22" dur="1000"/>
                                        <p:tgtEl>
                                          <p:spTgt spid="46"/>
                                        </p:tgtEl>
                                      </p:cBhvr>
                                    </p:animEffect>
                                    <p:anim calcmode="lin" valueType="num">
                                      <p:cBhvr>
                                        <p:cTn id="23" dur="1000" fill="hold"/>
                                        <p:tgtEl>
                                          <p:spTgt spid="46"/>
                                        </p:tgtEl>
                                        <p:attrNameLst>
                                          <p:attrName>ppt_x</p:attrName>
                                        </p:attrNameLst>
                                      </p:cBhvr>
                                      <p:tavLst>
                                        <p:tav tm="0">
                                          <p:val>
                                            <p:strVal val="#ppt_x"/>
                                          </p:val>
                                        </p:tav>
                                        <p:tav tm="100000">
                                          <p:val>
                                            <p:strVal val="#ppt_x"/>
                                          </p:val>
                                        </p:tav>
                                      </p:tavLst>
                                    </p:anim>
                                    <p:anim calcmode="lin" valueType="num">
                                      <p:cBhvr>
                                        <p:cTn id="24" dur="1000" fill="hold"/>
                                        <p:tgtEl>
                                          <p:spTgt spid="46"/>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1" presetClass="exit" presetSubtype="0" fill="hold" grpId="2" nodeType="afterEffect">
                                  <p:stCondLst>
                                    <p:cond delay="0"/>
                                  </p:stCondLst>
                                  <p:iterate type="lt">
                                    <p:tmAbs val="0"/>
                                  </p:iterate>
                                  <p:childTnLst>
                                    <p:set>
                                      <p:cBhvr>
                                        <p:cTn id="27" dur="1" fill="hold">
                                          <p:stCondLst>
                                            <p:cond delay="0"/>
                                          </p:stCondLst>
                                        </p:cTn>
                                        <p:tgtEl>
                                          <p:spTgt spid="10"/>
                                        </p:tgtEl>
                                        <p:attrNameLst>
                                          <p:attrName>style.visibility</p:attrName>
                                        </p:attrNameLst>
                                      </p:cBhvr>
                                      <p:to>
                                        <p:strVal val="hidden"/>
                                      </p:to>
                                    </p:set>
                                  </p:childTnLst>
                                </p:cTn>
                              </p:par>
                            </p:childTnLst>
                          </p:cTn>
                        </p:par>
                        <p:par>
                          <p:cTn id="28" fill="hold">
                            <p:stCondLst>
                              <p:cond delay="1000"/>
                            </p:stCondLst>
                            <p:childTnLst>
                              <p:par>
                                <p:cTn id="29" presetID="6" presetClass="emph" presetSubtype="0" fill="hold" grpId="3" nodeType="afterEffect">
                                  <p:stCondLst>
                                    <p:cond delay="0"/>
                                  </p:stCondLst>
                                  <p:iterate type="lt">
                                    <p:tmPct val="0"/>
                                  </p:iterate>
                                  <p:childTnLst>
                                    <p:animScale>
                                      <p:cBhvr>
                                        <p:cTn id="30" dur="10" fill="hold"/>
                                        <p:tgtEl>
                                          <p:spTgt spid="10"/>
                                        </p:tgtEl>
                                      </p:cBhvr>
                                      <p:by x="100000" y="400000"/>
                                    </p:animScale>
                                  </p:childTnLst>
                                </p:cTn>
                              </p:par>
                            </p:childTnLst>
                          </p:cTn>
                        </p:par>
                        <p:par>
                          <p:cTn id="31" fill="hold">
                            <p:stCondLst>
                              <p:cond delay="1010"/>
                            </p:stCondLst>
                            <p:childTnLst>
                              <p:par>
                                <p:cTn id="32" presetID="1" presetClass="entr" presetSubtype="0" fill="hold" grpId="4" nodeType="afterEffect">
                                  <p:stCondLst>
                                    <p:cond delay="0"/>
                                  </p:stCondLst>
                                  <p:iterate type="lt">
                                    <p:tmAbs val="0"/>
                                  </p:iterate>
                                  <p:childTnLst>
                                    <p:set>
                                      <p:cBhvr>
                                        <p:cTn id="33" dur="1" fill="hold">
                                          <p:stCondLst>
                                            <p:cond delay="0"/>
                                          </p:stCondLst>
                                        </p:cTn>
                                        <p:tgtEl>
                                          <p:spTgt spid="10"/>
                                        </p:tgtEl>
                                        <p:attrNameLst>
                                          <p:attrName>style.visibility</p:attrName>
                                        </p:attrNameLst>
                                      </p:cBhvr>
                                      <p:to>
                                        <p:strVal val="visible"/>
                                      </p:to>
                                    </p:set>
                                  </p:childTnLst>
                                </p:cTn>
                              </p:par>
                              <p:par>
                                <p:cTn id="34" presetID="6" presetClass="emph" presetSubtype="0" accel="50000" decel="50000" fill="hold" grpId="1" nodeType="withEffect">
                                  <p:stCondLst>
                                    <p:cond delay="0"/>
                                  </p:stCondLst>
                                  <p:iterate type="lt">
                                    <p:tmPct val="0"/>
                                  </p:iterate>
                                  <p:childTnLst>
                                    <p:animScale>
                                      <p:cBhvr>
                                        <p:cTn id="35" dur="1000" fill="hold"/>
                                        <p:tgtEl>
                                          <p:spTgt spid="10"/>
                                        </p:tgtEl>
                                      </p:cBhvr>
                                      <p:by x="100000" y="25000"/>
                                    </p:animScale>
                                  </p:childTnLst>
                                </p:cTn>
                              </p:par>
                              <p:par>
                                <p:cTn id="36" presetID="37" presetClass="entr" presetSubtype="0" fill="hold" grpId="0" nodeType="withEffect">
                                  <p:stCondLst>
                                    <p:cond delay="0"/>
                                  </p:stCondLst>
                                  <p:iterate type="lt">
                                    <p:tmPct val="0"/>
                                  </p:iterate>
                                  <p:childTnLst>
                                    <p:set>
                                      <p:cBhvr>
                                        <p:cTn id="37" dur="1" fill="hold">
                                          <p:stCondLst>
                                            <p:cond delay="0"/>
                                          </p:stCondLst>
                                        </p:cTn>
                                        <p:tgtEl>
                                          <p:spTgt spid="10"/>
                                        </p:tgtEl>
                                        <p:attrNameLst>
                                          <p:attrName>style.visibility</p:attrName>
                                        </p:attrNameLst>
                                      </p:cBhvr>
                                      <p:to>
                                        <p:strVal val="visible"/>
                                      </p:to>
                                    </p:set>
                                    <p:animEffect transition="in" filter="fade">
                                      <p:cBhvr>
                                        <p:cTn id="38" dur="1000"/>
                                        <p:tgtEl>
                                          <p:spTgt spid="10"/>
                                        </p:tgtEl>
                                      </p:cBhvr>
                                    </p:animEffect>
                                    <p:anim calcmode="lin" valueType="num">
                                      <p:cBhvr>
                                        <p:cTn id="39" dur="1000" fill="hold"/>
                                        <p:tgtEl>
                                          <p:spTgt spid="10"/>
                                        </p:tgtEl>
                                        <p:attrNameLst>
                                          <p:attrName>ppt_x</p:attrName>
                                        </p:attrNameLst>
                                      </p:cBhvr>
                                      <p:tavLst>
                                        <p:tav tm="0">
                                          <p:val>
                                            <p:strVal val="#ppt_x"/>
                                          </p:val>
                                        </p:tav>
                                        <p:tav tm="100000">
                                          <p:val>
                                            <p:strVal val="#ppt_x"/>
                                          </p:val>
                                        </p:tav>
                                      </p:tavLst>
                                    </p:anim>
                                    <p:anim calcmode="lin" valueType="num">
                                      <p:cBhvr>
                                        <p:cTn id="40" dur="900" decel="100000" fill="hold"/>
                                        <p:tgtEl>
                                          <p:spTgt spid="10"/>
                                        </p:tgtEl>
                                        <p:attrNameLst>
                                          <p:attrName>ppt_y</p:attrName>
                                        </p:attrNameLst>
                                      </p:cBhvr>
                                      <p:tavLst>
                                        <p:tav tm="0">
                                          <p:val>
                                            <p:strVal val="#ppt_y+1"/>
                                          </p:val>
                                        </p:tav>
                                        <p:tav tm="100000">
                                          <p:val>
                                            <p:strVal val="#ppt_y-.03"/>
                                          </p:val>
                                        </p:tav>
                                      </p:tavLst>
                                    </p:anim>
                                    <p:anim calcmode="lin" valueType="num">
                                      <p:cBhvr>
                                        <p:cTn id="41"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42" grpId="0" animBg="1"/>
      <p:bldP spid="10" grpId="0"/>
      <p:bldP spid="10" grpId="1"/>
      <p:bldP spid="10" grpId="2"/>
      <p:bldP spid="10" grpId="3"/>
      <p:bldP spid="10" grpId="4"/>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9490"/>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35920"/>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13" name="Straight Connector 8"/>
          <p:cNvCxnSpPr/>
          <p:nvPr/>
        </p:nvCxnSpPr>
        <p:spPr>
          <a:xfrm>
            <a:off x="-20017" y="831427"/>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10" name="TextBox 13"/>
          <p:cNvSpPr txBox="1"/>
          <p:nvPr/>
        </p:nvSpPr>
        <p:spPr>
          <a:xfrm>
            <a:off x="203601" y="95535"/>
            <a:ext cx="8856890"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Cihaz İletişim Esasları  (EFT-POS özellikli Yazar Kasa)</a:t>
            </a:r>
            <a:endParaRPr lang="tr-TR" sz="3200" b="1" dirty="0">
              <a:ln w="1905"/>
              <a:solidFill>
                <a:srgbClr val="FFC000"/>
              </a:solidFill>
              <a:effectLst>
                <a:innerShdw blurRad="69850" dist="43180" dir="5400000">
                  <a:srgbClr val="000000">
                    <a:alpha val="65000"/>
                  </a:srgbClr>
                </a:innerShdw>
              </a:effectLst>
            </a:endParaRP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8767" y="4550981"/>
            <a:ext cx="1282178" cy="17261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Yukarı Ok 5"/>
          <p:cNvSpPr/>
          <p:nvPr/>
        </p:nvSpPr>
        <p:spPr>
          <a:xfrm>
            <a:off x="3981197" y="3887115"/>
            <a:ext cx="264306" cy="560752"/>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615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92834" y="2773260"/>
            <a:ext cx="1441031" cy="1109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Metin kutusu 18"/>
          <p:cNvSpPr txBox="1"/>
          <p:nvPr/>
        </p:nvSpPr>
        <p:spPr>
          <a:xfrm>
            <a:off x="5030115" y="3429000"/>
            <a:ext cx="2040943" cy="369332"/>
          </a:xfrm>
          <a:prstGeom prst="rect">
            <a:avLst/>
          </a:prstGeom>
          <a:noFill/>
        </p:spPr>
        <p:txBody>
          <a:bodyPr wrap="none" rtlCol="0">
            <a:spAutoFit/>
          </a:bodyPr>
          <a:lstStyle/>
          <a:p>
            <a:r>
              <a:rPr lang="tr-TR" dirty="0" smtClean="0">
                <a:solidFill>
                  <a:srgbClr val="FF0000"/>
                </a:solidFill>
              </a:rPr>
              <a:t>ÖKC TSM Merkezi</a:t>
            </a:r>
            <a:endParaRPr lang="tr-TR" dirty="0">
              <a:solidFill>
                <a:srgbClr val="FF0000"/>
              </a:solidFill>
            </a:endParaRPr>
          </a:p>
        </p:txBody>
      </p:sp>
      <p:pic>
        <p:nvPicPr>
          <p:cNvPr id="6152"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93387" y="985720"/>
            <a:ext cx="2166121" cy="13676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Sağ Ok 7"/>
          <p:cNvSpPr/>
          <p:nvPr/>
        </p:nvSpPr>
        <p:spPr>
          <a:xfrm rot="19846220">
            <a:off x="4354604" y="1774355"/>
            <a:ext cx="2664468" cy="229568"/>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6" name="Sağ Ok 25"/>
          <p:cNvSpPr/>
          <p:nvPr/>
        </p:nvSpPr>
        <p:spPr>
          <a:xfrm rot="9092223">
            <a:off x="4691616" y="2099163"/>
            <a:ext cx="2508718" cy="169790"/>
          </a:xfrm>
          <a:prstGeom prst="rightArrow">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9" name="Yukarı Ok 28"/>
          <p:cNvSpPr/>
          <p:nvPr/>
        </p:nvSpPr>
        <p:spPr>
          <a:xfrm rot="10800000">
            <a:off x="4419293" y="3887115"/>
            <a:ext cx="441567" cy="488008"/>
          </a:xfrm>
          <a:prstGeom prst="upArrow">
            <a:avLst>
              <a:gd name="adj1" fmla="val 19586"/>
              <a:gd name="adj2" fmla="val 50000"/>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6155" name="Picture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9735" y="777184"/>
            <a:ext cx="1968520" cy="1718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6" name="Yukarı Ok 35"/>
          <p:cNvSpPr/>
          <p:nvPr/>
        </p:nvSpPr>
        <p:spPr>
          <a:xfrm>
            <a:off x="3481444" y="3895564"/>
            <a:ext cx="264306" cy="560752"/>
          </a:xfrm>
          <a:prstGeom prst="up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7" name="Sağ Ok 36"/>
          <p:cNvSpPr/>
          <p:nvPr/>
        </p:nvSpPr>
        <p:spPr>
          <a:xfrm rot="12667526" flipV="1">
            <a:off x="1797309" y="2887612"/>
            <a:ext cx="1617752" cy="35805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808623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barn(inVertical)">
                                      <p:cBhvr>
                                        <p:cTn id="7" dur="500"/>
                                        <p:tgtEl>
                                          <p:spTgt spid="614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20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1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500"/>
                                  </p:stCondLst>
                                  <p:childTnLst>
                                    <p:set>
                                      <p:cBhvr>
                                        <p:cTn id="16" dur="1" fill="hold">
                                          <p:stCondLst>
                                            <p:cond delay="0"/>
                                          </p:stCondLst>
                                        </p:cTn>
                                        <p:tgtEl>
                                          <p:spTgt spid="19"/>
                                        </p:tgtEl>
                                        <p:attrNameLst>
                                          <p:attrName>style.visibility</p:attrName>
                                        </p:attrNameLst>
                                      </p:cBhvr>
                                      <p:to>
                                        <p:strVal val="visible"/>
                                      </p:to>
                                    </p:set>
                                    <p:animEffect transition="in" filter="barn(inVertical)">
                                      <p:cBhvr>
                                        <p:cTn id="17" dur="900"/>
                                        <p:tgtEl>
                                          <p:spTgt spid="19"/>
                                        </p:tgtEl>
                                      </p:cBhvr>
                                    </p:animEffect>
                                  </p:childTnLst>
                                </p:cTn>
                              </p:par>
                              <p:par>
                                <p:cTn id="18" presetID="16" presetClass="entr" presetSubtype="21" fill="hold" nodeType="withEffect">
                                  <p:stCondLst>
                                    <p:cond delay="200"/>
                                  </p:stCondLst>
                                  <p:childTnLst>
                                    <p:set>
                                      <p:cBhvr>
                                        <p:cTn id="19" dur="1" fill="hold">
                                          <p:stCondLst>
                                            <p:cond delay="0"/>
                                          </p:stCondLst>
                                        </p:cTn>
                                        <p:tgtEl>
                                          <p:spTgt spid="6151"/>
                                        </p:tgtEl>
                                        <p:attrNameLst>
                                          <p:attrName>style.visibility</p:attrName>
                                        </p:attrNameLst>
                                      </p:cBhvr>
                                      <p:to>
                                        <p:strVal val="visible"/>
                                      </p:to>
                                    </p:set>
                                    <p:animEffect transition="in" filter="barn(inVertical)">
                                      <p:cBhvr>
                                        <p:cTn id="20" dur="1200"/>
                                        <p:tgtEl>
                                          <p:spTgt spid="6151"/>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arn(inVertical)">
                                      <p:cBhvr>
                                        <p:cTn id="25" dur="1500"/>
                                        <p:tgtEl>
                                          <p:spTgt spid="8"/>
                                        </p:tgtEl>
                                      </p:cBhvr>
                                    </p:animEffect>
                                  </p:childTnLst>
                                </p:cTn>
                              </p:par>
                              <p:par>
                                <p:cTn id="26" presetID="16" presetClass="entr" presetSubtype="21" fill="hold" nodeType="withEffect">
                                  <p:stCondLst>
                                    <p:cond delay="0"/>
                                  </p:stCondLst>
                                  <p:childTnLst>
                                    <p:set>
                                      <p:cBhvr>
                                        <p:cTn id="27" dur="1" fill="hold">
                                          <p:stCondLst>
                                            <p:cond delay="0"/>
                                          </p:stCondLst>
                                        </p:cTn>
                                        <p:tgtEl>
                                          <p:spTgt spid="6152"/>
                                        </p:tgtEl>
                                        <p:attrNameLst>
                                          <p:attrName>style.visibility</p:attrName>
                                        </p:attrNameLst>
                                      </p:cBhvr>
                                      <p:to>
                                        <p:strVal val="visible"/>
                                      </p:to>
                                    </p:set>
                                    <p:animEffect transition="in" filter="barn(inVertical)">
                                      <p:cBhvr>
                                        <p:cTn id="28" dur="1300"/>
                                        <p:tgtEl>
                                          <p:spTgt spid="6152"/>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barn(inVertical)">
                                      <p:cBhvr>
                                        <p:cTn id="33" dur="1500"/>
                                        <p:tgtEl>
                                          <p:spTgt spid="26"/>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barn(inVertical)">
                                      <p:cBhvr>
                                        <p:cTn id="38" dur="1200"/>
                                        <p:tgtEl>
                                          <p:spTgt spid="29"/>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700"/>
                                  </p:stCondLst>
                                  <p:childTnLst>
                                    <p:set>
                                      <p:cBhvr>
                                        <p:cTn id="42" dur="1" fill="hold">
                                          <p:stCondLst>
                                            <p:cond delay="0"/>
                                          </p:stCondLst>
                                        </p:cTn>
                                        <p:tgtEl>
                                          <p:spTgt spid="36"/>
                                        </p:tgtEl>
                                        <p:attrNameLst>
                                          <p:attrName>style.visibility</p:attrName>
                                        </p:attrNameLst>
                                      </p:cBhvr>
                                      <p:to>
                                        <p:strVal val="visible"/>
                                      </p:to>
                                    </p:set>
                                    <p:animEffect transition="in" filter="barn(inVertical)">
                                      <p:cBhvr>
                                        <p:cTn id="43" dur="1300"/>
                                        <p:tgtEl>
                                          <p:spTgt spid="36"/>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900"/>
                                  </p:stCondLst>
                                  <p:childTnLst>
                                    <p:set>
                                      <p:cBhvr>
                                        <p:cTn id="47" dur="1" fill="hold">
                                          <p:stCondLst>
                                            <p:cond delay="0"/>
                                          </p:stCondLst>
                                        </p:cTn>
                                        <p:tgtEl>
                                          <p:spTgt spid="37"/>
                                        </p:tgtEl>
                                        <p:attrNameLst>
                                          <p:attrName>style.visibility</p:attrName>
                                        </p:attrNameLst>
                                      </p:cBhvr>
                                      <p:to>
                                        <p:strVal val="visible"/>
                                      </p:to>
                                    </p:set>
                                    <p:animEffect transition="in" filter="barn(inVertical)">
                                      <p:cBhvr>
                                        <p:cTn id="48" dur="1400"/>
                                        <p:tgtEl>
                                          <p:spTgt spid="37"/>
                                        </p:tgtEl>
                                      </p:cBhvr>
                                    </p:animEffect>
                                  </p:childTnLst>
                                </p:cTn>
                              </p:par>
                              <p:par>
                                <p:cTn id="49" presetID="16" presetClass="entr" presetSubtype="21" fill="hold" nodeType="withEffect">
                                  <p:stCondLst>
                                    <p:cond delay="1000"/>
                                  </p:stCondLst>
                                  <p:childTnLst>
                                    <p:set>
                                      <p:cBhvr>
                                        <p:cTn id="50" dur="1" fill="hold">
                                          <p:stCondLst>
                                            <p:cond delay="0"/>
                                          </p:stCondLst>
                                        </p:cTn>
                                        <p:tgtEl>
                                          <p:spTgt spid="6155"/>
                                        </p:tgtEl>
                                        <p:attrNameLst>
                                          <p:attrName>style.visibility</p:attrName>
                                        </p:attrNameLst>
                                      </p:cBhvr>
                                      <p:to>
                                        <p:strVal val="visible"/>
                                      </p:to>
                                    </p:set>
                                    <p:animEffect transition="in" filter="barn(inVertical)">
                                      <p:cBhvr>
                                        <p:cTn id="51" dur="1300"/>
                                        <p:tgtEl>
                                          <p:spTgt spid="6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9" grpId="0"/>
      <p:bldP spid="8" grpId="0" animBg="1"/>
      <p:bldP spid="26" grpId="0" animBg="1"/>
      <p:bldP spid="29" grpId="0" animBg="1"/>
      <p:bldP spid="36" grpId="0" animBg="1"/>
      <p:bldP spid="3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50" y="-69490"/>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35920"/>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13" name="Straight Connector 8"/>
          <p:cNvCxnSpPr/>
          <p:nvPr/>
        </p:nvCxnSpPr>
        <p:spPr>
          <a:xfrm>
            <a:off x="-20017" y="831427"/>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10" name="TextBox 13"/>
          <p:cNvSpPr txBox="1"/>
          <p:nvPr/>
        </p:nvSpPr>
        <p:spPr>
          <a:xfrm>
            <a:off x="203601" y="95535"/>
            <a:ext cx="8856890"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Cihaz İletişim Esasları ( Akıllı </a:t>
            </a:r>
            <a:r>
              <a:rPr lang="tr-TR" sz="3200" b="1" dirty="0" err="1" smtClean="0">
                <a:ln w="1905"/>
                <a:solidFill>
                  <a:srgbClr val="FFC000"/>
                </a:solidFill>
                <a:effectLst>
                  <a:innerShdw blurRad="69850" dist="43180" dir="5400000">
                    <a:srgbClr val="000000">
                      <a:alpha val="65000"/>
                    </a:srgbClr>
                  </a:innerShdw>
                </a:effectLst>
              </a:rPr>
              <a:t>PinPad</a:t>
            </a:r>
            <a:r>
              <a:rPr lang="tr-TR" sz="3200" b="1" dirty="0" smtClean="0">
                <a:ln w="1905"/>
                <a:solidFill>
                  <a:srgbClr val="FFC000"/>
                </a:solidFill>
                <a:effectLst>
                  <a:innerShdw blurRad="69850" dist="43180" dir="5400000">
                    <a:srgbClr val="000000">
                      <a:alpha val="65000"/>
                    </a:srgbClr>
                  </a:innerShdw>
                </a:effectLst>
              </a:rPr>
              <a:t> Bağlantısı)</a:t>
            </a:r>
            <a:endParaRPr lang="tr-TR" sz="3200" b="1" dirty="0">
              <a:ln w="1905"/>
              <a:solidFill>
                <a:srgbClr val="FFC000"/>
              </a:solidFill>
              <a:effectLst>
                <a:innerShdw blurRad="69850" dist="43180" dir="5400000">
                  <a:srgbClr val="000000">
                    <a:alpha val="65000"/>
                  </a:srgbClr>
                </a:innerShdw>
              </a:effectLst>
            </a:endParaRPr>
          </a:p>
        </p:txBody>
      </p:sp>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13597" y="5525585"/>
            <a:ext cx="1205827" cy="9575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84197" y="5261460"/>
            <a:ext cx="1131086" cy="11310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13597" y="4447867"/>
            <a:ext cx="1205827" cy="992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Sağ Ok 2"/>
          <p:cNvSpPr/>
          <p:nvPr/>
        </p:nvSpPr>
        <p:spPr>
          <a:xfrm>
            <a:off x="4870761" y="5382832"/>
            <a:ext cx="779338" cy="28550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p>
        </p:txBody>
      </p:sp>
      <p:sp>
        <p:nvSpPr>
          <p:cNvPr id="5" name="Yukarı Bükülü Ok 4"/>
          <p:cNvSpPr/>
          <p:nvPr/>
        </p:nvSpPr>
        <p:spPr>
          <a:xfrm rot="16200000">
            <a:off x="5195182" y="4162060"/>
            <a:ext cx="681906" cy="1433421"/>
          </a:xfrm>
          <a:prstGeom prst="ben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       </a:t>
            </a:r>
            <a:endParaRPr lang="tr-TR" dirty="0"/>
          </a:p>
        </p:txBody>
      </p:sp>
      <p:sp>
        <p:nvSpPr>
          <p:cNvPr id="6" name="Yukarı Ok 5"/>
          <p:cNvSpPr/>
          <p:nvPr/>
        </p:nvSpPr>
        <p:spPr>
          <a:xfrm>
            <a:off x="3981197" y="3887115"/>
            <a:ext cx="264306" cy="560752"/>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6151"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92834" y="2773260"/>
            <a:ext cx="1441031" cy="1109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Metin kutusu 18"/>
          <p:cNvSpPr txBox="1"/>
          <p:nvPr/>
        </p:nvSpPr>
        <p:spPr>
          <a:xfrm>
            <a:off x="5030115" y="3429000"/>
            <a:ext cx="2040943" cy="369332"/>
          </a:xfrm>
          <a:prstGeom prst="rect">
            <a:avLst/>
          </a:prstGeom>
          <a:noFill/>
        </p:spPr>
        <p:txBody>
          <a:bodyPr wrap="none" rtlCol="0">
            <a:spAutoFit/>
          </a:bodyPr>
          <a:lstStyle/>
          <a:p>
            <a:r>
              <a:rPr lang="tr-TR" dirty="0" smtClean="0">
                <a:solidFill>
                  <a:srgbClr val="FF0000"/>
                </a:solidFill>
              </a:rPr>
              <a:t>ÖKC TSM Merkezi</a:t>
            </a:r>
            <a:endParaRPr lang="tr-TR" dirty="0">
              <a:solidFill>
                <a:srgbClr val="FF0000"/>
              </a:solidFill>
            </a:endParaRPr>
          </a:p>
        </p:txBody>
      </p:sp>
      <p:pic>
        <p:nvPicPr>
          <p:cNvPr id="6152"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93387" y="985720"/>
            <a:ext cx="2166121" cy="13676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Sağ Ok 7"/>
          <p:cNvSpPr/>
          <p:nvPr/>
        </p:nvSpPr>
        <p:spPr>
          <a:xfrm rot="19846220">
            <a:off x="4354604" y="1774355"/>
            <a:ext cx="2664468" cy="229568"/>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6" name="Sağ Ok 25"/>
          <p:cNvSpPr/>
          <p:nvPr/>
        </p:nvSpPr>
        <p:spPr>
          <a:xfrm rot="9092223">
            <a:off x="4691616" y="2099163"/>
            <a:ext cx="2508718" cy="169790"/>
          </a:xfrm>
          <a:prstGeom prst="rightArrow">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9" name="Yukarı Ok 28"/>
          <p:cNvSpPr/>
          <p:nvPr/>
        </p:nvSpPr>
        <p:spPr>
          <a:xfrm rot="10800000">
            <a:off x="4419293" y="3887115"/>
            <a:ext cx="441567" cy="488008"/>
          </a:xfrm>
          <a:prstGeom prst="upArrow">
            <a:avLst>
              <a:gd name="adj1" fmla="val 19586"/>
              <a:gd name="adj2" fmla="val 50000"/>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 name="Sağ Ok 11"/>
          <p:cNvSpPr/>
          <p:nvPr/>
        </p:nvSpPr>
        <p:spPr>
          <a:xfrm>
            <a:off x="4819424" y="4871502"/>
            <a:ext cx="1679755" cy="23725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 name="Aşağı Ok 13"/>
          <p:cNvSpPr/>
          <p:nvPr/>
        </p:nvSpPr>
        <p:spPr>
          <a:xfrm>
            <a:off x="6470538" y="4990128"/>
            <a:ext cx="305410" cy="27133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Sol Ok 14"/>
          <p:cNvSpPr/>
          <p:nvPr/>
        </p:nvSpPr>
        <p:spPr>
          <a:xfrm>
            <a:off x="4847712" y="5827003"/>
            <a:ext cx="825436" cy="33600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6155" name="Picture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9735" y="777184"/>
            <a:ext cx="1968520" cy="1718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6" name="Yukarı Ok 35"/>
          <p:cNvSpPr/>
          <p:nvPr/>
        </p:nvSpPr>
        <p:spPr>
          <a:xfrm>
            <a:off x="3481444" y="3895564"/>
            <a:ext cx="264306" cy="560752"/>
          </a:xfrm>
          <a:prstGeom prst="up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7" name="Sağ Ok 36"/>
          <p:cNvSpPr/>
          <p:nvPr/>
        </p:nvSpPr>
        <p:spPr>
          <a:xfrm rot="12667526" flipV="1">
            <a:off x="1797309" y="2887612"/>
            <a:ext cx="1617752" cy="35805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511894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1000"/>
                                        <p:tgtEl>
                                          <p:spTgt spid="6147"/>
                                        </p:tgtEl>
                                      </p:cBhvr>
                                    </p:animEffect>
                                    <p:anim calcmode="lin" valueType="num">
                                      <p:cBhvr>
                                        <p:cTn id="8" dur="1000" fill="hold"/>
                                        <p:tgtEl>
                                          <p:spTgt spid="6147"/>
                                        </p:tgtEl>
                                        <p:attrNameLst>
                                          <p:attrName>ppt_x</p:attrName>
                                        </p:attrNameLst>
                                      </p:cBhvr>
                                      <p:tavLst>
                                        <p:tav tm="0">
                                          <p:val>
                                            <p:strVal val="#ppt_x"/>
                                          </p:val>
                                        </p:tav>
                                        <p:tav tm="100000">
                                          <p:val>
                                            <p:strVal val="#ppt_x"/>
                                          </p:val>
                                        </p:tav>
                                      </p:tavLst>
                                    </p:anim>
                                    <p:anim calcmode="lin" valueType="num">
                                      <p:cBhvr>
                                        <p:cTn id="9" dur="1000" fill="hold"/>
                                        <p:tgtEl>
                                          <p:spTgt spid="614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149"/>
                                        </p:tgtEl>
                                        <p:attrNameLst>
                                          <p:attrName>style.visibility</p:attrName>
                                        </p:attrNameLst>
                                      </p:cBhvr>
                                      <p:to>
                                        <p:strVal val="visible"/>
                                      </p:to>
                                    </p:set>
                                    <p:animEffect transition="in" filter="fade">
                                      <p:cBhvr>
                                        <p:cTn id="12" dur="1000"/>
                                        <p:tgtEl>
                                          <p:spTgt spid="6149"/>
                                        </p:tgtEl>
                                      </p:cBhvr>
                                    </p:animEffect>
                                    <p:anim calcmode="lin" valueType="num">
                                      <p:cBhvr>
                                        <p:cTn id="13" dur="1000" fill="hold"/>
                                        <p:tgtEl>
                                          <p:spTgt spid="6149"/>
                                        </p:tgtEl>
                                        <p:attrNameLst>
                                          <p:attrName>ppt_x</p:attrName>
                                        </p:attrNameLst>
                                      </p:cBhvr>
                                      <p:tavLst>
                                        <p:tav tm="0">
                                          <p:val>
                                            <p:strVal val="#ppt_x"/>
                                          </p:val>
                                        </p:tav>
                                        <p:tav tm="100000">
                                          <p:val>
                                            <p:strVal val="#ppt_x"/>
                                          </p:val>
                                        </p:tav>
                                      </p:tavLst>
                                    </p:anim>
                                    <p:anim calcmode="lin" valueType="num">
                                      <p:cBhvr>
                                        <p:cTn id="14" dur="1000" fill="hold"/>
                                        <p:tgtEl>
                                          <p:spTgt spid="6149"/>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6148"/>
                                        </p:tgtEl>
                                        <p:attrNameLst>
                                          <p:attrName>style.visibility</p:attrName>
                                        </p:attrNameLst>
                                      </p:cBhvr>
                                      <p:to>
                                        <p:strVal val="visible"/>
                                      </p:to>
                                    </p:set>
                                    <p:animEffect transition="in" filter="barn(inVertical)">
                                      <p:cBhvr>
                                        <p:cTn id="19" dur="1800"/>
                                        <p:tgtEl>
                                          <p:spTgt spid="6148"/>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arn(inVertical)">
                                      <p:cBhvr>
                                        <p:cTn id="24" dur="1600"/>
                                        <p:tgtEl>
                                          <p:spTgt spid="3"/>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200"/>
                                  </p:stCondLst>
                                  <p:childTnLst>
                                    <p:set>
                                      <p:cBhvr>
                                        <p:cTn id="28" dur="1" fill="hold">
                                          <p:stCondLst>
                                            <p:cond delay="0"/>
                                          </p:stCondLst>
                                        </p:cTn>
                                        <p:tgtEl>
                                          <p:spTgt spid="5"/>
                                        </p:tgtEl>
                                        <p:attrNameLst>
                                          <p:attrName>style.visibility</p:attrName>
                                        </p:attrNameLst>
                                      </p:cBhvr>
                                      <p:to>
                                        <p:strVal val="visible"/>
                                      </p:to>
                                    </p:set>
                                    <p:animEffect transition="in" filter="barn(inVertical)">
                                      <p:cBhvr>
                                        <p:cTn id="29" dur="1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200"/>
                                  </p:stCondLst>
                                  <p:childTnLst>
                                    <p:set>
                                      <p:cBhvr>
                                        <p:cTn id="33" dur="1" fill="hold">
                                          <p:stCondLst>
                                            <p:cond delay="0"/>
                                          </p:stCondLst>
                                        </p:cTn>
                                        <p:tgtEl>
                                          <p:spTgt spid="6"/>
                                        </p:tgtEl>
                                        <p:attrNameLst>
                                          <p:attrName>style.visibility</p:attrName>
                                        </p:attrNameLst>
                                      </p:cBhvr>
                                      <p:to>
                                        <p:strVal val="visible"/>
                                      </p:to>
                                    </p:set>
                                    <p:animEffect transition="in" filter="barn(inVertical)">
                                      <p:cBhvr>
                                        <p:cTn id="34" dur="1500"/>
                                        <p:tgtEl>
                                          <p:spTgt spid="6"/>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500"/>
                                  </p:stCondLst>
                                  <p:childTnLst>
                                    <p:set>
                                      <p:cBhvr>
                                        <p:cTn id="38" dur="1" fill="hold">
                                          <p:stCondLst>
                                            <p:cond delay="0"/>
                                          </p:stCondLst>
                                        </p:cTn>
                                        <p:tgtEl>
                                          <p:spTgt spid="19"/>
                                        </p:tgtEl>
                                        <p:attrNameLst>
                                          <p:attrName>style.visibility</p:attrName>
                                        </p:attrNameLst>
                                      </p:cBhvr>
                                      <p:to>
                                        <p:strVal val="visible"/>
                                      </p:to>
                                    </p:set>
                                    <p:animEffect transition="in" filter="barn(inVertical)">
                                      <p:cBhvr>
                                        <p:cTn id="39" dur="900"/>
                                        <p:tgtEl>
                                          <p:spTgt spid="19"/>
                                        </p:tgtEl>
                                      </p:cBhvr>
                                    </p:animEffect>
                                  </p:childTnLst>
                                </p:cTn>
                              </p:par>
                              <p:par>
                                <p:cTn id="40" presetID="16" presetClass="entr" presetSubtype="21" fill="hold" nodeType="withEffect">
                                  <p:stCondLst>
                                    <p:cond delay="200"/>
                                  </p:stCondLst>
                                  <p:childTnLst>
                                    <p:set>
                                      <p:cBhvr>
                                        <p:cTn id="41" dur="1" fill="hold">
                                          <p:stCondLst>
                                            <p:cond delay="0"/>
                                          </p:stCondLst>
                                        </p:cTn>
                                        <p:tgtEl>
                                          <p:spTgt spid="6151"/>
                                        </p:tgtEl>
                                        <p:attrNameLst>
                                          <p:attrName>style.visibility</p:attrName>
                                        </p:attrNameLst>
                                      </p:cBhvr>
                                      <p:to>
                                        <p:strVal val="visible"/>
                                      </p:to>
                                    </p:set>
                                    <p:animEffect transition="in" filter="barn(inVertical)">
                                      <p:cBhvr>
                                        <p:cTn id="42" dur="1200"/>
                                        <p:tgtEl>
                                          <p:spTgt spid="6151"/>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barn(inVertical)">
                                      <p:cBhvr>
                                        <p:cTn id="47" dur="1500"/>
                                        <p:tgtEl>
                                          <p:spTgt spid="8"/>
                                        </p:tgtEl>
                                      </p:cBhvr>
                                    </p:animEffect>
                                  </p:childTnLst>
                                </p:cTn>
                              </p:par>
                              <p:par>
                                <p:cTn id="48" presetID="16" presetClass="entr" presetSubtype="21" fill="hold" nodeType="withEffect">
                                  <p:stCondLst>
                                    <p:cond delay="0"/>
                                  </p:stCondLst>
                                  <p:childTnLst>
                                    <p:set>
                                      <p:cBhvr>
                                        <p:cTn id="49" dur="1" fill="hold">
                                          <p:stCondLst>
                                            <p:cond delay="0"/>
                                          </p:stCondLst>
                                        </p:cTn>
                                        <p:tgtEl>
                                          <p:spTgt spid="6152"/>
                                        </p:tgtEl>
                                        <p:attrNameLst>
                                          <p:attrName>style.visibility</p:attrName>
                                        </p:attrNameLst>
                                      </p:cBhvr>
                                      <p:to>
                                        <p:strVal val="visible"/>
                                      </p:to>
                                    </p:set>
                                    <p:animEffect transition="in" filter="barn(inVertical)">
                                      <p:cBhvr>
                                        <p:cTn id="50" dur="1300"/>
                                        <p:tgtEl>
                                          <p:spTgt spid="6152"/>
                                        </p:tgtEl>
                                      </p:cBhvr>
                                    </p:animEffect>
                                  </p:childTnLst>
                                </p:cTn>
                              </p:par>
                            </p:childTnLst>
                          </p:cTn>
                        </p:par>
                      </p:childTnLst>
                    </p:cTn>
                  </p:par>
                  <p:par>
                    <p:cTn id="51" fill="hold">
                      <p:stCondLst>
                        <p:cond delay="indefinite"/>
                      </p:stCondLst>
                      <p:childTnLst>
                        <p:par>
                          <p:cTn id="52" fill="hold">
                            <p:stCondLst>
                              <p:cond delay="0"/>
                            </p:stCondLst>
                            <p:childTnLst>
                              <p:par>
                                <p:cTn id="53" presetID="16" presetClass="entr" presetSubtype="21" fill="hold" grpId="0" nodeType="click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barn(inVertical)">
                                      <p:cBhvr>
                                        <p:cTn id="55" dur="1500"/>
                                        <p:tgtEl>
                                          <p:spTgt spid="26"/>
                                        </p:tgtEl>
                                      </p:cBhvr>
                                    </p:animEffect>
                                  </p:childTnLst>
                                </p:cTn>
                              </p:par>
                            </p:childTnLst>
                          </p:cTn>
                        </p:par>
                      </p:childTnLst>
                    </p:cTn>
                  </p:par>
                  <p:par>
                    <p:cTn id="56" fill="hold">
                      <p:stCondLst>
                        <p:cond delay="indefinite"/>
                      </p:stCondLst>
                      <p:childTnLst>
                        <p:par>
                          <p:cTn id="57" fill="hold">
                            <p:stCondLst>
                              <p:cond delay="0"/>
                            </p:stCondLst>
                            <p:childTnLst>
                              <p:par>
                                <p:cTn id="58" presetID="16" presetClass="entr" presetSubtype="21" fill="hold" grpId="0" nodeType="clickEffect">
                                  <p:stCondLst>
                                    <p:cond delay="0"/>
                                  </p:stCondLst>
                                  <p:childTnLst>
                                    <p:set>
                                      <p:cBhvr>
                                        <p:cTn id="59" dur="1" fill="hold">
                                          <p:stCondLst>
                                            <p:cond delay="0"/>
                                          </p:stCondLst>
                                        </p:cTn>
                                        <p:tgtEl>
                                          <p:spTgt spid="29"/>
                                        </p:tgtEl>
                                        <p:attrNameLst>
                                          <p:attrName>style.visibility</p:attrName>
                                        </p:attrNameLst>
                                      </p:cBhvr>
                                      <p:to>
                                        <p:strVal val="visible"/>
                                      </p:to>
                                    </p:set>
                                    <p:animEffect transition="in" filter="barn(inVertical)">
                                      <p:cBhvr>
                                        <p:cTn id="60" dur="1200"/>
                                        <p:tgtEl>
                                          <p:spTgt spid="29"/>
                                        </p:tgtEl>
                                      </p:cBhvr>
                                    </p:animEffect>
                                  </p:childTnLst>
                                </p:cTn>
                              </p:par>
                            </p:childTnLst>
                          </p:cTn>
                        </p:par>
                      </p:childTnLst>
                    </p:cTn>
                  </p:par>
                  <p:par>
                    <p:cTn id="61" fill="hold">
                      <p:stCondLst>
                        <p:cond delay="indefinite"/>
                      </p:stCondLst>
                      <p:childTnLst>
                        <p:par>
                          <p:cTn id="62" fill="hold">
                            <p:stCondLst>
                              <p:cond delay="0"/>
                            </p:stCondLst>
                            <p:childTnLst>
                              <p:par>
                                <p:cTn id="63" presetID="16" presetClass="entr" presetSubtype="21" fill="hold" grpId="0" nodeType="clickEffect">
                                  <p:stCondLst>
                                    <p:cond delay="200"/>
                                  </p:stCondLst>
                                  <p:childTnLst>
                                    <p:set>
                                      <p:cBhvr>
                                        <p:cTn id="64" dur="1" fill="hold">
                                          <p:stCondLst>
                                            <p:cond delay="0"/>
                                          </p:stCondLst>
                                        </p:cTn>
                                        <p:tgtEl>
                                          <p:spTgt spid="12"/>
                                        </p:tgtEl>
                                        <p:attrNameLst>
                                          <p:attrName>style.visibility</p:attrName>
                                        </p:attrNameLst>
                                      </p:cBhvr>
                                      <p:to>
                                        <p:strVal val="visible"/>
                                      </p:to>
                                    </p:set>
                                    <p:animEffect transition="in" filter="barn(inVertical)">
                                      <p:cBhvr>
                                        <p:cTn id="65" dur="1300"/>
                                        <p:tgtEl>
                                          <p:spTgt spid="12"/>
                                        </p:tgtEl>
                                      </p:cBhvr>
                                    </p:animEffect>
                                  </p:childTnLst>
                                </p:cTn>
                              </p:par>
                            </p:childTnLst>
                          </p:cTn>
                        </p:par>
                      </p:childTnLst>
                    </p:cTn>
                  </p:par>
                  <p:par>
                    <p:cTn id="66" fill="hold">
                      <p:stCondLst>
                        <p:cond delay="indefinite"/>
                      </p:stCondLst>
                      <p:childTnLst>
                        <p:par>
                          <p:cTn id="67" fill="hold">
                            <p:stCondLst>
                              <p:cond delay="0"/>
                            </p:stCondLst>
                            <p:childTnLst>
                              <p:par>
                                <p:cTn id="68" presetID="16" presetClass="entr" presetSubtype="21" fill="hold" grpId="0" nodeType="clickEffect">
                                  <p:stCondLst>
                                    <p:cond delay="500"/>
                                  </p:stCondLst>
                                  <p:childTnLst>
                                    <p:set>
                                      <p:cBhvr>
                                        <p:cTn id="69" dur="1" fill="hold">
                                          <p:stCondLst>
                                            <p:cond delay="0"/>
                                          </p:stCondLst>
                                        </p:cTn>
                                        <p:tgtEl>
                                          <p:spTgt spid="14"/>
                                        </p:tgtEl>
                                        <p:attrNameLst>
                                          <p:attrName>style.visibility</p:attrName>
                                        </p:attrNameLst>
                                      </p:cBhvr>
                                      <p:to>
                                        <p:strVal val="visible"/>
                                      </p:to>
                                    </p:set>
                                    <p:animEffect transition="in" filter="barn(inVertical)">
                                      <p:cBhvr>
                                        <p:cTn id="70" dur="1100"/>
                                        <p:tgtEl>
                                          <p:spTgt spid="14"/>
                                        </p:tgtEl>
                                      </p:cBhvr>
                                    </p:animEffect>
                                  </p:childTnLst>
                                </p:cTn>
                              </p:par>
                            </p:childTnLst>
                          </p:cTn>
                        </p:par>
                      </p:childTnLst>
                    </p:cTn>
                  </p:par>
                  <p:par>
                    <p:cTn id="71" fill="hold">
                      <p:stCondLst>
                        <p:cond delay="indefinite"/>
                      </p:stCondLst>
                      <p:childTnLst>
                        <p:par>
                          <p:cTn id="72" fill="hold">
                            <p:stCondLst>
                              <p:cond delay="0"/>
                            </p:stCondLst>
                            <p:childTnLst>
                              <p:par>
                                <p:cTn id="73" presetID="16" presetClass="entr" presetSubtype="21" fill="hold" grpId="0" nodeType="clickEffect">
                                  <p:stCondLst>
                                    <p:cond delay="700"/>
                                  </p:stCondLst>
                                  <p:childTnLst>
                                    <p:set>
                                      <p:cBhvr>
                                        <p:cTn id="74" dur="1" fill="hold">
                                          <p:stCondLst>
                                            <p:cond delay="0"/>
                                          </p:stCondLst>
                                        </p:cTn>
                                        <p:tgtEl>
                                          <p:spTgt spid="15"/>
                                        </p:tgtEl>
                                        <p:attrNameLst>
                                          <p:attrName>style.visibility</p:attrName>
                                        </p:attrNameLst>
                                      </p:cBhvr>
                                      <p:to>
                                        <p:strVal val="visible"/>
                                      </p:to>
                                    </p:set>
                                    <p:animEffect transition="in" filter="barn(inVertical)">
                                      <p:cBhvr>
                                        <p:cTn id="75" dur="1100"/>
                                        <p:tgtEl>
                                          <p:spTgt spid="15"/>
                                        </p:tgtEl>
                                      </p:cBhvr>
                                    </p:animEffect>
                                  </p:childTnLst>
                                </p:cTn>
                              </p:par>
                            </p:childTnLst>
                          </p:cTn>
                        </p:par>
                      </p:childTnLst>
                    </p:cTn>
                  </p:par>
                  <p:par>
                    <p:cTn id="76" fill="hold">
                      <p:stCondLst>
                        <p:cond delay="indefinite"/>
                      </p:stCondLst>
                      <p:childTnLst>
                        <p:par>
                          <p:cTn id="77" fill="hold">
                            <p:stCondLst>
                              <p:cond delay="0"/>
                            </p:stCondLst>
                            <p:childTnLst>
                              <p:par>
                                <p:cTn id="78" presetID="16" presetClass="entr" presetSubtype="21" fill="hold" grpId="0" nodeType="clickEffect">
                                  <p:stCondLst>
                                    <p:cond delay="700"/>
                                  </p:stCondLst>
                                  <p:childTnLst>
                                    <p:set>
                                      <p:cBhvr>
                                        <p:cTn id="79" dur="1" fill="hold">
                                          <p:stCondLst>
                                            <p:cond delay="0"/>
                                          </p:stCondLst>
                                        </p:cTn>
                                        <p:tgtEl>
                                          <p:spTgt spid="36"/>
                                        </p:tgtEl>
                                        <p:attrNameLst>
                                          <p:attrName>style.visibility</p:attrName>
                                        </p:attrNameLst>
                                      </p:cBhvr>
                                      <p:to>
                                        <p:strVal val="visible"/>
                                      </p:to>
                                    </p:set>
                                    <p:animEffect transition="in" filter="barn(inVertical)">
                                      <p:cBhvr>
                                        <p:cTn id="80" dur="1300"/>
                                        <p:tgtEl>
                                          <p:spTgt spid="36"/>
                                        </p:tgtEl>
                                      </p:cBhvr>
                                    </p:animEffect>
                                  </p:childTnLst>
                                </p:cTn>
                              </p:par>
                            </p:childTnLst>
                          </p:cTn>
                        </p:par>
                      </p:childTnLst>
                    </p:cTn>
                  </p:par>
                  <p:par>
                    <p:cTn id="81" fill="hold">
                      <p:stCondLst>
                        <p:cond delay="indefinite"/>
                      </p:stCondLst>
                      <p:childTnLst>
                        <p:par>
                          <p:cTn id="82" fill="hold">
                            <p:stCondLst>
                              <p:cond delay="0"/>
                            </p:stCondLst>
                            <p:childTnLst>
                              <p:par>
                                <p:cTn id="83" presetID="16" presetClass="entr" presetSubtype="21" fill="hold" grpId="0" nodeType="clickEffect">
                                  <p:stCondLst>
                                    <p:cond delay="900"/>
                                  </p:stCondLst>
                                  <p:childTnLst>
                                    <p:set>
                                      <p:cBhvr>
                                        <p:cTn id="84" dur="1" fill="hold">
                                          <p:stCondLst>
                                            <p:cond delay="0"/>
                                          </p:stCondLst>
                                        </p:cTn>
                                        <p:tgtEl>
                                          <p:spTgt spid="37"/>
                                        </p:tgtEl>
                                        <p:attrNameLst>
                                          <p:attrName>style.visibility</p:attrName>
                                        </p:attrNameLst>
                                      </p:cBhvr>
                                      <p:to>
                                        <p:strVal val="visible"/>
                                      </p:to>
                                    </p:set>
                                    <p:animEffect transition="in" filter="barn(inVertical)">
                                      <p:cBhvr>
                                        <p:cTn id="85" dur="1400"/>
                                        <p:tgtEl>
                                          <p:spTgt spid="37"/>
                                        </p:tgtEl>
                                      </p:cBhvr>
                                    </p:animEffect>
                                  </p:childTnLst>
                                </p:cTn>
                              </p:par>
                              <p:par>
                                <p:cTn id="86" presetID="16" presetClass="entr" presetSubtype="21" fill="hold" nodeType="withEffect">
                                  <p:stCondLst>
                                    <p:cond delay="1000"/>
                                  </p:stCondLst>
                                  <p:childTnLst>
                                    <p:set>
                                      <p:cBhvr>
                                        <p:cTn id="87" dur="1" fill="hold">
                                          <p:stCondLst>
                                            <p:cond delay="0"/>
                                          </p:stCondLst>
                                        </p:cTn>
                                        <p:tgtEl>
                                          <p:spTgt spid="6155"/>
                                        </p:tgtEl>
                                        <p:attrNameLst>
                                          <p:attrName>style.visibility</p:attrName>
                                        </p:attrNameLst>
                                      </p:cBhvr>
                                      <p:to>
                                        <p:strVal val="visible"/>
                                      </p:to>
                                    </p:set>
                                    <p:animEffect transition="in" filter="barn(inVertical)">
                                      <p:cBhvr>
                                        <p:cTn id="88" dur="1300"/>
                                        <p:tgtEl>
                                          <p:spTgt spid="6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19" grpId="0"/>
      <p:bldP spid="8" grpId="0" animBg="1"/>
      <p:bldP spid="26" grpId="0" animBg="1"/>
      <p:bldP spid="29" grpId="0" animBg="1"/>
      <p:bldP spid="12" grpId="0" animBg="1"/>
      <p:bldP spid="14" grpId="0" animBg="1"/>
      <p:bldP spid="15" grpId="0" animBg="1"/>
      <p:bldP spid="36" grpId="0" animBg="1"/>
      <p:bldP spid="3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603" y="-184123"/>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35920"/>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13" name="Straight Connector 8"/>
          <p:cNvCxnSpPr/>
          <p:nvPr/>
        </p:nvCxnSpPr>
        <p:spPr>
          <a:xfrm>
            <a:off x="-20017" y="831427"/>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42" name="Rectangle 4"/>
          <p:cNvSpPr/>
          <p:nvPr/>
        </p:nvSpPr>
        <p:spPr>
          <a:xfrm>
            <a:off x="0" y="6444820"/>
            <a:ext cx="9144000" cy="458115"/>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46" name="Straight Connector 8"/>
          <p:cNvCxnSpPr/>
          <p:nvPr/>
        </p:nvCxnSpPr>
        <p:spPr>
          <a:xfrm>
            <a:off x="-10117" y="6481512"/>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4" name="Dikdörtgen 3"/>
          <p:cNvSpPr/>
          <p:nvPr/>
        </p:nvSpPr>
        <p:spPr>
          <a:xfrm>
            <a:off x="143555" y="1012960"/>
            <a:ext cx="8856890" cy="4955203"/>
          </a:xfrm>
          <a:prstGeom prst="rect">
            <a:avLst/>
          </a:prstGeom>
        </p:spPr>
        <p:txBody>
          <a:bodyPr wrap="square">
            <a:spAutoFit/>
          </a:bodyPr>
          <a:lstStyle/>
          <a:p>
            <a:r>
              <a:rPr lang="tr-TR" sz="2800" dirty="0"/>
              <a:t>EFT-POS cihazlarının Basit/Bilgisayar Bağlantılı </a:t>
            </a:r>
            <a:r>
              <a:rPr lang="tr-TR" sz="2800" dirty="0" err="1"/>
              <a:t>ÖKC’ye</a:t>
            </a:r>
            <a:r>
              <a:rPr lang="tr-TR" sz="2800" dirty="0"/>
              <a:t> haricen bağlı olması halinde:</a:t>
            </a:r>
          </a:p>
          <a:p>
            <a:r>
              <a:rPr lang="tr-TR" sz="2800" dirty="0"/>
              <a:t> </a:t>
            </a:r>
          </a:p>
          <a:p>
            <a:pPr lvl="0"/>
            <a:r>
              <a:rPr lang="tr-TR" sz="2800" dirty="0"/>
              <a:t> </a:t>
            </a:r>
            <a:r>
              <a:rPr lang="tr-TR" sz="3200" b="1" dirty="0" smtClean="0"/>
              <a:t>1-</a:t>
            </a:r>
            <a:r>
              <a:rPr lang="tr-TR" sz="2800" dirty="0" smtClean="0"/>
              <a:t>     </a:t>
            </a:r>
            <a:r>
              <a:rPr lang="tr-TR" sz="2800" b="1" dirty="0" smtClean="0"/>
              <a:t>EFT-POS</a:t>
            </a:r>
            <a:r>
              <a:rPr lang="tr-TR" sz="2800" dirty="0" smtClean="0"/>
              <a:t> </a:t>
            </a:r>
            <a:r>
              <a:rPr lang="tr-TR" sz="2800" dirty="0"/>
              <a:t>ile </a:t>
            </a:r>
            <a:r>
              <a:rPr lang="tr-TR" sz="2800" b="1" dirty="0"/>
              <a:t>Basit/Bilgisayar Bağlantılı ÖKC </a:t>
            </a:r>
            <a:r>
              <a:rPr lang="tr-TR" sz="2800" dirty="0"/>
              <a:t>arasındaki iletişim </a:t>
            </a:r>
            <a:r>
              <a:rPr lang="tr-TR" sz="2800" u="sng" dirty="0"/>
              <a:t>ÖKC-Harici Donanım ve Yazılım Haberleşme Protokolü (GMP3</a:t>
            </a:r>
            <a:r>
              <a:rPr lang="tr-TR" sz="2800" dirty="0"/>
              <a:t>) kurallarına göre gerçekleştirilecektir.</a:t>
            </a:r>
          </a:p>
          <a:p>
            <a:r>
              <a:rPr lang="tr-TR" sz="2800" dirty="0"/>
              <a:t> </a:t>
            </a:r>
          </a:p>
          <a:p>
            <a:pPr lvl="0"/>
            <a:r>
              <a:rPr lang="tr-TR" sz="3200" b="1" dirty="0" smtClean="0"/>
              <a:t>2-</a:t>
            </a:r>
            <a:r>
              <a:rPr lang="tr-TR" sz="2800" b="1" dirty="0"/>
              <a:t> </a:t>
            </a:r>
            <a:r>
              <a:rPr lang="tr-TR" sz="2800" b="1" dirty="0" smtClean="0"/>
              <a:t>    </a:t>
            </a:r>
            <a:r>
              <a:rPr lang="tr-TR" sz="2800" dirty="0" smtClean="0"/>
              <a:t>EFT-POS </a:t>
            </a:r>
            <a:r>
              <a:rPr lang="tr-TR" sz="2800" dirty="0"/>
              <a:t>cihazı ÖKC TSM Merkezi üzerinden yapılan </a:t>
            </a:r>
            <a:r>
              <a:rPr lang="tr-TR" sz="2800" b="1" u="sng" dirty="0"/>
              <a:t>yönlendirme</a:t>
            </a:r>
            <a:r>
              <a:rPr lang="tr-TR" sz="2800" dirty="0"/>
              <a:t> ile Üye İşyeri Anlaşması Yapan Kuruluş bilgi sistemleri ile haberleşecektir</a:t>
            </a:r>
            <a:r>
              <a:rPr lang="tr-TR" sz="2800" dirty="0" smtClean="0"/>
              <a:t>.</a:t>
            </a:r>
            <a:endParaRPr lang="tr-TR" sz="2800" dirty="0"/>
          </a:p>
          <a:p>
            <a:pPr lvl="0"/>
            <a:r>
              <a:rPr lang="tr-TR" sz="2800" dirty="0"/>
              <a:t> </a:t>
            </a:r>
          </a:p>
        </p:txBody>
      </p:sp>
      <p:sp>
        <p:nvSpPr>
          <p:cNvPr id="10" name="TextBox 13"/>
          <p:cNvSpPr txBox="1"/>
          <p:nvPr/>
        </p:nvSpPr>
        <p:spPr>
          <a:xfrm>
            <a:off x="203601" y="95535"/>
            <a:ext cx="8856890"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Cihaz İletişim Esasları (EFT-POS Bağlantısı)</a:t>
            </a:r>
            <a:endParaRPr lang="tr-TR" sz="3200" b="1" dirty="0">
              <a:ln w="1905"/>
              <a:solidFill>
                <a:srgbClr val="FFC000"/>
              </a:solidFill>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683761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1000"/>
                                        <p:tgtEl>
                                          <p:spTgt spid="42"/>
                                        </p:tgtEl>
                                      </p:cBhvr>
                                    </p:animEffect>
                                    <p:anim calcmode="lin" valueType="num">
                                      <p:cBhvr>
                                        <p:cTn id="18" dur="1000" fill="hold"/>
                                        <p:tgtEl>
                                          <p:spTgt spid="42"/>
                                        </p:tgtEl>
                                        <p:attrNameLst>
                                          <p:attrName>ppt_x</p:attrName>
                                        </p:attrNameLst>
                                      </p:cBhvr>
                                      <p:tavLst>
                                        <p:tav tm="0">
                                          <p:val>
                                            <p:strVal val="#ppt_x"/>
                                          </p:val>
                                        </p:tav>
                                        <p:tav tm="100000">
                                          <p:val>
                                            <p:strVal val="#ppt_x"/>
                                          </p:val>
                                        </p:tav>
                                      </p:tavLst>
                                    </p:anim>
                                    <p:anim calcmode="lin" valueType="num">
                                      <p:cBhvr>
                                        <p:cTn id="19" dur="1000" fill="hold"/>
                                        <p:tgtEl>
                                          <p:spTgt spid="4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fade">
                                      <p:cBhvr>
                                        <p:cTn id="22" dur="1000"/>
                                        <p:tgtEl>
                                          <p:spTgt spid="46"/>
                                        </p:tgtEl>
                                      </p:cBhvr>
                                    </p:animEffect>
                                    <p:anim calcmode="lin" valueType="num">
                                      <p:cBhvr>
                                        <p:cTn id="23" dur="1000" fill="hold"/>
                                        <p:tgtEl>
                                          <p:spTgt spid="46"/>
                                        </p:tgtEl>
                                        <p:attrNameLst>
                                          <p:attrName>ppt_x</p:attrName>
                                        </p:attrNameLst>
                                      </p:cBhvr>
                                      <p:tavLst>
                                        <p:tav tm="0">
                                          <p:val>
                                            <p:strVal val="#ppt_x"/>
                                          </p:val>
                                        </p:tav>
                                        <p:tav tm="100000">
                                          <p:val>
                                            <p:strVal val="#ppt_x"/>
                                          </p:val>
                                        </p:tav>
                                      </p:tavLst>
                                    </p:anim>
                                    <p:anim calcmode="lin" valueType="num">
                                      <p:cBhvr>
                                        <p:cTn id="24" dur="1000" fill="hold"/>
                                        <p:tgtEl>
                                          <p:spTgt spid="46"/>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1" presetClass="exit" presetSubtype="0" fill="hold" grpId="2" nodeType="afterEffect">
                                  <p:stCondLst>
                                    <p:cond delay="0"/>
                                  </p:stCondLst>
                                  <p:iterate type="lt">
                                    <p:tmAbs val="0"/>
                                  </p:iterate>
                                  <p:childTnLst>
                                    <p:set>
                                      <p:cBhvr>
                                        <p:cTn id="27" dur="1" fill="hold">
                                          <p:stCondLst>
                                            <p:cond delay="0"/>
                                          </p:stCondLst>
                                        </p:cTn>
                                        <p:tgtEl>
                                          <p:spTgt spid="10"/>
                                        </p:tgtEl>
                                        <p:attrNameLst>
                                          <p:attrName>style.visibility</p:attrName>
                                        </p:attrNameLst>
                                      </p:cBhvr>
                                      <p:to>
                                        <p:strVal val="hidden"/>
                                      </p:to>
                                    </p:set>
                                  </p:childTnLst>
                                </p:cTn>
                              </p:par>
                            </p:childTnLst>
                          </p:cTn>
                        </p:par>
                        <p:par>
                          <p:cTn id="28" fill="hold">
                            <p:stCondLst>
                              <p:cond delay="1000"/>
                            </p:stCondLst>
                            <p:childTnLst>
                              <p:par>
                                <p:cTn id="29" presetID="6" presetClass="emph" presetSubtype="0" fill="hold" grpId="3" nodeType="afterEffect">
                                  <p:stCondLst>
                                    <p:cond delay="0"/>
                                  </p:stCondLst>
                                  <p:iterate type="lt">
                                    <p:tmPct val="0"/>
                                  </p:iterate>
                                  <p:childTnLst>
                                    <p:animScale>
                                      <p:cBhvr>
                                        <p:cTn id="30" dur="10" fill="hold"/>
                                        <p:tgtEl>
                                          <p:spTgt spid="10"/>
                                        </p:tgtEl>
                                      </p:cBhvr>
                                      <p:by x="100000" y="400000"/>
                                    </p:animScale>
                                  </p:childTnLst>
                                </p:cTn>
                              </p:par>
                            </p:childTnLst>
                          </p:cTn>
                        </p:par>
                        <p:par>
                          <p:cTn id="31" fill="hold">
                            <p:stCondLst>
                              <p:cond delay="1010"/>
                            </p:stCondLst>
                            <p:childTnLst>
                              <p:par>
                                <p:cTn id="32" presetID="1" presetClass="entr" presetSubtype="0" fill="hold" grpId="4" nodeType="afterEffect">
                                  <p:stCondLst>
                                    <p:cond delay="0"/>
                                  </p:stCondLst>
                                  <p:iterate type="lt">
                                    <p:tmAbs val="0"/>
                                  </p:iterate>
                                  <p:childTnLst>
                                    <p:set>
                                      <p:cBhvr>
                                        <p:cTn id="33" dur="1" fill="hold">
                                          <p:stCondLst>
                                            <p:cond delay="0"/>
                                          </p:stCondLst>
                                        </p:cTn>
                                        <p:tgtEl>
                                          <p:spTgt spid="10"/>
                                        </p:tgtEl>
                                        <p:attrNameLst>
                                          <p:attrName>style.visibility</p:attrName>
                                        </p:attrNameLst>
                                      </p:cBhvr>
                                      <p:to>
                                        <p:strVal val="visible"/>
                                      </p:to>
                                    </p:set>
                                  </p:childTnLst>
                                </p:cTn>
                              </p:par>
                              <p:par>
                                <p:cTn id="34" presetID="6" presetClass="emph" presetSubtype="0" accel="50000" decel="50000" fill="hold" grpId="1" nodeType="withEffect">
                                  <p:stCondLst>
                                    <p:cond delay="0"/>
                                  </p:stCondLst>
                                  <p:iterate type="lt">
                                    <p:tmPct val="0"/>
                                  </p:iterate>
                                  <p:childTnLst>
                                    <p:animScale>
                                      <p:cBhvr>
                                        <p:cTn id="35" dur="1000" fill="hold"/>
                                        <p:tgtEl>
                                          <p:spTgt spid="10"/>
                                        </p:tgtEl>
                                      </p:cBhvr>
                                      <p:by x="100000" y="25000"/>
                                    </p:animScale>
                                  </p:childTnLst>
                                </p:cTn>
                              </p:par>
                              <p:par>
                                <p:cTn id="36" presetID="37" presetClass="entr" presetSubtype="0" fill="hold" grpId="0" nodeType="withEffect">
                                  <p:stCondLst>
                                    <p:cond delay="0"/>
                                  </p:stCondLst>
                                  <p:iterate type="lt">
                                    <p:tmPct val="0"/>
                                  </p:iterate>
                                  <p:childTnLst>
                                    <p:set>
                                      <p:cBhvr>
                                        <p:cTn id="37" dur="1" fill="hold">
                                          <p:stCondLst>
                                            <p:cond delay="0"/>
                                          </p:stCondLst>
                                        </p:cTn>
                                        <p:tgtEl>
                                          <p:spTgt spid="10"/>
                                        </p:tgtEl>
                                        <p:attrNameLst>
                                          <p:attrName>style.visibility</p:attrName>
                                        </p:attrNameLst>
                                      </p:cBhvr>
                                      <p:to>
                                        <p:strVal val="visible"/>
                                      </p:to>
                                    </p:set>
                                    <p:animEffect transition="in" filter="fade">
                                      <p:cBhvr>
                                        <p:cTn id="38" dur="1000"/>
                                        <p:tgtEl>
                                          <p:spTgt spid="10"/>
                                        </p:tgtEl>
                                      </p:cBhvr>
                                    </p:animEffect>
                                    <p:anim calcmode="lin" valueType="num">
                                      <p:cBhvr>
                                        <p:cTn id="39" dur="1000" fill="hold"/>
                                        <p:tgtEl>
                                          <p:spTgt spid="10"/>
                                        </p:tgtEl>
                                        <p:attrNameLst>
                                          <p:attrName>ppt_x</p:attrName>
                                        </p:attrNameLst>
                                      </p:cBhvr>
                                      <p:tavLst>
                                        <p:tav tm="0">
                                          <p:val>
                                            <p:strVal val="#ppt_x"/>
                                          </p:val>
                                        </p:tav>
                                        <p:tav tm="100000">
                                          <p:val>
                                            <p:strVal val="#ppt_x"/>
                                          </p:val>
                                        </p:tav>
                                      </p:tavLst>
                                    </p:anim>
                                    <p:anim calcmode="lin" valueType="num">
                                      <p:cBhvr>
                                        <p:cTn id="40" dur="900" decel="100000" fill="hold"/>
                                        <p:tgtEl>
                                          <p:spTgt spid="10"/>
                                        </p:tgtEl>
                                        <p:attrNameLst>
                                          <p:attrName>ppt_y</p:attrName>
                                        </p:attrNameLst>
                                      </p:cBhvr>
                                      <p:tavLst>
                                        <p:tav tm="0">
                                          <p:val>
                                            <p:strVal val="#ppt_y+1"/>
                                          </p:val>
                                        </p:tav>
                                        <p:tav tm="100000">
                                          <p:val>
                                            <p:strVal val="#ppt_y-.03"/>
                                          </p:val>
                                        </p:tav>
                                      </p:tavLst>
                                    </p:anim>
                                    <p:anim calcmode="lin" valueType="num">
                                      <p:cBhvr>
                                        <p:cTn id="41"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42" grpId="0" animBg="1"/>
      <p:bldP spid="10" grpId="0"/>
      <p:bldP spid="10" grpId="1"/>
      <p:bldP spid="10" grpId="2"/>
      <p:bldP spid="10" grpId="3"/>
      <p:bldP spid="10" grpId="4"/>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71472"/>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35920"/>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13" name="Straight Connector 8"/>
          <p:cNvCxnSpPr/>
          <p:nvPr/>
        </p:nvCxnSpPr>
        <p:spPr>
          <a:xfrm>
            <a:off x="-20017" y="831427"/>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42" name="Rectangle 4"/>
          <p:cNvSpPr/>
          <p:nvPr/>
        </p:nvSpPr>
        <p:spPr>
          <a:xfrm>
            <a:off x="0" y="6444820"/>
            <a:ext cx="9144000" cy="458115"/>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46" name="Straight Connector 8"/>
          <p:cNvCxnSpPr/>
          <p:nvPr/>
        </p:nvCxnSpPr>
        <p:spPr>
          <a:xfrm>
            <a:off x="-10117" y="6481512"/>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4" name="Dikdörtgen 3"/>
          <p:cNvSpPr/>
          <p:nvPr/>
        </p:nvSpPr>
        <p:spPr>
          <a:xfrm>
            <a:off x="143555" y="1012960"/>
            <a:ext cx="8856890" cy="4647426"/>
          </a:xfrm>
          <a:prstGeom prst="rect">
            <a:avLst/>
          </a:prstGeom>
        </p:spPr>
        <p:txBody>
          <a:bodyPr wrap="square">
            <a:spAutoFit/>
          </a:bodyPr>
          <a:lstStyle/>
          <a:p>
            <a:pPr lvl="0" algn="just"/>
            <a:r>
              <a:rPr lang="tr-TR" sz="2800" b="1" dirty="0" smtClean="0"/>
              <a:t>3-</a:t>
            </a:r>
            <a:r>
              <a:rPr lang="tr-TR" sz="2400" dirty="0" smtClean="0"/>
              <a:t> ÖKC </a:t>
            </a:r>
            <a:r>
              <a:rPr lang="tr-TR" sz="2400" dirty="0"/>
              <a:t>TSM Merkezi, EFT-POS verilerini şifreli olarak Üye İşyeri Anlaşması Yapan Kuruluşlara, </a:t>
            </a:r>
            <a:r>
              <a:rPr lang="tr-TR" sz="2400" u="sng" dirty="0">
                <a:solidFill>
                  <a:srgbClr val="0070C0"/>
                </a:solidFill>
              </a:rPr>
              <a:t>sözleşmelerinde belirtilen kriterlere  (SLA- Service Level </a:t>
            </a:r>
            <a:r>
              <a:rPr lang="tr-TR" sz="2400" u="sng" dirty="0" err="1">
                <a:solidFill>
                  <a:srgbClr val="0070C0"/>
                </a:solidFill>
              </a:rPr>
              <a:t>Agreement</a:t>
            </a:r>
            <a:r>
              <a:rPr lang="tr-TR" sz="2400" u="sng" dirty="0">
                <a:solidFill>
                  <a:srgbClr val="0070C0"/>
                </a:solidFill>
              </a:rPr>
              <a:t>) ve PCI-DSS kurallarına uygun şekilde </a:t>
            </a:r>
            <a:r>
              <a:rPr lang="tr-TR" sz="2400" dirty="0"/>
              <a:t>iletecektir.</a:t>
            </a:r>
          </a:p>
          <a:p>
            <a:pPr algn="just"/>
            <a:r>
              <a:rPr lang="tr-TR" sz="2400" b="1" dirty="0"/>
              <a:t> </a:t>
            </a:r>
            <a:endParaRPr lang="tr-TR" sz="2400" dirty="0"/>
          </a:p>
          <a:p>
            <a:pPr lvl="0" algn="just"/>
            <a:r>
              <a:rPr lang="tr-TR" sz="2800" b="1" dirty="0" smtClean="0"/>
              <a:t>4- </a:t>
            </a:r>
            <a:r>
              <a:rPr lang="tr-TR" sz="2400" dirty="0" smtClean="0"/>
              <a:t>Finansal </a:t>
            </a:r>
            <a:r>
              <a:rPr lang="tr-TR" sz="2400" dirty="0"/>
              <a:t>işlemler </a:t>
            </a:r>
            <a:r>
              <a:rPr lang="tr-TR" sz="2400" b="1" dirty="0" err="1"/>
              <a:t>ÖKC’den</a:t>
            </a:r>
            <a:r>
              <a:rPr lang="tr-TR" sz="2400" b="1" dirty="0"/>
              <a:t> başlayacak </a:t>
            </a:r>
            <a:r>
              <a:rPr lang="tr-TR" sz="2400" dirty="0"/>
              <a:t>ve EFT-POS cihazı GMP3 kurallarına göre tetiklendikten sonra provizyon işlemlerini gerçekleştirmek amacıyla ÖKC TSM Merkezi üzerinden bağlanarak Üye İşyeri Anlaşması Yapan Kuruluşlar ile şifreli olarak haberleşecektir. Bu suretle provizyon alındıktan sonra ödeme işlem bilgisi GMP3 kurallarına göre EFT-POS cihazından Basit/Bilgisayar Bağlantılı </a:t>
            </a:r>
            <a:r>
              <a:rPr lang="tr-TR" sz="2400" dirty="0" err="1"/>
              <a:t>ÖKC’ye</a:t>
            </a:r>
            <a:r>
              <a:rPr lang="tr-TR" sz="2400" dirty="0"/>
              <a:t> aktarılacaktır</a:t>
            </a:r>
            <a:r>
              <a:rPr lang="tr-TR" sz="2400" dirty="0" smtClean="0"/>
              <a:t>.</a:t>
            </a:r>
            <a:endParaRPr lang="tr-TR" sz="2400" dirty="0"/>
          </a:p>
        </p:txBody>
      </p:sp>
      <p:sp>
        <p:nvSpPr>
          <p:cNvPr id="10" name="TextBox 13"/>
          <p:cNvSpPr txBox="1"/>
          <p:nvPr/>
        </p:nvSpPr>
        <p:spPr>
          <a:xfrm>
            <a:off x="203601" y="95535"/>
            <a:ext cx="8856890"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Cihaz İletişim Esasları</a:t>
            </a:r>
            <a:endParaRPr lang="tr-TR" sz="3200" b="1" dirty="0">
              <a:ln w="1905"/>
              <a:solidFill>
                <a:srgbClr val="FFC000"/>
              </a:solidFill>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1383507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1000"/>
                                        <p:tgtEl>
                                          <p:spTgt spid="42"/>
                                        </p:tgtEl>
                                      </p:cBhvr>
                                    </p:animEffect>
                                    <p:anim calcmode="lin" valueType="num">
                                      <p:cBhvr>
                                        <p:cTn id="18" dur="1000" fill="hold"/>
                                        <p:tgtEl>
                                          <p:spTgt spid="42"/>
                                        </p:tgtEl>
                                        <p:attrNameLst>
                                          <p:attrName>ppt_x</p:attrName>
                                        </p:attrNameLst>
                                      </p:cBhvr>
                                      <p:tavLst>
                                        <p:tav tm="0">
                                          <p:val>
                                            <p:strVal val="#ppt_x"/>
                                          </p:val>
                                        </p:tav>
                                        <p:tav tm="100000">
                                          <p:val>
                                            <p:strVal val="#ppt_x"/>
                                          </p:val>
                                        </p:tav>
                                      </p:tavLst>
                                    </p:anim>
                                    <p:anim calcmode="lin" valueType="num">
                                      <p:cBhvr>
                                        <p:cTn id="19" dur="1000" fill="hold"/>
                                        <p:tgtEl>
                                          <p:spTgt spid="4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fade">
                                      <p:cBhvr>
                                        <p:cTn id="22" dur="1000"/>
                                        <p:tgtEl>
                                          <p:spTgt spid="46"/>
                                        </p:tgtEl>
                                      </p:cBhvr>
                                    </p:animEffect>
                                    <p:anim calcmode="lin" valueType="num">
                                      <p:cBhvr>
                                        <p:cTn id="23" dur="1000" fill="hold"/>
                                        <p:tgtEl>
                                          <p:spTgt spid="46"/>
                                        </p:tgtEl>
                                        <p:attrNameLst>
                                          <p:attrName>ppt_x</p:attrName>
                                        </p:attrNameLst>
                                      </p:cBhvr>
                                      <p:tavLst>
                                        <p:tav tm="0">
                                          <p:val>
                                            <p:strVal val="#ppt_x"/>
                                          </p:val>
                                        </p:tav>
                                        <p:tav tm="100000">
                                          <p:val>
                                            <p:strVal val="#ppt_x"/>
                                          </p:val>
                                        </p:tav>
                                      </p:tavLst>
                                    </p:anim>
                                    <p:anim calcmode="lin" valueType="num">
                                      <p:cBhvr>
                                        <p:cTn id="24" dur="1000" fill="hold"/>
                                        <p:tgtEl>
                                          <p:spTgt spid="46"/>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1" presetClass="exit" presetSubtype="0" fill="hold" grpId="2" nodeType="afterEffect">
                                  <p:stCondLst>
                                    <p:cond delay="0"/>
                                  </p:stCondLst>
                                  <p:iterate type="lt">
                                    <p:tmAbs val="0"/>
                                  </p:iterate>
                                  <p:childTnLst>
                                    <p:set>
                                      <p:cBhvr>
                                        <p:cTn id="27" dur="1" fill="hold">
                                          <p:stCondLst>
                                            <p:cond delay="0"/>
                                          </p:stCondLst>
                                        </p:cTn>
                                        <p:tgtEl>
                                          <p:spTgt spid="10"/>
                                        </p:tgtEl>
                                        <p:attrNameLst>
                                          <p:attrName>style.visibility</p:attrName>
                                        </p:attrNameLst>
                                      </p:cBhvr>
                                      <p:to>
                                        <p:strVal val="hidden"/>
                                      </p:to>
                                    </p:set>
                                  </p:childTnLst>
                                </p:cTn>
                              </p:par>
                            </p:childTnLst>
                          </p:cTn>
                        </p:par>
                        <p:par>
                          <p:cTn id="28" fill="hold">
                            <p:stCondLst>
                              <p:cond delay="1000"/>
                            </p:stCondLst>
                            <p:childTnLst>
                              <p:par>
                                <p:cTn id="29" presetID="6" presetClass="emph" presetSubtype="0" fill="hold" grpId="3" nodeType="afterEffect">
                                  <p:stCondLst>
                                    <p:cond delay="0"/>
                                  </p:stCondLst>
                                  <p:iterate type="lt">
                                    <p:tmPct val="0"/>
                                  </p:iterate>
                                  <p:childTnLst>
                                    <p:animScale>
                                      <p:cBhvr>
                                        <p:cTn id="30" dur="10" fill="hold"/>
                                        <p:tgtEl>
                                          <p:spTgt spid="10"/>
                                        </p:tgtEl>
                                      </p:cBhvr>
                                      <p:by x="100000" y="400000"/>
                                    </p:animScale>
                                  </p:childTnLst>
                                </p:cTn>
                              </p:par>
                            </p:childTnLst>
                          </p:cTn>
                        </p:par>
                        <p:par>
                          <p:cTn id="31" fill="hold">
                            <p:stCondLst>
                              <p:cond delay="1010"/>
                            </p:stCondLst>
                            <p:childTnLst>
                              <p:par>
                                <p:cTn id="32" presetID="1" presetClass="entr" presetSubtype="0" fill="hold" grpId="4" nodeType="afterEffect">
                                  <p:stCondLst>
                                    <p:cond delay="0"/>
                                  </p:stCondLst>
                                  <p:iterate type="lt">
                                    <p:tmAbs val="0"/>
                                  </p:iterate>
                                  <p:childTnLst>
                                    <p:set>
                                      <p:cBhvr>
                                        <p:cTn id="33" dur="1" fill="hold">
                                          <p:stCondLst>
                                            <p:cond delay="0"/>
                                          </p:stCondLst>
                                        </p:cTn>
                                        <p:tgtEl>
                                          <p:spTgt spid="10"/>
                                        </p:tgtEl>
                                        <p:attrNameLst>
                                          <p:attrName>style.visibility</p:attrName>
                                        </p:attrNameLst>
                                      </p:cBhvr>
                                      <p:to>
                                        <p:strVal val="visible"/>
                                      </p:to>
                                    </p:set>
                                  </p:childTnLst>
                                </p:cTn>
                              </p:par>
                              <p:par>
                                <p:cTn id="34" presetID="6" presetClass="emph" presetSubtype="0" accel="50000" decel="50000" fill="hold" grpId="1" nodeType="withEffect">
                                  <p:stCondLst>
                                    <p:cond delay="0"/>
                                  </p:stCondLst>
                                  <p:iterate type="lt">
                                    <p:tmPct val="0"/>
                                  </p:iterate>
                                  <p:childTnLst>
                                    <p:animScale>
                                      <p:cBhvr>
                                        <p:cTn id="35" dur="1000" fill="hold"/>
                                        <p:tgtEl>
                                          <p:spTgt spid="10"/>
                                        </p:tgtEl>
                                      </p:cBhvr>
                                      <p:by x="100000" y="25000"/>
                                    </p:animScale>
                                  </p:childTnLst>
                                </p:cTn>
                              </p:par>
                              <p:par>
                                <p:cTn id="36" presetID="37" presetClass="entr" presetSubtype="0" fill="hold" grpId="0" nodeType="withEffect">
                                  <p:stCondLst>
                                    <p:cond delay="0"/>
                                  </p:stCondLst>
                                  <p:iterate type="lt">
                                    <p:tmPct val="0"/>
                                  </p:iterate>
                                  <p:childTnLst>
                                    <p:set>
                                      <p:cBhvr>
                                        <p:cTn id="37" dur="1" fill="hold">
                                          <p:stCondLst>
                                            <p:cond delay="0"/>
                                          </p:stCondLst>
                                        </p:cTn>
                                        <p:tgtEl>
                                          <p:spTgt spid="10"/>
                                        </p:tgtEl>
                                        <p:attrNameLst>
                                          <p:attrName>style.visibility</p:attrName>
                                        </p:attrNameLst>
                                      </p:cBhvr>
                                      <p:to>
                                        <p:strVal val="visible"/>
                                      </p:to>
                                    </p:set>
                                    <p:animEffect transition="in" filter="fade">
                                      <p:cBhvr>
                                        <p:cTn id="38" dur="1000"/>
                                        <p:tgtEl>
                                          <p:spTgt spid="10"/>
                                        </p:tgtEl>
                                      </p:cBhvr>
                                    </p:animEffect>
                                    <p:anim calcmode="lin" valueType="num">
                                      <p:cBhvr>
                                        <p:cTn id="39" dur="1000" fill="hold"/>
                                        <p:tgtEl>
                                          <p:spTgt spid="10"/>
                                        </p:tgtEl>
                                        <p:attrNameLst>
                                          <p:attrName>ppt_x</p:attrName>
                                        </p:attrNameLst>
                                      </p:cBhvr>
                                      <p:tavLst>
                                        <p:tav tm="0">
                                          <p:val>
                                            <p:strVal val="#ppt_x"/>
                                          </p:val>
                                        </p:tav>
                                        <p:tav tm="100000">
                                          <p:val>
                                            <p:strVal val="#ppt_x"/>
                                          </p:val>
                                        </p:tav>
                                      </p:tavLst>
                                    </p:anim>
                                    <p:anim calcmode="lin" valueType="num">
                                      <p:cBhvr>
                                        <p:cTn id="40" dur="900" decel="100000" fill="hold"/>
                                        <p:tgtEl>
                                          <p:spTgt spid="10"/>
                                        </p:tgtEl>
                                        <p:attrNameLst>
                                          <p:attrName>ppt_y</p:attrName>
                                        </p:attrNameLst>
                                      </p:cBhvr>
                                      <p:tavLst>
                                        <p:tav tm="0">
                                          <p:val>
                                            <p:strVal val="#ppt_y+1"/>
                                          </p:val>
                                        </p:tav>
                                        <p:tav tm="100000">
                                          <p:val>
                                            <p:strVal val="#ppt_y-.03"/>
                                          </p:val>
                                        </p:tav>
                                      </p:tavLst>
                                    </p:anim>
                                    <p:anim calcmode="lin" valueType="num">
                                      <p:cBhvr>
                                        <p:cTn id="41"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42" grpId="0" animBg="1"/>
      <p:bldP spid="10" grpId="0"/>
      <p:bldP spid="10" grpId="1"/>
      <p:bldP spid="10" grpId="2"/>
      <p:bldP spid="10" grpId="3"/>
      <p:bldP spid="10" grpId="4"/>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71472"/>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35920"/>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13" name="Straight Connector 8"/>
          <p:cNvCxnSpPr/>
          <p:nvPr/>
        </p:nvCxnSpPr>
        <p:spPr>
          <a:xfrm>
            <a:off x="-20017" y="831427"/>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42" name="Rectangle 4"/>
          <p:cNvSpPr/>
          <p:nvPr/>
        </p:nvSpPr>
        <p:spPr>
          <a:xfrm>
            <a:off x="0" y="6444820"/>
            <a:ext cx="9144000" cy="458115"/>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46" name="Straight Connector 8"/>
          <p:cNvCxnSpPr/>
          <p:nvPr/>
        </p:nvCxnSpPr>
        <p:spPr>
          <a:xfrm>
            <a:off x="-10117" y="6481512"/>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4" name="Dikdörtgen 3"/>
          <p:cNvSpPr/>
          <p:nvPr/>
        </p:nvSpPr>
        <p:spPr>
          <a:xfrm>
            <a:off x="143555" y="1012960"/>
            <a:ext cx="8856890" cy="4462760"/>
          </a:xfrm>
          <a:prstGeom prst="rect">
            <a:avLst/>
          </a:prstGeom>
        </p:spPr>
        <p:txBody>
          <a:bodyPr wrap="square">
            <a:spAutoFit/>
          </a:bodyPr>
          <a:lstStyle/>
          <a:p>
            <a:pPr lvl="0" algn="just"/>
            <a:r>
              <a:rPr lang="tr-TR" sz="3200" b="1" dirty="0" smtClean="0"/>
              <a:t>5-</a:t>
            </a:r>
            <a:r>
              <a:rPr lang="tr-TR" sz="2800" dirty="0" smtClean="0"/>
              <a:t> Basit/Bilgisayar </a:t>
            </a:r>
            <a:r>
              <a:rPr lang="tr-TR" sz="2800" dirty="0"/>
              <a:t>Bağlantılı </a:t>
            </a:r>
            <a:r>
              <a:rPr lang="tr-TR" sz="2800" dirty="0" err="1"/>
              <a:t>ÖKC’deki</a:t>
            </a:r>
            <a:r>
              <a:rPr lang="tr-TR" sz="2800" dirty="0"/>
              <a:t> fiş bilgisi (Ekü Numarası, İşlem Sıra Numarası ve Z Raporu numarası) ile Harici EFT-POS ödeme verilerinin uyumu ve TÜBİTAK tarafından onaylanmış olan yazılım versiyonu kontrolü </a:t>
            </a:r>
            <a:r>
              <a:rPr lang="tr-TR" sz="2800" b="1" u="sng" dirty="0"/>
              <a:t>ÖKC TSM Merkezi tarafından kontrol edilecektir. </a:t>
            </a:r>
            <a:r>
              <a:rPr lang="tr-TR" sz="2800" dirty="0" smtClean="0"/>
              <a:t>Karşılaştırmada </a:t>
            </a:r>
            <a:r>
              <a:rPr lang="tr-TR" sz="2800" dirty="0"/>
              <a:t>kullanılan değerler iz kaydı olarak tutulacaktır. Basit/Bilgisayar Bağlantılı ÖKC belli bir süre çevrimdışı kaldığında ise bu kontrol ilk gün sonunda yapılacaktır.</a:t>
            </a:r>
          </a:p>
          <a:p>
            <a:pPr algn="ctr"/>
            <a:r>
              <a:rPr lang="tr-TR" sz="2800" dirty="0" smtClean="0"/>
              <a:t>. </a:t>
            </a:r>
            <a:endParaRPr lang="tr-TR" sz="2800" dirty="0"/>
          </a:p>
        </p:txBody>
      </p:sp>
      <p:sp>
        <p:nvSpPr>
          <p:cNvPr id="10" name="TextBox 13"/>
          <p:cNvSpPr txBox="1"/>
          <p:nvPr/>
        </p:nvSpPr>
        <p:spPr>
          <a:xfrm>
            <a:off x="203601" y="95535"/>
            <a:ext cx="8856890"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Cihaz İletişim Esasları</a:t>
            </a:r>
            <a:endParaRPr lang="tr-TR" sz="3200" b="1" dirty="0">
              <a:ln w="1905"/>
              <a:solidFill>
                <a:srgbClr val="FFC000"/>
              </a:solidFill>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2160942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1000"/>
                                        <p:tgtEl>
                                          <p:spTgt spid="42"/>
                                        </p:tgtEl>
                                      </p:cBhvr>
                                    </p:animEffect>
                                    <p:anim calcmode="lin" valueType="num">
                                      <p:cBhvr>
                                        <p:cTn id="18" dur="1000" fill="hold"/>
                                        <p:tgtEl>
                                          <p:spTgt spid="42"/>
                                        </p:tgtEl>
                                        <p:attrNameLst>
                                          <p:attrName>ppt_x</p:attrName>
                                        </p:attrNameLst>
                                      </p:cBhvr>
                                      <p:tavLst>
                                        <p:tav tm="0">
                                          <p:val>
                                            <p:strVal val="#ppt_x"/>
                                          </p:val>
                                        </p:tav>
                                        <p:tav tm="100000">
                                          <p:val>
                                            <p:strVal val="#ppt_x"/>
                                          </p:val>
                                        </p:tav>
                                      </p:tavLst>
                                    </p:anim>
                                    <p:anim calcmode="lin" valueType="num">
                                      <p:cBhvr>
                                        <p:cTn id="19" dur="1000" fill="hold"/>
                                        <p:tgtEl>
                                          <p:spTgt spid="4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fade">
                                      <p:cBhvr>
                                        <p:cTn id="22" dur="1000"/>
                                        <p:tgtEl>
                                          <p:spTgt spid="46"/>
                                        </p:tgtEl>
                                      </p:cBhvr>
                                    </p:animEffect>
                                    <p:anim calcmode="lin" valueType="num">
                                      <p:cBhvr>
                                        <p:cTn id="23" dur="1000" fill="hold"/>
                                        <p:tgtEl>
                                          <p:spTgt spid="46"/>
                                        </p:tgtEl>
                                        <p:attrNameLst>
                                          <p:attrName>ppt_x</p:attrName>
                                        </p:attrNameLst>
                                      </p:cBhvr>
                                      <p:tavLst>
                                        <p:tav tm="0">
                                          <p:val>
                                            <p:strVal val="#ppt_x"/>
                                          </p:val>
                                        </p:tav>
                                        <p:tav tm="100000">
                                          <p:val>
                                            <p:strVal val="#ppt_x"/>
                                          </p:val>
                                        </p:tav>
                                      </p:tavLst>
                                    </p:anim>
                                    <p:anim calcmode="lin" valueType="num">
                                      <p:cBhvr>
                                        <p:cTn id="24" dur="1000" fill="hold"/>
                                        <p:tgtEl>
                                          <p:spTgt spid="46"/>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1" presetClass="exit" presetSubtype="0" fill="hold" grpId="2" nodeType="afterEffect">
                                  <p:stCondLst>
                                    <p:cond delay="0"/>
                                  </p:stCondLst>
                                  <p:iterate type="lt">
                                    <p:tmAbs val="0"/>
                                  </p:iterate>
                                  <p:childTnLst>
                                    <p:set>
                                      <p:cBhvr>
                                        <p:cTn id="27" dur="1" fill="hold">
                                          <p:stCondLst>
                                            <p:cond delay="0"/>
                                          </p:stCondLst>
                                        </p:cTn>
                                        <p:tgtEl>
                                          <p:spTgt spid="10"/>
                                        </p:tgtEl>
                                        <p:attrNameLst>
                                          <p:attrName>style.visibility</p:attrName>
                                        </p:attrNameLst>
                                      </p:cBhvr>
                                      <p:to>
                                        <p:strVal val="hidden"/>
                                      </p:to>
                                    </p:set>
                                  </p:childTnLst>
                                </p:cTn>
                              </p:par>
                            </p:childTnLst>
                          </p:cTn>
                        </p:par>
                        <p:par>
                          <p:cTn id="28" fill="hold">
                            <p:stCondLst>
                              <p:cond delay="1000"/>
                            </p:stCondLst>
                            <p:childTnLst>
                              <p:par>
                                <p:cTn id="29" presetID="6" presetClass="emph" presetSubtype="0" fill="hold" grpId="3" nodeType="afterEffect">
                                  <p:stCondLst>
                                    <p:cond delay="0"/>
                                  </p:stCondLst>
                                  <p:iterate type="lt">
                                    <p:tmPct val="0"/>
                                  </p:iterate>
                                  <p:childTnLst>
                                    <p:animScale>
                                      <p:cBhvr>
                                        <p:cTn id="30" dur="10" fill="hold"/>
                                        <p:tgtEl>
                                          <p:spTgt spid="10"/>
                                        </p:tgtEl>
                                      </p:cBhvr>
                                      <p:by x="100000" y="400000"/>
                                    </p:animScale>
                                  </p:childTnLst>
                                </p:cTn>
                              </p:par>
                            </p:childTnLst>
                          </p:cTn>
                        </p:par>
                        <p:par>
                          <p:cTn id="31" fill="hold">
                            <p:stCondLst>
                              <p:cond delay="1010"/>
                            </p:stCondLst>
                            <p:childTnLst>
                              <p:par>
                                <p:cTn id="32" presetID="1" presetClass="entr" presetSubtype="0" fill="hold" grpId="4" nodeType="afterEffect">
                                  <p:stCondLst>
                                    <p:cond delay="0"/>
                                  </p:stCondLst>
                                  <p:iterate type="lt">
                                    <p:tmAbs val="0"/>
                                  </p:iterate>
                                  <p:childTnLst>
                                    <p:set>
                                      <p:cBhvr>
                                        <p:cTn id="33" dur="1" fill="hold">
                                          <p:stCondLst>
                                            <p:cond delay="0"/>
                                          </p:stCondLst>
                                        </p:cTn>
                                        <p:tgtEl>
                                          <p:spTgt spid="10"/>
                                        </p:tgtEl>
                                        <p:attrNameLst>
                                          <p:attrName>style.visibility</p:attrName>
                                        </p:attrNameLst>
                                      </p:cBhvr>
                                      <p:to>
                                        <p:strVal val="visible"/>
                                      </p:to>
                                    </p:set>
                                  </p:childTnLst>
                                </p:cTn>
                              </p:par>
                              <p:par>
                                <p:cTn id="34" presetID="6" presetClass="emph" presetSubtype="0" accel="50000" decel="50000" fill="hold" grpId="1" nodeType="withEffect">
                                  <p:stCondLst>
                                    <p:cond delay="0"/>
                                  </p:stCondLst>
                                  <p:iterate type="lt">
                                    <p:tmPct val="0"/>
                                  </p:iterate>
                                  <p:childTnLst>
                                    <p:animScale>
                                      <p:cBhvr>
                                        <p:cTn id="35" dur="1000" fill="hold"/>
                                        <p:tgtEl>
                                          <p:spTgt spid="10"/>
                                        </p:tgtEl>
                                      </p:cBhvr>
                                      <p:by x="100000" y="25000"/>
                                    </p:animScale>
                                  </p:childTnLst>
                                </p:cTn>
                              </p:par>
                              <p:par>
                                <p:cTn id="36" presetID="37" presetClass="entr" presetSubtype="0" fill="hold" grpId="0" nodeType="withEffect">
                                  <p:stCondLst>
                                    <p:cond delay="0"/>
                                  </p:stCondLst>
                                  <p:iterate type="lt">
                                    <p:tmPct val="0"/>
                                  </p:iterate>
                                  <p:childTnLst>
                                    <p:set>
                                      <p:cBhvr>
                                        <p:cTn id="37" dur="1" fill="hold">
                                          <p:stCondLst>
                                            <p:cond delay="0"/>
                                          </p:stCondLst>
                                        </p:cTn>
                                        <p:tgtEl>
                                          <p:spTgt spid="10"/>
                                        </p:tgtEl>
                                        <p:attrNameLst>
                                          <p:attrName>style.visibility</p:attrName>
                                        </p:attrNameLst>
                                      </p:cBhvr>
                                      <p:to>
                                        <p:strVal val="visible"/>
                                      </p:to>
                                    </p:set>
                                    <p:animEffect transition="in" filter="fade">
                                      <p:cBhvr>
                                        <p:cTn id="38" dur="1000"/>
                                        <p:tgtEl>
                                          <p:spTgt spid="10"/>
                                        </p:tgtEl>
                                      </p:cBhvr>
                                    </p:animEffect>
                                    <p:anim calcmode="lin" valueType="num">
                                      <p:cBhvr>
                                        <p:cTn id="39" dur="1000" fill="hold"/>
                                        <p:tgtEl>
                                          <p:spTgt spid="10"/>
                                        </p:tgtEl>
                                        <p:attrNameLst>
                                          <p:attrName>ppt_x</p:attrName>
                                        </p:attrNameLst>
                                      </p:cBhvr>
                                      <p:tavLst>
                                        <p:tav tm="0">
                                          <p:val>
                                            <p:strVal val="#ppt_x"/>
                                          </p:val>
                                        </p:tav>
                                        <p:tav tm="100000">
                                          <p:val>
                                            <p:strVal val="#ppt_x"/>
                                          </p:val>
                                        </p:tav>
                                      </p:tavLst>
                                    </p:anim>
                                    <p:anim calcmode="lin" valueType="num">
                                      <p:cBhvr>
                                        <p:cTn id="40" dur="900" decel="100000" fill="hold"/>
                                        <p:tgtEl>
                                          <p:spTgt spid="10"/>
                                        </p:tgtEl>
                                        <p:attrNameLst>
                                          <p:attrName>ppt_y</p:attrName>
                                        </p:attrNameLst>
                                      </p:cBhvr>
                                      <p:tavLst>
                                        <p:tav tm="0">
                                          <p:val>
                                            <p:strVal val="#ppt_y+1"/>
                                          </p:val>
                                        </p:tav>
                                        <p:tav tm="100000">
                                          <p:val>
                                            <p:strVal val="#ppt_y-.03"/>
                                          </p:val>
                                        </p:tav>
                                      </p:tavLst>
                                    </p:anim>
                                    <p:anim calcmode="lin" valueType="num">
                                      <p:cBhvr>
                                        <p:cTn id="41"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42" grpId="0" animBg="1"/>
      <p:bldP spid="10" grpId="0"/>
      <p:bldP spid="10" grpId="1"/>
      <p:bldP spid="10" grpId="2"/>
      <p:bldP spid="10" grpId="3"/>
      <p:bldP spid="10" grpId="4"/>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611" y="-100909"/>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4"/>
          <p:cNvSpPr/>
          <p:nvPr/>
        </p:nvSpPr>
        <p:spPr>
          <a:xfrm>
            <a:off x="0" y="-235920"/>
            <a:ext cx="9144000" cy="1013104"/>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dirty="0">
              <a:solidFill>
                <a:prstClr val="white"/>
              </a:solidFill>
            </a:endParaRPr>
          </a:p>
        </p:txBody>
      </p:sp>
      <p:cxnSp>
        <p:nvCxnSpPr>
          <p:cNvPr id="13" name="Straight Connector 8"/>
          <p:cNvCxnSpPr/>
          <p:nvPr/>
        </p:nvCxnSpPr>
        <p:spPr>
          <a:xfrm>
            <a:off x="-20017" y="831427"/>
            <a:ext cx="9144000" cy="1588"/>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2" name="AutoShape 5" descr="data:image/jpeg;base64,/9j/4AAQSkZJRgABAQAAAQABAAD/2wBDAAkGBwgHBgkIBwgKCgkLDRYPDQwMDRsUFRAWIB0iIiAdHx8kKDQsJCYxJx8fLT0tMTU3Ojo6Iys/RD84QzQ5Ojf/2wBDAQoKCg0MDRoPDxo3JR8lNzc3Nzc3Nzc3Nzc3Nzc3Nzc3Nzc3Nzc3Nzc3Nzc3Nzc3Nzc3Nzc3Nzc3Nzc3Nzc3Nzf/wAARCABaAHgDASIAAhEBAxEB/8QAHAAAAQUBAQEAAAAAAAAAAAAABQIDBAYHAAEI/8QAOxAAAgEDAgMFBQYFAwUAAAAAAQIDAAQRBSEGEjETIkFRYRRxgZGhBxUysdHhIyRCYsEzUvBDgpKisv/EABkBAAMBAQEAAAAAAAAAAAAAAAECAwQABf/EACIRAAIDAAICAgMBAAAAAAAAAAABAgMRITESQQQiExRhQv/aAAwDAQACEQMRAD8A0i8jMd5MD/vJ+e9exNii2q20RiaXGHBG/nQUNg1nksZRMJwSYqfHOuBk0DjlxT4m9amuGEBF+XUXGeob6N+9WrTb1ZoDhgSpwfQ4B/yKps7cuqf+Y+o/SiugOI1uFXAzJzHHn51STaRyW8FjklzUSZ80gy5qLeTiG2lmOSI0ZiB6DNT7H4QA4p4w07QCIpeae5P/AEYyMr6k+FVNftStnkYS2PIv9JEuT18dqrz6OuoQHU9QuH55yWVB5eH6/Gox0bTUhZSjO58TnamTh0O6p5pq9nf2+o2qXNs/MjjI88UmQ9az37Obh7LXbvTDIWgkhMsYO/KykA/MH6VoEp60WsJEeQ1Gk609IetMPvQAR5K6vZK6uOL/AK7cskyQhiV5AfjQtXzTN5d+0ThiegromzRb1gJavSu1pjmwCTsKjWU88ttG15EkNwR/EjR+cKfIHxoHEO9bGoqf7z/85qfo0hWa4X1B/OhmonlvFb+8flipWlsReTD0Boy6OiH+0pq5Amhkjbo6FT8RioVvPc+03C3KxLDzj2coTzFcDPNnoebPTwqW6h0ZW6MMGlHMh1m7lsYIIDy9nGoTATmJx6+HShGrTXMV40btIoABVUbAOfSrRxEsOlym2nCN2DjkZxsFIyGx4+XvFVDU+Iobm+MipyIAACwzn0opc8I1ylFLskWGoyaJqsWpLAJpOxdOzLYyTj9K1V35lDYIyM4rLOHVi1TX7WN3URIeclv6sYOPjWoyGi9Ms89EdzTLGnXppqAgy5rqTIa6uAEoS5uFj2yxA69DS576O3vTaRXUEsq7FVzsfWoHtqWiO0rAB42XB67jr6UEW4kncraKIxI2XmI7z+ZPifoKpCmyc9XQHZCKe9lwF1cvAXjVCpBwcfvQjR7i6srcLcOzgEnnmcs2/qTk0zp1/LpplspHTkbvpK6k48wB4k+VNaFq8GtX3sTIydrG3PMzd7l6EDy6+FJdH8UufRSmLsg3FBSOb7xJm7aGOJCCXOfDp0p9PaY5ZpYIyUMezkHB28KF6jqNhwpbQ2FpM880xJSSVQezQbe7r49TnyGwTTeLL370txNKLtpLhYymCAUY4yM+O5+VZ67LLHqXBp/WTWxLHovtlpYi35pZ2jkIUzyF3IO+5JzQ7iX7Rl0uU2dhBFd3S/6jZPZxnyyDufQVK+0fiCDSNMmsLOaNtRuV5cwkHs4ye8xI6EjIHjnfwrF5GLE42rXVW8+3Jkk9fAf1XiO+4nvIU1AQFx3EEEZUZJ2HUk/OhN2SLjsBaRwsR064p/hlo49esDIcIJTn38px9cVZ9Z0dZbgzIiMSM82N6aTUXhSuEpRbTKvYyR2glkkUNEVI5WGQR7qL8O8eX9hFHb6intkCgANzYlUe/wDq+PzoNrURtYVjc4kkOw8QB1NCFGNyaMYprWTs+rw27Sta0/WIi1jcK7Lu0bd1194P59KluN6w61u57a4jmtpGjljOVkU4K/8APKta4e1tNX0qK5kKpOO5KgHRh/g5B+NTnBoCkTnHWupLyxncSL9a6kxnaD0jD3kkUzZMgJiZxzb+vn+1S4UVAUXJI2JPiaGX7SLqMkOTnHaREeBHUfTPwqX2xuoEmVuUHaQL1zXq1SU6/wCow2RcZfwcuf5mAtG38aE5BH5Ua0rR7bVoItTtZTFc7h8RoeVvEZxn60DjfkA5QFUUf4LK2f3lfTSNFp6gZJXumTyHr+1R+SlKKfsp8dtPPRF1Lgd7yYzSSJLJjCsXkXH/ALEfSl2HA1tZ2zyXMhkZUJ7OMcqnAJ3O7N8TVnj4j0aZgqzSgnziP/PP5Gi4tY7i2yCwWROjDBwR5eFYt8ViNmt8aYHxvpDl/vO2OI+zCvCT+EAdV/SqRzhiRnetr1PTrWTTJrHUHMZUchkXqD6VQNe09LbRUs2AdoHMlrKBgurHLZ9/l7qauz0yt1f+kVMOyOroSHUgj31ZZOLYxbLyxM8+PwYwM+pqqMwI65FeZf8Apb51ZxUuyMLJQ3B+5mmu53uLhuZ26+QHkPSo7Nk4U+814wc/ibakMQO6vzo4Tb3ljqnA2q4fZ3fdnd3VkxOJUEqjyK7H6EfKqUWxsKI6DqDabqcV0BkLkOPNSMGlktONbY749f0rqY7RXAdWBU7gjxGa6oBGONYDo2vabcu4KSRsZHZdkAYb/NlPriksRZXobP8AKXK8w8lz+hzVl4+ghuG0z2hcwSTPazD+yVeX6EA/CqPpF+IYE0zUOSW6spxAVYnEgBGMEZwCuN/AgnxrRTY4PRLIeawtGjaXJrNzIgk7Cxt+/c3B6Io8vU+Hz8qc1vU47x4rSwTsdOtu7BCPHzY+p3+vrk5DxFfQ25tH4H5bXYlI7mMgnbcgjf3+leJq9idpuC5ox/bGjfkPQUkpOT0aKUViGuC9GW/nN1OmYIWHUbO3UD4bE/AVoJG1Va14s0uxgWCHSNRt4lzhEtGwM7npTsnG+m9kzpbXxcDuo1uRzHyqbTKJopvGhlbXr2GxgaSGFEklkD7LIclhj3BT8aza71N7mdDluzQnlBO1X3ju+bR+Go9NdgdSvibi9cdQW35fltWUyXfZ7cox60VEZ2y8fEiXqct1KBsCc48s71HII6GnrqcTTc4GBygYpnNXXRESWPiaRnelNikMPKiAfVOc4QFj5KM1Kgs7kgv2Loigks6lRt76v1leJdWcUibdogbb3UM17axuPDuGofl2WGh05HdDOgy8+h2TZ6Qgb+mR/iupnhwMNBs9jvHn5n966hLtkS7cZWrX2iXMIyW5Sy+8b/tWHWd1yz5zgHY4r6E1EDkG3jXzynd10cu2L3bHh36aBzPpXhXVBrHD9jeMQZHjCy4/3r3W+oNGY1BPQVQvsnYnQboEnAvHAGendWtAh6ClYyJCxRFd41PwqJqs1lplhNe3EacsSkgY6nwFTUqk/awzLo0CqxCmTcA7GuRxj3F2qS6jeTXt0x5pGJ93pVPduZyRn4nNGuIfwp76CCqwQsjiNqTkilGknrTinhJp20t5ry4SC3QvI5wqimj1NWz7OkRtRuGZVLCLYkbjelk8WjRXk0iw6Tp/3VYRRyOJJUXBbGAPQUK1uV7qKWCJQWcEdaO6l+A1VLontM5ORLHg/wDetZI8y02WfWOIYjl1i2RY4p5VRAFVcKQAPDpXVY5FBzkCuqz5MR//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solidFill>
                <a:prstClr val="black"/>
              </a:solidFill>
            </a:endParaRPr>
          </a:p>
        </p:txBody>
      </p:sp>
      <p:sp>
        <p:nvSpPr>
          <p:cNvPr id="10" name="TextBox 13"/>
          <p:cNvSpPr txBox="1"/>
          <p:nvPr/>
        </p:nvSpPr>
        <p:spPr>
          <a:xfrm>
            <a:off x="203601" y="95535"/>
            <a:ext cx="8856890" cy="584775"/>
          </a:xfrm>
          <a:prstGeom prst="rect">
            <a:avLst/>
          </a:prstGeom>
          <a:noFill/>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tr-TR" sz="3200" b="1" dirty="0" smtClean="0">
                <a:ln w="1905"/>
                <a:solidFill>
                  <a:srgbClr val="FFC000"/>
                </a:solidFill>
                <a:effectLst>
                  <a:innerShdw blurRad="69850" dist="43180" dir="5400000">
                    <a:srgbClr val="000000">
                      <a:alpha val="65000"/>
                    </a:srgbClr>
                  </a:innerShdw>
                </a:effectLst>
              </a:rPr>
              <a:t>Cihaz İletişim Esasları (Harici EFT-POS cihazı İle)</a:t>
            </a:r>
            <a:endParaRPr lang="tr-TR" sz="3200" b="1" dirty="0">
              <a:ln w="1905"/>
              <a:solidFill>
                <a:srgbClr val="FFC000"/>
              </a:solidFill>
              <a:effectLst>
                <a:innerShdw blurRad="69850" dist="43180" dir="5400000">
                  <a:srgbClr val="000000">
                    <a:alpha val="65000"/>
                  </a:srgbClr>
                </a:innerShdw>
              </a:effectLst>
            </a:endParaRPr>
          </a:p>
        </p:txBody>
      </p:sp>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5770" y="5414165"/>
            <a:ext cx="1147841" cy="9575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64933" y="4422058"/>
            <a:ext cx="1205827" cy="992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Sağ Ok 2"/>
          <p:cNvSpPr/>
          <p:nvPr/>
        </p:nvSpPr>
        <p:spPr>
          <a:xfrm>
            <a:off x="4870760" y="5205068"/>
            <a:ext cx="943131" cy="46326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p>
        </p:txBody>
      </p:sp>
      <p:sp>
        <p:nvSpPr>
          <p:cNvPr id="5" name="Yukarı Bükülü Ok 4"/>
          <p:cNvSpPr/>
          <p:nvPr/>
        </p:nvSpPr>
        <p:spPr>
          <a:xfrm rot="16200000">
            <a:off x="4623756" y="3500250"/>
            <a:ext cx="1928774" cy="1480861"/>
          </a:xfrm>
          <a:prstGeom prst="bentUpArrow">
            <a:avLst>
              <a:gd name="adj1" fmla="val 13176"/>
              <a:gd name="adj2" fmla="val 26545"/>
              <a:gd name="adj3" fmla="val 1589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       </a:t>
            </a:r>
            <a:endParaRPr lang="tr-TR" dirty="0"/>
          </a:p>
        </p:txBody>
      </p:sp>
      <p:pic>
        <p:nvPicPr>
          <p:cNvPr id="6151"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92834" y="2773260"/>
            <a:ext cx="1441031" cy="1109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Metin kutusu 18"/>
          <p:cNvSpPr txBox="1"/>
          <p:nvPr/>
        </p:nvSpPr>
        <p:spPr>
          <a:xfrm>
            <a:off x="5260430" y="2671841"/>
            <a:ext cx="2040943" cy="369332"/>
          </a:xfrm>
          <a:prstGeom prst="rect">
            <a:avLst/>
          </a:prstGeom>
          <a:noFill/>
        </p:spPr>
        <p:txBody>
          <a:bodyPr wrap="none" rtlCol="0">
            <a:spAutoFit/>
          </a:bodyPr>
          <a:lstStyle/>
          <a:p>
            <a:r>
              <a:rPr lang="tr-TR" dirty="0" smtClean="0">
                <a:solidFill>
                  <a:srgbClr val="FF0000"/>
                </a:solidFill>
              </a:rPr>
              <a:t>ÖKC TSM Merkezi</a:t>
            </a:r>
            <a:endParaRPr lang="tr-TR" dirty="0">
              <a:solidFill>
                <a:srgbClr val="FF0000"/>
              </a:solidFill>
            </a:endParaRPr>
          </a:p>
        </p:txBody>
      </p:sp>
      <p:pic>
        <p:nvPicPr>
          <p:cNvPr id="6152"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93387" y="985720"/>
            <a:ext cx="2166121" cy="13676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Sağ Ok 7"/>
          <p:cNvSpPr/>
          <p:nvPr/>
        </p:nvSpPr>
        <p:spPr>
          <a:xfrm rot="19846220">
            <a:off x="4327067" y="1633593"/>
            <a:ext cx="2664468" cy="541225"/>
          </a:xfrm>
          <a:prstGeom prst="rightArrow">
            <a:avLst>
              <a:gd name="adj1" fmla="val 25165"/>
              <a:gd name="adj2" fmla="val 50000"/>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6" name="Sağ Ok 25"/>
          <p:cNvSpPr/>
          <p:nvPr/>
        </p:nvSpPr>
        <p:spPr>
          <a:xfrm rot="9092223">
            <a:off x="4753966" y="2083349"/>
            <a:ext cx="2508718" cy="431440"/>
          </a:xfrm>
          <a:prstGeom prst="rightArrow">
            <a:avLst>
              <a:gd name="adj1" fmla="val 25213"/>
              <a:gd name="adj2" fmla="val 50000"/>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 name="Sağ Ok 11"/>
          <p:cNvSpPr/>
          <p:nvPr/>
        </p:nvSpPr>
        <p:spPr>
          <a:xfrm>
            <a:off x="4870760" y="2981776"/>
            <a:ext cx="1944184" cy="3317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 name="Aşağı Ok 13"/>
          <p:cNvSpPr/>
          <p:nvPr/>
        </p:nvSpPr>
        <p:spPr>
          <a:xfrm>
            <a:off x="6418089" y="3328091"/>
            <a:ext cx="600079" cy="1838023"/>
          </a:xfrm>
          <a:prstGeom prst="downArrow">
            <a:avLst>
              <a:gd name="adj1" fmla="val 27305"/>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Sol Ok 14"/>
          <p:cNvSpPr/>
          <p:nvPr/>
        </p:nvSpPr>
        <p:spPr>
          <a:xfrm>
            <a:off x="4847712" y="5827003"/>
            <a:ext cx="825436" cy="33600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6155" name="Picture 1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9735" y="777184"/>
            <a:ext cx="1968520" cy="1718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6" name="Yukarı Ok 35"/>
          <p:cNvSpPr/>
          <p:nvPr/>
        </p:nvSpPr>
        <p:spPr>
          <a:xfrm>
            <a:off x="3671583" y="3873614"/>
            <a:ext cx="264306" cy="560752"/>
          </a:xfrm>
          <a:prstGeom prst="up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7" name="Sağ Ok 36"/>
          <p:cNvSpPr/>
          <p:nvPr/>
        </p:nvSpPr>
        <p:spPr>
          <a:xfrm rot="12667526" flipV="1">
            <a:off x="1797309" y="2887612"/>
            <a:ext cx="1617752" cy="35805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6156" name="Picture 1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813892" y="5219724"/>
            <a:ext cx="1275283" cy="12587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50690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149"/>
                                        </p:tgtEl>
                                        <p:attrNameLst>
                                          <p:attrName>style.visibility</p:attrName>
                                        </p:attrNameLst>
                                      </p:cBhvr>
                                      <p:to>
                                        <p:strVal val="visible"/>
                                      </p:to>
                                    </p:set>
                                    <p:animEffect transition="in" filter="barn(inVertical)">
                                      <p:cBhvr>
                                        <p:cTn id="7" dur="500"/>
                                        <p:tgtEl>
                                          <p:spTgt spid="6149"/>
                                        </p:tgtEl>
                                      </p:cBhvr>
                                    </p:animEffect>
                                  </p:childTnLst>
                                </p:cTn>
                              </p:par>
                              <p:par>
                                <p:cTn id="8" presetID="16" presetClass="entr" presetSubtype="21" fill="hold" nodeType="withEffect">
                                  <p:stCondLst>
                                    <p:cond delay="0"/>
                                  </p:stCondLst>
                                  <p:childTnLst>
                                    <p:set>
                                      <p:cBhvr>
                                        <p:cTn id="9" dur="1" fill="hold">
                                          <p:stCondLst>
                                            <p:cond delay="0"/>
                                          </p:stCondLst>
                                        </p:cTn>
                                        <p:tgtEl>
                                          <p:spTgt spid="6147"/>
                                        </p:tgtEl>
                                        <p:attrNameLst>
                                          <p:attrName>style.visibility</p:attrName>
                                        </p:attrNameLst>
                                      </p:cBhvr>
                                      <p:to>
                                        <p:strVal val="visible"/>
                                      </p:to>
                                    </p:set>
                                    <p:animEffect transition="in" filter="barn(inVertical)">
                                      <p:cBhvr>
                                        <p:cTn id="10" dur="500"/>
                                        <p:tgtEl>
                                          <p:spTgt spid="6147"/>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6156"/>
                                        </p:tgtEl>
                                        <p:attrNameLst>
                                          <p:attrName>style.visibility</p:attrName>
                                        </p:attrNameLst>
                                      </p:cBhvr>
                                      <p:to>
                                        <p:strVal val="visible"/>
                                      </p:to>
                                    </p:set>
                                    <p:animEffect transition="in" filter="barn(inVertical)">
                                      <p:cBhvr>
                                        <p:cTn id="15" dur="500"/>
                                        <p:tgtEl>
                                          <p:spTgt spid="6156"/>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arn(inVertical)">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6151"/>
                                        </p:tgtEl>
                                        <p:attrNameLst>
                                          <p:attrName>style.visibility</p:attrName>
                                        </p:attrNameLst>
                                      </p:cBhvr>
                                      <p:to>
                                        <p:strVal val="visible"/>
                                      </p:to>
                                    </p:set>
                                    <p:animEffect transition="in" filter="barn(inVertical)">
                                      <p:cBhvr>
                                        <p:cTn id="30" dur="500"/>
                                        <p:tgtEl>
                                          <p:spTgt spid="6151"/>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barn(inVertical)">
                                      <p:cBhvr>
                                        <p:cTn id="33" dur="500"/>
                                        <p:tgtEl>
                                          <p:spTgt spid="19"/>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barn(inVertical)">
                                      <p:cBhvr>
                                        <p:cTn id="38" dur="500"/>
                                        <p:tgtEl>
                                          <p:spTgt spid="8"/>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6152"/>
                                        </p:tgtEl>
                                        <p:attrNameLst>
                                          <p:attrName>style.visibility</p:attrName>
                                        </p:attrNameLst>
                                      </p:cBhvr>
                                      <p:to>
                                        <p:strVal val="visible"/>
                                      </p:to>
                                    </p:set>
                                    <p:animEffect transition="in" filter="barn(inVertical)">
                                      <p:cBhvr>
                                        <p:cTn id="43" dur="500"/>
                                        <p:tgtEl>
                                          <p:spTgt spid="6152"/>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barn(inVertical)">
                                      <p:cBhvr>
                                        <p:cTn id="48" dur="500"/>
                                        <p:tgtEl>
                                          <p:spTgt spid="26"/>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barn(inVertical)">
                                      <p:cBhvr>
                                        <p:cTn id="53" dur="500"/>
                                        <p:tgtEl>
                                          <p:spTgt spid="12"/>
                                        </p:tgtEl>
                                      </p:cBhvr>
                                    </p:animEffect>
                                  </p:childTnLst>
                                </p:cTn>
                              </p:par>
                            </p:childTnLst>
                          </p:cTn>
                        </p:par>
                      </p:childTnLst>
                    </p:cTn>
                  </p:par>
                  <p:par>
                    <p:cTn id="54" fill="hold">
                      <p:stCondLst>
                        <p:cond delay="indefinite"/>
                      </p:stCondLst>
                      <p:childTnLst>
                        <p:par>
                          <p:cTn id="55" fill="hold">
                            <p:stCondLst>
                              <p:cond delay="0"/>
                            </p:stCondLst>
                            <p:childTnLst>
                              <p:par>
                                <p:cTn id="56" presetID="16" presetClass="entr" presetSubtype="21" fill="hold" grpId="0" nodeType="click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barn(inVertical)">
                                      <p:cBhvr>
                                        <p:cTn id="58" dur="500"/>
                                        <p:tgtEl>
                                          <p:spTgt spid="14"/>
                                        </p:tgtEl>
                                      </p:cBhvr>
                                    </p:animEffect>
                                  </p:childTnLst>
                                </p:cTn>
                              </p:par>
                            </p:childTnLst>
                          </p:cTn>
                        </p:par>
                      </p:childTnLst>
                    </p:cTn>
                  </p:par>
                  <p:par>
                    <p:cTn id="59" fill="hold">
                      <p:stCondLst>
                        <p:cond delay="indefinite"/>
                      </p:stCondLst>
                      <p:childTnLst>
                        <p:par>
                          <p:cTn id="60" fill="hold">
                            <p:stCondLst>
                              <p:cond delay="0"/>
                            </p:stCondLst>
                            <p:childTnLst>
                              <p:par>
                                <p:cTn id="61" presetID="16" presetClass="entr" presetSubtype="21"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barn(inVertical)">
                                      <p:cBhvr>
                                        <p:cTn id="63" dur="500"/>
                                        <p:tgtEl>
                                          <p:spTgt spid="15"/>
                                        </p:tgtEl>
                                      </p:cBhvr>
                                    </p:animEffect>
                                  </p:childTnLst>
                                </p:cTn>
                              </p:par>
                            </p:childTnLst>
                          </p:cTn>
                        </p:par>
                      </p:childTnLst>
                    </p:cTn>
                  </p:par>
                  <p:par>
                    <p:cTn id="64" fill="hold">
                      <p:stCondLst>
                        <p:cond delay="indefinite"/>
                      </p:stCondLst>
                      <p:childTnLst>
                        <p:par>
                          <p:cTn id="65" fill="hold">
                            <p:stCondLst>
                              <p:cond delay="0"/>
                            </p:stCondLst>
                            <p:childTnLst>
                              <p:par>
                                <p:cTn id="66" presetID="16" presetClass="entr" presetSubtype="21" fill="hold" grpId="0" nodeType="click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barn(inVertical)">
                                      <p:cBhvr>
                                        <p:cTn id="68" dur="500"/>
                                        <p:tgtEl>
                                          <p:spTgt spid="36"/>
                                        </p:tgtEl>
                                      </p:cBhvr>
                                    </p:animEffect>
                                  </p:childTnLst>
                                </p:cTn>
                              </p:par>
                            </p:childTnLst>
                          </p:cTn>
                        </p:par>
                      </p:childTnLst>
                    </p:cTn>
                  </p:par>
                  <p:par>
                    <p:cTn id="69" fill="hold">
                      <p:stCondLst>
                        <p:cond delay="indefinite"/>
                      </p:stCondLst>
                      <p:childTnLst>
                        <p:par>
                          <p:cTn id="70" fill="hold">
                            <p:stCondLst>
                              <p:cond delay="0"/>
                            </p:stCondLst>
                            <p:childTnLst>
                              <p:par>
                                <p:cTn id="71" presetID="16" presetClass="entr" presetSubtype="21" fill="hold" grpId="0" nodeType="clickEffect">
                                  <p:stCondLst>
                                    <p:cond delay="0"/>
                                  </p:stCondLst>
                                  <p:childTnLst>
                                    <p:set>
                                      <p:cBhvr>
                                        <p:cTn id="72" dur="1" fill="hold">
                                          <p:stCondLst>
                                            <p:cond delay="0"/>
                                          </p:stCondLst>
                                        </p:cTn>
                                        <p:tgtEl>
                                          <p:spTgt spid="37"/>
                                        </p:tgtEl>
                                        <p:attrNameLst>
                                          <p:attrName>style.visibility</p:attrName>
                                        </p:attrNameLst>
                                      </p:cBhvr>
                                      <p:to>
                                        <p:strVal val="visible"/>
                                      </p:to>
                                    </p:set>
                                    <p:animEffect transition="in" filter="barn(inVertical)">
                                      <p:cBhvr>
                                        <p:cTn id="73" dur="500"/>
                                        <p:tgtEl>
                                          <p:spTgt spid="37"/>
                                        </p:tgtEl>
                                      </p:cBhvr>
                                    </p:animEffect>
                                  </p:childTnLst>
                                </p:cTn>
                              </p:par>
                            </p:childTnLst>
                          </p:cTn>
                        </p:par>
                      </p:childTnLst>
                    </p:cTn>
                  </p:par>
                  <p:par>
                    <p:cTn id="74" fill="hold">
                      <p:stCondLst>
                        <p:cond delay="indefinite"/>
                      </p:stCondLst>
                      <p:childTnLst>
                        <p:par>
                          <p:cTn id="75" fill="hold">
                            <p:stCondLst>
                              <p:cond delay="0"/>
                            </p:stCondLst>
                            <p:childTnLst>
                              <p:par>
                                <p:cTn id="76" presetID="16" presetClass="entr" presetSubtype="21" fill="hold" nodeType="clickEffect">
                                  <p:stCondLst>
                                    <p:cond delay="0"/>
                                  </p:stCondLst>
                                  <p:childTnLst>
                                    <p:set>
                                      <p:cBhvr>
                                        <p:cTn id="77" dur="1" fill="hold">
                                          <p:stCondLst>
                                            <p:cond delay="0"/>
                                          </p:stCondLst>
                                        </p:cTn>
                                        <p:tgtEl>
                                          <p:spTgt spid="6155"/>
                                        </p:tgtEl>
                                        <p:attrNameLst>
                                          <p:attrName>style.visibility</p:attrName>
                                        </p:attrNameLst>
                                      </p:cBhvr>
                                      <p:to>
                                        <p:strVal val="visible"/>
                                      </p:to>
                                    </p:set>
                                    <p:animEffect transition="in" filter="barn(inVertical)">
                                      <p:cBhvr>
                                        <p:cTn id="78" dur="500"/>
                                        <p:tgtEl>
                                          <p:spTgt spid="6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19" grpId="0"/>
      <p:bldP spid="8" grpId="0" animBg="1"/>
      <p:bldP spid="26" grpId="0" animBg="1"/>
      <p:bldP spid="12" grpId="0" animBg="1"/>
      <p:bldP spid="14" grpId="0" animBg="1"/>
      <p:bldP spid="15" grpId="0" animBg="1"/>
      <p:bldP spid="36" grpId="0" animBg="1"/>
      <p:bldP spid="3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96260" y="3202230"/>
            <a:ext cx="8229600" cy="1143000"/>
          </a:xfrm>
        </p:spPr>
        <p:txBody>
          <a:bodyPr>
            <a:normAutofit fontScale="90000"/>
          </a:bodyPr>
          <a:lstStyle/>
          <a:p>
            <a:pPr algn="ctr"/>
            <a:r>
              <a:rPr lang="tr-TR" sz="6600" dirty="0" smtClean="0"/>
              <a:t/>
            </a:r>
            <a:br>
              <a:rPr lang="tr-TR" sz="6600" dirty="0" smtClean="0"/>
            </a:br>
            <a:r>
              <a:rPr lang="tr-TR" sz="6600" dirty="0" smtClean="0">
                <a:solidFill>
                  <a:srgbClr val="FFC000"/>
                </a:solidFill>
              </a:rPr>
              <a:t>TEŞEKKÜRLER</a:t>
            </a:r>
            <a:br>
              <a:rPr lang="tr-TR" sz="6600" dirty="0" smtClean="0">
                <a:solidFill>
                  <a:srgbClr val="FFC000"/>
                </a:solidFill>
              </a:rPr>
            </a:br>
            <a:r>
              <a:rPr lang="tr-TR" dirty="0"/>
              <a:t/>
            </a:r>
            <a:br>
              <a:rPr lang="tr-TR" dirty="0"/>
            </a:br>
            <a:r>
              <a:rPr lang="tr-TR" dirty="0" smtClean="0"/>
              <a:t>Abdullah KİRAZ</a:t>
            </a:r>
            <a:br>
              <a:rPr lang="tr-TR" dirty="0" smtClean="0"/>
            </a:br>
            <a:r>
              <a:rPr lang="tr-TR" dirty="0" smtClean="0"/>
              <a:t>Gelir İdaresi Grup Başkanı</a:t>
            </a:r>
            <a:r>
              <a:rPr lang="tr-TR" dirty="0"/>
              <a:t/>
            </a:r>
            <a:br>
              <a:rPr lang="tr-TR" dirty="0"/>
            </a:br>
            <a:r>
              <a:rPr lang="tr-TR" dirty="0" smtClean="0"/>
              <a:t/>
            </a:r>
            <a:br>
              <a:rPr lang="tr-TR" dirty="0" smtClean="0"/>
            </a:br>
            <a:r>
              <a:rPr lang="tr-TR" dirty="0"/>
              <a:t/>
            </a:r>
            <a:br>
              <a:rPr lang="tr-TR" dirty="0"/>
            </a:br>
            <a:r>
              <a:rPr lang="tr-TR" dirty="0" smtClean="0">
                <a:solidFill>
                  <a:srgbClr val="00B0F0"/>
                </a:solidFill>
              </a:rPr>
              <a:t>Denetim ve Uyum Yönetimi Daire Başkanlığı (I)</a:t>
            </a:r>
            <a:endParaRPr lang="en-US" dirty="0">
              <a:solidFill>
                <a:srgbClr val="00B0F0"/>
              </a:solidFill>
            </a:endParaRPr>
          </a:p>
        </p:txBody>
      </p:sp>
    </p:spTree>
    <p:extLst>
      <p:ext uri="{BB962C8B-B14F-4D97-AF65-F5344CB8AC3E}">
        <p14:creationId xmlns:p14="http://schemas.microsoft.com/office/powerpoint/2010/main" val="1236429203"/>
      </p:ext>
    </p:extLst>
  </p:cSld>
  <p:clrMapOvr>
    <a:masterClrMapping/>
  </p:clrMapOvr>
  <p:timing>
    <p:tnLst>
      <p:par>
        <p:cTn id="1" dur="indefinite" restart="never" nodeType="tmRoot"/>
      </p:par>
    </p:tnLst>
  </p:timing>
</p:sld>
</file>

<file path=ppt/theme/theme1.xml><?xml version="1.0" encoding="utf-8"?>
<a:theme xmlns:a="http://schemas.openxmlformats.org/drawingml/2006/main" name="2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Presentation3">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lumMod val="65000"/>
          </a:schemeClr>
        </a:solidFill>
        <a:ln>
          <a:noFill/>
        </a:ln>
        <a:effectLst/>
      </a:spPr>
      <a:bodyPr rtlCol="0" anchor="ctr"/>
      <a:lstStyle>
        <a:defPPr algn="ctr">
          <a:defRPr>
            <a:solidFill>
              <a:schemeClr val="tx1"/>
            </a:solidFill>
          </a:defRPr>
        </a:defPPr>
      </a:lstStyle>
      <a:style>
        <a:lnRef idx="1">
          <a:schemeClr val="accent1"/>
        </a:lnRef>
        <a:fillRef idx="3">
          <a:schemeClr val="accent1"/>
        </a:fillRef>
        <a:effectRef idx="2">
          <a:schemeClr val="accent1"/>
        </a:effectRef>
        <a:fontRef idx="minor">
          <a:schemeClr val="lt1"/>
        </a:fontRef>
      </a:style>
    </a:spDef>
    <a:lnDef>
      <a:spPr>
        <a:ln w="3175" cmpd="sng">
          <a:solidFill>
            <a:schemeClr val="bg1">
              <a:lumMod val="65000"/>
            </a:schemeClr>
          </a:solidFill>
          <a:prstDash val="sysDash"/>
          <a:headEnd type="oval"/>
          <a:tailEnd type="none"/>
        </a:ln>
        <a:effectLst/>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2434</TotalTime>
  <Words>1575</Words>
  <Application>Microsoft Office PowerPoint</Application>
  <PresentationFormat>Ekran Gösterisi (4:3)</PresentationFormat>
  <Paragraphs>248</Paragraphs>
  <Slides>39</Slides>
  <Notes>0</Notes>
  <HiddenSlides>0</HiddenSlides>
  <MMClips>0</MMClips>
  <ScaleCrop>false</ScaleCrop>
  <HeadingPairs>
    <vt:vector size="4" baseType="variant">
      <vt:variant>
        <vt:lpstr>Tema</vt:lpstr>
      </vt:variant>
      <vt:variant>
        <vt:i4>3</vt:i4>
      </vt:variant>
      <vt:variant>
        <vt:lpstr>Slayt Başlıkları</vt:lpstr>
      </vt:variant>
      <vt:variant>
        <vt:i4>39</vt:i4>
      </vt:variant>
    </vt:vector>
  </HeadingPairs>
  <TitlesOfParts>
    <vt:vector size="42" baseType="lpstr">
      <vt:lpstr>2_Ofis Teması</vt:lpstr>
      <vt:lpstr>Presentation3</vt:lpstr>
      <vt:lpstr>1_Office Theme</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 TEŞEKKÜRLER  Abdullah KİRAZ Gelir İdaresi Grup Başkanı   Denetim ve Uyum Yönetimi Daire Başkanlığı (I)</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Abdullah KIRAZ</cp:lastModifiedBy>
  <cp:revision>116</cp:revision>
  <cp:lastPrinted>2015-02-03T07:54:55Z</cp:lastPrinted>
  <dcterms:created xsi:type="dcterms:W3CDTF">2013-08-21T19:17:07Z</dcterms:created>
  <dcterms:modified xsi:type="dcterms:W3CDTF">2015-09-27T06:40:52Z</dcterms:modified>
</cp:coreProperties>
</file>