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notesSlides/notesSlide14.xml" ContentType="application/vnd.openxmlformats-officedocument.presentationml.notesSlide+xml"/>
  <Override PartName="/ppt/charts/chart2.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66"/>
  </p:notesMasterIdLst>
  <p:sldIdLst>
    <p:sldId id="296" r:id="rId2"/>
    <p:sldId id="297" r:id="rId3"/>
    <p:sldId id="298" r:id="rId4"/>
    <p:sldId id="299" r:id="rId5"/>
    <p:sldId id="300" r:id="rId6"/>
    <p:sldId id="301" r:id="rId7"/>
    <p:sldId id="302" r:id="rId8"/>
    <p:sldId id="303" r:id="rId9"/>
    <p:sldId id="304" r:id="rId10"/>
    <p:sldId id="305" r:id="rId11"/>
    <p:sldId id="306" r:id="rId12"/>
    <p:sldId id="307" r:id="rId13"/>
    <p:sldId id="308" r:id="rId14"/>
    <p:sldId id="309" r:id="rId15"/>
    <p:sldId id="310" r:id="rId16"/>
    <p:sldId id="311" r:id="rId17"/>
    <p:sldId id="312" r:id="rId18"/>
    <p:sldId id="313" r:id="rId19"/>
    <p:sldId id="314" r:id="rId20"/>
    <p:sldId id="315" r:id="rId21"/>
    <p:sldId id="316" r:id="rId22"/>
    <p:sldId id="317" r:id="rId23"/>
    <p:sldId id="318" r:id="rId24"/>
    <p:sldId id="319" r:id="rId25"/>
    <p:sldId id="320" r:id="rId26"/>
    <p:sldId id="321" r:id="rId27"/>
    <p:sldId id="322" r:id="rId28"/>
    <p:sldId id="323" r:id="rId29"/>
    <p:sldId id="324" r:id="rId30"/>
    <p:sldId id="325" r:id="rId31"/>
    <p:sldId id="326" r:id="rId32"/>
    <p:sldId id="327" r:id="rId33"/>
    <p:sldId id="258" r:id="rId34"/>
    <p:sldId id="259" r:id="rId35"/>
    <p:sldId id="273" r:id="rId36"/>
    <p:sldId id="270" r:id="rId37"/>
    <p:sldId id="272" r:id="rId38"/>
    <p:sldId id="260" r:id="rId39"/>
    <p:sldId id="271" r:id="rId40"/>
    <p:sldId id="261" r:id="rId41"/>
    <p:sldId id="268" r:id="rId42"/>
    <p:sldId id="264" r:id="rId43"/>
    <p:sldId id="274" r:id="rId44"/>
    <p:sldId id="275" r:id="rId45"/>
    <p:sldId id="276" r:id="rId46"/>
    <p:sldId id="277" r:id="rId47"/>
    <p:sldId id="278" r:id="rId48"/>
    <p:sldId id="279" r:id="rId49"/>
    <p:sldId id="280" r:id="rId50"/>
    <p:sldId id="281" r:id="rId51"/>
    <p:sldId id="282" r:id="rId52"/>
    <p:sldId id="283" r:id="rId53"/>
    <p:sldId id="284" r:id="rId54"/>
    <p:sldId id="285" r:id="rId55"/>
    <p:sldId id="286" r:id="rId56"/>
    <p:sldId id="287" r:id="rId57"/>
    <p:sldId id="288" r:id="rId58"/>
    <p:sldId id="289" r:id="rId59"/>
    <p:sldId id="290" r:id="rId60"/>
    <p:sldId id="291" r:id="rId61"/>
    <p:sldId id="292" r:id="rId62"/>
    <p:sldId id="293" r:id="rId63"/>
    <p:sldId id="294" r:id="rId64"/>
    <p:sldId id="295" r:id="rId6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276"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15377703152097566"/>
          <c:y val="2.0305283539924206E-3"/>
          <c:w val="0.8207271704469874"/>
          <c:h val="0.81956965099115975"/>
        </c:manualLayout>
      </c:layout>
      <c:pie3DChart>
        <c:varyColors val="1"/>
        <c:ser>
          <c:idx val="0"/>
          <c:order val="0"/>
          <c:dPt>
            <c:idx val="1"/>
            <c:bubble3D val="0"/>
            <c:explosion val="2"/>
          </c:dPt>
          <c:dLbls>
            <c:dLbl>
              <c:idx val="0"/>
              <c:layout/>
              <c:tx>
                <c:rich>
                  <a:bodyPr/>
                  <a:lstStyle/>
                  <a:p>
                    <a:r>
                      <a:rPr lang="tr-TR" sz="1800" smtClean="0"/>
                      <a:t>2.645</a:t>
                    </a:r>
                    <a:endParaRPr lang="en-US" dirty="0"/>
                  </a:p>
                </c:rich>
              </c:tx>
              <c:showLegendKey val="0"/>
              <c:showVal val="1"/>
              <c:showCatName val="0"/>
              <c:showSerName val="0"/>
              <c:showPercent val="0"/>
              <c:showBubbleSize val="0"/>
            </c:dLbl>
            <c:dLbl>
              <c:idx val="1"/>
              <c:layout/>
              <c:tx>
                <c:rich>
                  <a:bodyPr/>
                  <a:lstStyle/>
                  <a:p>
                    <a:r>
                      <a:rPr lang="tr-TR" sz="1800" dirty="0" smtClean="0"/>
                      <a:t>6.881</a:t>
                    </a:r>
                    <a:endParaRPr lang="en-US" dirty="0"/>
                  </a:p>
                </c:rich>
              </c:tx>
              <c:showLegendKey val="0"/>
              <c:showVal val="1"/>
              <c:showCatName val="0"/>
              <c:showSerName val="0"/>
              <c:showPercent val="0"/>
              <c:showBubbleSize val="0"/>
            </c:dLbl>
            <c:dLbl>
              <c:idx val="2"/>
              <c:layout>
                <c:manualLayout>
                  <c:x val="0.12078501743568068"/>
                  <c:y val="-5.8009427523925917E-3"/>
                </c:manualLayout>
              </c:layout>
              <c:tx>
                <c:rich>
                  <a:bodyPr/>
                  <a:lstStyle/>
                  <a:p>
                    <a:r>
                      <a:rPr lang="tr-TR" sz="1800" dirty="0" smtClean="0"/>
                      <a:t>10.550</a:t>
                    </a:r>
                    <a:endParaRPr lang="en-US" dirty="0"/>
                  </a:p>
                </c:rich>
              </c:tx>
              <c:showLegendKey val="0"/>
              <c:showVal val="1"/>
              <c:showCatName val="0"/>
              <c:showSerName val="0"/>
              <c:showPercent val="0"/>
              <c:showBubbleSize val="0"/>
            </c:dLbl>
            <c:txPr>
              <a:bodyPr/>
              <a:lstStyle/>
              <a:p>
                <a:pPr>
                  <a:defRPr sz="1800"/>
                </a:pPr>
                <a:endParaRPr lang="tr-TR"/>
              </a:p>
            </c:txPr>
            <c:showLegendKey val="0"/>
            <c:showVal val="1"/>
            <c:showCatName val="0"/>
            <c:showSerName val="0"/>
            <c:showPercent val="0"/>
            <c:showBubbleSize val="0"/>
            <c:showLeaderLines val="1"/>
          </c:dLbls>
          <c:cat>
            <c:strRef>
              <c:f>Sayfa1!$D$4:$D$6</c:f>
              <c:strCache>
                <c:ptCount val="3"/>
                <c:pt idx="0">
                  <c:v>Entegrasyon Yöntemi </c:v>
                </c:pt>
                <c:pt idx="1">
                  <c:v>Portal Yöntemi </c:v>
                </c:pt>
                <c:pt idx="2">
                  <c:v>Özel Entegratör Yöntemi  </c:v>
                </c:pt>
              </c:strCache>
            </c:strRef>
          </c:cat>
          <c:val>
            <c:numRef>
              <c:f>Sayfa1!$E$4:$E$6</c:f>
              <c:numCache>
                <c:formatCode>#.##0</c:formatCode>
                <c:ptCount val="3"/>
                <c:pt idx="0">
                  <c:v>2588</c:v>
                </c:pt>
                <c:pt idx="1">
                  <c:v>7781</c:v>
                </c:pt>
                <c:pt idx="2">
                  <c:v>9224</c:v>
                </c:pt>
              </c:numCache>
            </c:numRef>
          </c:val>
        </c:ser>
        <c:dLbls>
          <c:showLegendKey val="0"/>
          <c:showVal val="0"/>
          <c:showCatName val="0"/>
          <c:showSerName val="0"/>
          <c:showPercent val="0"/>
          <c:showBubbleSize val="0"/>
          <c:showLeaderLines val="1"/>
        </c:dLbls>
      </c:pie3DChart>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pie3DChart>
        <c:varyColors val="1"/>
        <c:ser>
          <c:idx val="0"/>
          <c:order val="0"/>
          <c:dLbls>
            <c:dLbl>
              <c:idx val="0"/>
              <c:layout>
                <c:manualLayout>
                  <c:x val="-5.0731206915842535E-2"/>
                  <c:y val="5.0288063231069564E-3"/>
                </c:manualLayout>
              </c:layout>
              <c:tx>
                <c:rich>
                  <a:bodyPr/>
                  <a:lstStyle/>
                  <a:p>
                    <a:r>
                      <a:rPr lang="tr-TR" sz="1600" dirty="0" smtClean="0"/>
                      <a:t>6.500</a:t>
                    </a:r>
                    <a:endParaRPr lang="en-US" dirty="0"/>
                  </a:p>
                </c:rich>
              </c:tx>
              <c:showLegendKey val="0"/>
              <c:showVal val="1"/>
              <c:showCatName val="0"/>
              <c:showSerName val="0"/>
              <c:showPercent val="0"/>
              <c:showBubbleSize val="0"/>
            </c:dLbl>
            <c:dLbl>
              <c:idx val="1"/>
              <c:layout>
                <c:manualLayout>
                  <c:x val="-1.3247698552310149E-2"/>
                  <c:y val="7.8894011776469274E-3"/>
                </c:manualLayout>
              </c:layout>
              <c:tx>
                <c:rich>
                  <a:bodyPr/>
                  <a:lstStyle/>
                  <a:p>
                    <a:r>
                      <a:rPr lang="tr-TR" sz="1600" dirty="0" smtClean="0"/>
                      <a:t>17.000</a:t>
                    </a:r>
                    <a:endParaRPr lang="en-US" dirty="0"/>
                  </a:p>
                </c:rich>
              </c:tx>
              <c:showLegendKey val="0"/>
              <c:showVal val="1"/>
              <c:showCatName val="0"/>
              <c:showSerName val="0"/>
              <c:showPercent val="0"/>
              <c:showBubbleSize val="0"/>
            </c:dLbl>
            <c:dLbl>
              <c:idx val="2"/>
              <c:layout>
                <c:manualLayout>
                  <c:x val="7.8884800188964238E-2"/>
                  <c:y val="-7.634865967273477E-2"/>
                </c:manualLayout>
              </c:layout>
              <c:tx>
                <c:rich>
                  <a:bodyPr/>
                  <a:lstStyle/>
                  <a:p>
                    <a:r>
                      <a:rPr lang="tr-TR" sz="1600" dirty="0" smtClean="0"/>
                      <a:t>26.500</a:t>
                    </a:r>
                    <a:endParaRPr lang="en-US" dirty="0"/>
                  </a:p>
                </c:rich>
              </c:tx>
              <c:showLegendKey val="0"/>
              <c:showVal val="1"/>
              <c:showCatName val="0"/>
              <c:showSerName val="0"/>
              <c:showPercent val="0"/>
              <c:showBubbleSize val="0"/>
            </c:dLbl>
            <c:txPr>
              <a:bodyPr/>
              <a:lstStyle/>
              <a:p>
                <a:pPr>
                  <a:defRPr sz="1600"/>
                </a:pPr>
                <a:endParaRPr lang="tr-TR"/>
              </a:p>
            </c:txPr>
            <c:showLegendKey val="0"/>
            <c:showVal val="1"/>
            <c:showCatName val="0"/>
            <c:showSerName val="0"/>
            <c:showPercent val="0"/>
            <c:showBubbleSize val="0"/>
            <c:showLeaderLines val="1"/>
          </c:dLbls>
          <c:cat>
            <c:strRef>
              <c:f>Sayfa1!$D$4:$D$6</c:f>
              <c:strCache>
                <c:ptCount val="3"/>
                <c:pt idx="0">
                  <c:v>Entegrasyon Yöntemi </c:v>
                </c:pt>
                <c:pt idx="1">
                  <c:v>Portal Yöntemi </c:v>
                </c:pt>
                <c:pt idx="2">
                  <c:v>Özel Entegratör Yöntemi  </c:v>
                </c:pt>
              </c:strCache>
            </c:strRef>
          </c:cat>
          <c:val>
            <c:numRef>
              <c:f>Sayfa1!$E$4:$E$6</c:f>
              <c:numCache>
                <c:formatCode>#.##0</c:formatCode>
                <c:ptCount val="3"/>
                <c:pt idx="0">
                  <c:v>2588</c:v>
                </c:pt>
                <c:pt idx="1">
                  <c:v>7781</c:v>
                </c:pt>
                <c:pt idx="2">
                  <c:v>9224</c:v>
                </c:pt>
              </c:numCache>
            </c:numRef>
          </c:val>
        </c:ser>
        <c:dLbls>
          <c:showLegendKey val="0"/>
          <c:showVal val="0"/>
          <c:showCatName val="0"/>
          <c:showSerName val="0"/>
          <c:showPercent val="0"/>
          <c:showBubbleSize val="0"/>
          <c:showLeaderLines val="1"/>
        </c:dLbls>
      </c:pie3DChart>
    </c:plotArea>
    <c:plotVisOnly val="1"/>
    <c:dispBlanksAs val="gap"/>
    <c:showDLblsOverMax val="0"/>
  </c:chart>
  <c:externalData r:id="rId1">
    <c:autoUpdate val="0"/>
  </c:externalData>
</c:chartSpace>
</file>

<file path=ppt/diagrams/_rels/data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image" Target="../media/image44.png"/></Relationships>
</file>

<file path=ppt/diagrams/_rels/data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image" Target="../media/image47.jpeg"/></Relationships>
</file>

<file path=ppt/diagrams/_rels/drawing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image" Target="../media/image44.png"/></Relationships>
</file>

<file path=ppt/diagrams/_rels/drawing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image" Target="../media/image4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94B437-FF65-468B-8A08-5A5C9ECD6A8B}" type="doc">
      <dgm:prSet loTypeId="urn:microsoft.com/office/officeart/2005/8/layout/vList3#1" loCatId="list" qsTypeId="urn:microsoft.com/office/officeart/2005/8/quickstyle/3d4" qsCatId="3D" csTypeId="urn:microsoft.com/office/officeart/2005/8/colors/accent1_2" csCatId="accent1" phldr="1"/>
      <dgm:spPr/>
      <dgm:t>
        <a:bodyPr/>
        <a:lstStyle/>
        <a:p>
          <a:endParaRPr lang="tr-TR"/>
        </a:p>
      </dgm:t>
    </dgm:pt>
    <dgm:pt modelId="{6FFF7305-4A94-4012-A259-DB67B0611DB5}">
      <dgm:prSet/>
      <dgm:spPr/>
      <dgm:t>
        <a:bodyPr/>
        <a:lstStyle/>
        <a:p>
          <a:pPr rtl="0"/>
          <a:r>
            <a:rPr lang="tr-TR" dirty="0" smtClean="0"/>
            <a:t>Uluslararası Standart </a:t>
          </a:r>
          <a:endParaRPr lang="tr-TR" dirty="0"/>
        </a:p>
      </dgm:t>
    </dgm:pt>
    <dgm:pt modelId="{5E42FC6E-6836-4ED3-8B54-94581CB85F4B}" type="parTrans" cxnId="{F91DABB5-428B-4A77-A32E-F6BF2197076F}">
      <dgm:prSet/>
      <dgm:spPr/>
      <dgm:t>
        <a:bodyPr/>
        <a:lstStyle/>
        <a:p>
          <a:endParaRPr lang="tr-TR"/>
        </a:p>
      </dgm:t>
    </dgm:pt>
    <dgm:pt modelId="{CDE5A80C-E32D-4A50-A179-62C0B488D67F}" type="sibTrans" cxnId="{F91DABB5-428B-4A77-A32E-F6BF2197076F}">
      <dgm:prSet/>
      <dgm:spPr/>
      <dgm:t>
        <a:bodyPr/>
        <a:lstStyle/>
        <a:p>
          <a:endParaRPr lang="tr-TR"/>
        </a:p>
      </dgm:t>
    </dgm:pt>
    <dgm:pt modelId="{F6388EB2-AB6C-4211-BEE3-909795F44220}">
      <dgm:prSet/>
      <dgm:spPr/>
      <dgm:t>
        <a:bodyPr/>
        <a:lstStyle/>
        <a:p>
          <a:pPr rtl="0"/>
          <a:r>
            <a:rPr lang="tr-TR" dirty="0" smtClean="0"/>
            <a:t>Finansal Raporlama Dili</a:t>
          </a:r>
          <a:endParaRPr lang="tr-TR" dirty="0"/>
        </a:p>
      </dgm:t>
    </dgm:pt>
    <dgm:pt modelId="{AAA6FE73-12B3-4C58-887F-8E8EB8CCDEA7}" type="parTrans" cxnId="{A1DD1892-9A0B-4900-B7C2-4E8BD7D6B1F9}">
      <dgm:prSet/>
      <dgm:spPr/>
      <dgm:t>
        <a:bodyPr/>
        <a:lstStyle/>
        <a:p>
          <a:endParaRPr lang="tr-TR"/>
        </a:p>
      </dgm:t>
    </dgm:pt>
    <dgm:pt modelId="{5D31C54E-D3CA-4370-A38C-F73C45FA2C51}" type="sibTrans" cxnId="{A1DD1892-9A0B-4900-B7C2-4E8BD7D6B1F9}">
      <dgm:prSet/>
      <dgm:spPr/>
      <dgm:t>
        <a:bodyPr/>
        <a:lstStyle/>
        <a:p>
          <a:endParaRPr lang="tr-TR"/>
        </a:p>
      </dgm:t>
    </dgm:pt>
    <dgm:pt modelId="{6572823E-10AC-4986-BC4C-2F6D359E7AB2}">
      <dgm:prSet/>
      <dgm:spPr/>
      <dgm:t>
        <a:bodyPr/>
        <a:lstStyle/>
        <a:p>
          <a:pPr rtl="0"/>
          <a:r>
            <a:rPr lang="tr-TR" dirty="0" smtClean="0"/>
            <a:t>Genişletilebilir </a:t>
          </a:r>
          <a:endParaRPr lang="tr-TR" dirty="0"/>
        </a:p>
      </dgm:t>
    </dgm:pt>
    <dgm:pt modelId="{BB6955CB-B284-4D28-9634-562E0E1261C6}" type="parTrans" cxnId="{2385D891-778C-4FA6-AF43-1F87B65465A0}">
      <dgm:prSet/>
      <dgm:spPr/>
      <dgm:t>
        <a:bodyPr/>
        <a:lstStyle/>
        <a:p>
          <a:endParaRPr lang="tr-TR"/>
        </a:p>
      </dgm:t>
    </dgm:pt>
    <dgm:pt modelId="{F0F0682C-21CA-4C0C-8C8B-BF5BCC16C0DD}" type="sibTrans" cxnId="{2385D891-778C-4FA6-AF43-1F87B65465A0}">
      <dgm:prSet/>
      <dgm:spPr/>
      <dgm:t>
        <a:bodyPr/>
        <a:lstStyle/>
        <a:p>
          <a:endParaRPr lang="tr-TR"/>
        </a:p>
      </dgm:t>
    </dgm:pt>
    <dgm:pt modelId="{3ECC59BB-B529-4586-B898-D1A1B0C92A93}" type="pres">
      <dgm:prSet presAssocID="{8B94B437-FF65-468B-8A08-5A5C9ECD6A8B}" presName="linearFlow" presStyleCnt="0">
        <dgm:presLayoutVars>
          <dgm:dir/>
          <dgm:resizeHandles val="exact"/>
        </dgm:presLayoutVars>
      </dgm:prSet>
      <dgm:spPr/>
      <dgm:t>
        <a:bodyPr/>
        <a:lstStyle/>
        <a:p>
          <a:endParaRPr lang="tr-TR"/>
        </a:p>
      </dgm:t>
    </dgm:pt>
    <dgm:pt modelId="{821B74FB-2EED-4A8E-879D-259B3E631DFE}" type="pres">
      <dgm:prSet presAssocID="{6FFF7305-4A94-4012-A259-DB67B0611DB5}" presName="composite" presStyleCnt="0"/>
      <dgm:spPr/>
    </dgm:pt>
    <dgm:pt modelId="{389583E5-F89C-4E97-B727-8C56986F7CD0}" type="pres">
      <dgm:prSet presAssocID="{6FFF7305-4A94-4012-A259-DB67B0611DB5}" presName="imgShp" presStyleLbl="fgImgPlace1" presStyleIdx="0" presStyleCnt="3"/>
      <dgm:spPr>
        <a:blipFill>
          <a:blip xmlns:r="http://schemas.openxmlformats.org/officeDocument/2006/relationships" r:embed="rId1"/>
          <a:stretch>
            <a:fillRect/>
          </a:stretch>
        </a:blipFill>
      </dgm:spPr>
    </dgm:pt>
    <dgm:pt modelId="{AA9741F8-40C6-4E8A-AB6E-9D3779DDDC88}" type="pres">
      <dgm:prSet presAssocID="{6FFF7305-4A94-4012-A259-DB67B0611DB5}" presName="txShp" presStyleLbl="node1" presStyleIdx="0" presStyleCnt="3">
        <dgm:presLayoutVars>
          <dgm:bulletEnabled val="1"/>
        </dgm:presLayoutVars>
      </dgm:prSet>
      <dgm:spPr/>
      <dgm:t>
        <a:bodyPr/>
        <a:lstStyle/>
        <a:p>
          <a:endParaRPr lang="tr-TR"/>
        </a:p>
      </dgm:t>
    </dgm:pt>
    <dgm:pt modelId="{97A807D6-2DDB-4B46-9B02-1876E44E93FF}" type="pres">
      <dgm:prSet presAssocID="{CDE5A80C-E32D-4A50-A179-62C0B488D67F}" presName="spacing" presStyleCnt="0"/>
      <dgm:spPr/>
    </dgm:pt>
    <dgm:pt modelId="{F8B68681-396A-49CD-A015-12ED803EA002}" type="pres">
      <dgm:prSet presAssocID="{F6388EB2-AB6C-4211-BEE3-909795F44220}" presName="composite" presStyleCnt="0"/>
      <dgm:spPr/>
    </dgm:pt>
    <dgm:pt modelId="{59F3C2CF-5E3B-459D-9D3C-1726C43AE65F}" type="pres">
      <dgm:prSet presAssocID="{F6388EB2-AB6C-4211-BEE3-909795F44220}" presName="imgShp"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6816E619-4816-4D62-900E-B6F316DC644D}" type="pres">
      <dgm:prSet presAssocID="{F6388EB2-AB6C-4211-BEE3-909795F44220}" presName="txShp" presStyleLbl="node1" presStyleIdx="1" presStyleCnt="3">
        <dgm:presLayoutVars>
          <dgm:bulletEnabled val="1"/>
        </dgm:presLayoutVars>
      </dgm:prSet>
      <dgm:spPr/>
      <dgm:t>
        <a:bodyPr/>
        <a:lstStyle/>
        <a:p>
          <a:endParaRPr lang="tr-TR"/>
        </a:p>
      </dgm:t>
    </dgm:pt>
    <dgm:pt modelId="{20BE80F5-3E58-4D1F-9BAF-6F96BDC684E1}" type="pres">
      <dgm:prSet presAssocID="{5D31C54E-D3CA-4370-A38C-F73C45FA2C51}" presName="spacing" presStyleCnt="0"/>
      <dgm:spPr/>
    </dgm:pt>
    <dgm:pt modelId="{D69C6BA8-D353-4B02-BF98-E5103F6B8620}" type="pres">
      <dgm:prSet presAssocID="{6572823E-10AC-4986-BC4C-2F6D359E7AB2}" presName="composite" presStyleCnt="0"/>
      <dgm:spPr/>
    </dgm:pt>
    <dgm:pt modelId="{6A651193-E325-46D0-A3D9-75C97F1CD483}" type="pres">
      <dgm:prSet presAssocID="{6572823E-10AC-4986-BC4C-2F6D359E7AB2}" presName="imgShp" presStyleLbl="fgImgPlace1" presStyleIdx="2" presStyleCnt="3" custLinFactNeighborX="-6765" custLinFactNeighborY="-799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4E75A97C-B4BE-4AE5-99C9-CF56E9B1747D}" type="pres">
      <dgm:prSet presAssocID="{6572823E-10AC-4986-BC4C-2F6D359E7AB2}" presName="txShp" presStyleLbl="node1" presStyleIdx="2" presStyleCnt="3">
        <dgm:presLayoutVars>
          <dgm:bulletEnabled val="1"/>
        </dgm:presLayoutVars>
      </dgm:prSet>
      <dgm:spPr/>
      <dgm:t>
        <a:bodyPr/>
        <a:lstStyle/>
        <a:p>
          <a:endParaRPr lang="tr-TR"/>
        </a:p>
      </dgm:t>
    </dgm:pt>
  </dgm:ptLst>
  <dgm:cxnLst>
    <dgm:cxn modelId="{4A6CBAEE-E8CF-45F4-9E9E-C6E954C8475B}" type="presOf" srcId="{8B94B437-FF65-468B-8A08-5A5C9ECD6A8B}" destId="{3ECC59BB-B529-4586-B898-D1A1B0C92A93}" srcOrd="0" destOrd="0" presId="urn:microsoft.com/office/officeart/2005/8/layout/vList3#1"/>
    <dgm:cxn modelId="{A1DD1892-9A0B-4900-B7C2-4E8BD7D6B1F9}" srcId="{8B94B437-FF65-468B-8A08-5A5C9ECD6A8B}" destId="{F6388EB2-AB6C-4211-BEE3-909795F44220}" srcOrd="1" destOrd="0" parTransId="{AAA6FE73-12B3-4C58-887F-8E8EB8CCDEA7}" sibTransId="{5D31C54E-D3CA-4370-A38C-F73C45FA2C51}"/>
    <dgm:cxn modelId="{F91DABB5-428B-4A77-A32E-F6BF2197076F}" srcId="{8B94B437-FF65-468B-8A08-5A5C9ECD6A8B}" destId="{6FFF7305-4A94-4012-A259-DB67B0611DB5}" srcOrd="0" destOrd="0" parTransId="{5E42FC6E-6836-4ED3-8B54-94581CB85F4B}" sibTransId="{CDE5A80C-E32D-4A50-A179-62C0B488D67F}"/>
    <dgm:cxn modelId="{2385D891-778C-4FA6-AF43-1F87B65465A0}" srcId="{8B94B437-FF65-468B-8A08-5A5C9ECD6A8B}" destId="{6572823E-10AC-4986-BC4C-2F6D359E7AB2}" srcOrd="2" destOrd="0" parTransId="{BB6955CB-B284-4D28-9634-562E0E1261C6}" sibTransId="{F0F0682C-21CA-4C0C-8C8B-BF5BCC16C0DD}"/>
    <dgm:cxn modelId="{E4BC9572-0CBC-40D2-9191-3325E4550653}" type="presOf" srcId="{6572823E-10AC-4986-BC4C-2F6D359E7AB2}" destId="{4E75A97C-B4BE-4AE5-99C9-CF56E9B1747D}" srcOrd="0" destOrd="0" presId="urn:microsoft.com/office/officeart/2005/8/layout/vList3#1"/>
    <dgm:cxn modelId="{613D30BC-06D6-4458-B460-58E772C48CD2}" type="presOf" srcId="{F6388EB2-AB6C-4211-BEE3-909795F44220}" destId="{6816E619-4816-4D62-900E-B6F316DC644D}" srcOrd="0" destOrd="0" presId="urn:microsoft.com/office/officeart/2005/8/layout/vList3#1"/>
    <dgm:cxn modelId="{A757EC28-9D48-4809-B634-BDF971CB70A6}" type="presOf" srcId="{6FFF7305-4A94-4012-A259-DB67B0611DB5}" destId="{AA9741F8-40C6-4E8A-AB6E-9D3779DDDC88}" srcOrd="0" destOrd="0" presId="urn:microsoft.com/office/officeart/2005/8/layout/vList3#1"/>
    <dgm:cxn modelId="{4FD6ED3B-5DAA-417D-A1C8-EB274332C702}" type="presParOf" srcId="{3ECC59BB-B529-4586-B898-D1A1B0C92A93}" destId="{821B74FB-2EED-4A8E-879D-259B3E631DFE}" srcOrd="0" destOrd="0" presId="urn:microsoft.com/office/officeart/2005/8/layout/vList3#1"/>
    <dgm:cxn modelId="{B8074806-DFFA-4211-BF3F-5CAC9D716BB8}" type="presParOf" srcId="{821B74FB-2EED-4A8E-879D-259B3E631DFE}" destId="{389583E5-F89C-4E97-B727-8C56986F7CD0}" srcOrd="0" destOrd="0" presId="urn:microsoft.com/office/officeart/2005/8/layout/vList3#1"/>
    <dgm:cxn modelId="{85404EAF-E9AC-4D98-9F24-C77F0785E693}" type="presParOf" srcId="{821B74FB-2EED-4A8E-879D-259B3E631DFE}" destId="{AA9741F8-40C6-4E8A-AB6E-9D3779DDDC88}" srcOrd="1" destOrd="0" presId="urn:microsoft.com/office/officeart/2005/8/layout/vList3#1"/>
    <dgm:cxn modelId="{D7A19CE5-D150-4228-AC89-C577C607DF86}" type="presParOf" srcId="{3ECC59BB-B529-4586-B898-D1A1B0C92A93}" destId="{97A807D6-2DDB-4B46-9B02-1876E44E93FF}" srcOrd="1" destOrd="0" presId="urn:microsoft.com/office/officeart/2005/8/layout/vList3#1"/>
    <dgm:cxn modelId="{51B4AAF7-BA85-4B0E-868C-73616E50CD85}" type="presParOf" srcId="{3ECC59BB-B529-4586-B898-D1A1B0C92A93}" destId="{F8B68681-396A-49CD-A015-12ED803EA002}" srcOrd="2" destOrd="0" presId="urn:microsoft.com/office/officeart/2005/8/layout/vList3#1"/>
    <dgm:cxn modelId="{16A1AB8E-1E05-4401-84DF-06E412D4CE75}" type="presParOf" srcId="{F8B68681-396A-49CD-A015-12ED803EA002}" destId="{59F3C2CF-5E3B-459D-9D3C-1726C43AE65F}" srcOrd="0" destOrd="0" presId="urn:microsoft.com/office/officeart/2005/8/layout/vList3#1"/>
    <dgm:cxn modelId="{216BF472-CFAC-4578-BC60-5D4326A52A22}" type="presParOf" srcId="{F8B68681-396A-49CD-A015-12ED803EA002}" destId="{6816E619-4816-4D62-900E-B6F316DC644D}" srcOrd="1" destOrd="0" presId="urn:microsoft.com/office/officeart/2005/8/layout/vList3#1"/>
    <dgm:cxn modelId="{53724C0F-8EC1-4C4B-B2CB-254F42B5EC59}" type="presParOf" srcId="{3ECC59BB-B529-4586-B898-D1A1B0C92A93}" destId="{20BE80F5-3E58-4D1F-9BAF-6F96BDC684E1}" srcOrd="3" destOrd="0" presId="urn:microsoft.com/office/officeart/2005/8/layout/vList3#1"/>
    <dgm:cxn modelId="{4E10FEE8-15DA-4FD9-BA16-C2F2C43AEFD2}" type="presParOf" srcId="{3ECC59BB-B529-4586-B898-D1A1B0C92A93}" destId="{D69C6BA8-D353-4B02-BF98-E5103F6B8620}" srcOrd="4" destOrd="0" presId="urn:microsoft.com/office/officeart/2005/8/layout/vList3#1"/>
    <dgm:cxn modelId="{B7CBF989-DCD5-4E3B-98C0-361C90CBB865}" type="presParOf" srcId="{D69C6BA8-D353-4B02-BF98-E5103F6B8620}" destId="{6A651193-E325-46D0-A3D9-75C97F1CD483}" srcOrd="0" destOrd="0" presId="urn:microsoft.com/office/officeart/2005/8/layout/vList3#1"/>
    <dgm:cxn modelId="{2A82A1B0-F3A0-475B-B16F-38FF65693E92}" type="presParOf" srcId="{D69C6BA8-D353-4B02-BF98-E5103F6B8620}" destId="{4E75A97C-B4BE-4AE5-99C9-CF56E9B1747D}"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A194FB-1BFA-4269-AEF0-343D5E1FC060}" type="doc">
      <dgm:prSet loTypeId="urn:microsoft.com/office/officeart/2008/layout/AscendingPictureAccentProcess" loCatId="process" qsTypeId="urn:microsoft.com/office/officeart/2005/8/quickstyle/3d6" qsCatId="3D" csTypeId="urn:microsoft.com/office/officeart/2005/8/colors/accent1_1" csCatId="accent1" phldr="1"/>
      <dgm:spPr/>
      <dgm:t>
        <a:bodyPr/>
        <a:lstStyle/>
        <a:p>
          <a:endParaRPr lang="tr-TR"/>
        </a:p>
      </dgm:t>
    </dgm:pt>
    <dgm:pt modelId="{9DB6CA7A-6C54-44D9-8C45-EEDD5FA07289}">
      <dgm:prSet phldrT="[Metin]"/>
      <dgm:spPr/>
      <dgm:t>
        <a:bodyPr/>
        <a:lstStyle/>
        <a:p>
          <a:r>
            <a:rPr lang="tr-TR" dirty="0" smtClean="0"/>
            <a:t>Defter-i Kebir</a:t>
          </a:r>
          <a:endParaRPr lang="tr-TR" dirty="0"/>
        </a:p>
      </dgm:t>
    </dgm:pt>
    <dgm:pt modelId="{F605E509-0CF1-4A5F-97C8-A8C20BBBDB6D}" type="parTrans" cxnId="{6599AE2C-56E9-4BD5-8297-9F3C7C3625E8}">
      <dgm:prSet/>
      <dgm:spPr/>
      <dgm:t>
        <a:bodyPr/>
        <a:lstStyle/>
        <a:p>
          <a:endParaRPr lang="tr-TR"/>
        </a:p>
      </dgm:t>
    </dgm:pt>
    <dgm:pt modelId="{1A88AD71-A62B-4D27-9C23-A63196FD579E}" type="sibTrans" cxnId="{6599AE2C-56E9-4BD5-8297-9F3C7C3625E8}">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30000" r="-30000"/>
          </a:stretch>
        </a:blipFill>
      </dgm:spPr>
      <dgm:t>
        <a:bodyPr/>
        <a:lstStyle/>
        <a:p>
          <a:endParaRPr lang="tr-TR"/>
        </a:p>
      </dgm:t>
    </dgm:pt>
    <dgm:pt modelId="{05550A59-618E-45F5-85FA-60E2E6DD7291}">
      <dgm:prSet phldrT="[Metin]"/>
      <dgm:spPr/>
      <dgm:t>
        <a:bodyPr/>
        <a:lstStyle/>
        <a:p>
          <a:r>
            <a:rPr lang="tr-TR" dirty="0" smtClean="0"/>
            <a:t>Yevmiye Defteri</a:t>
          </a:r>
          <a:endParaRPr lang="tr-TR" dirty="0"/>
        </a:p>
      </dgm:t>
    </dgm:pt>
    <dgm:pt modelId="{DD30B366-7ACF-4C92-B5BC-55627A1902FF}" type="parTrans" cxnId="{B3BC33E1-2856-4987-92AE-94B73E1D18A2}">
      <dgm:prSet/>
      <dgm:spPr/>
      <dgm:t>
        <a:bodyPr/>
        <a:lstStyle/>
        <a:p>
          <a:endParaRPr lang="tr-TR"/>
        </a:p>
      </dgm:t>
    </dgm:pt>
    <dgm:pt modelId="{D2BA3BE4-9491-4E6F-B067-A291386DFDE7}" type="sibTrans" cxnId="{B3BC33E1-2856-4987-92AE-94B73E1D18A2}">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l="-94000" r="-94000"/>
          </a:stretch>
        </a:blipFill>
      </dgm:spPr>
      <dgm:t>
        <a:bodyPr/>
        <a:lstStyle/>
        <a:p>
          <a:endParaRPr lang="tr-TR"/>
        </a:p>
      </dgm:t>
    </dgm:pt>
    <dgm:pt modelId="{0C3BD574-5C67-4DF0-A5DD-455D22241E8D}" type="pres">
      <dgm:prSet presAssocID="{90A194FB-1BFA-4269-AEF0-343D5E1FC060}" presName="Name0" presStyleCnt="0">
        <dgm:presLayoutVars>
          <dgm:chMax val="7"/>
          <dgm:chPref val="7"/>
          <dgm:dir/>
        </dgm:presLayoutVars>
      </dgm:prSet>
      <dgm:spPr/>
      <dgm:t>
        <a:bodyPr/>
        <a:lstStyle/>
        <a:p>
          <a:endParaRPr lang="tr-TR"/>
        </a:p>
      </dgm:t>
    </dgm:pt>
    <dgm:pt modelId="{F590F8BF-787B-415D-9446-1BEE53412588}" type="pres">
      <dgm:prSet presAssocID="{90A194FB-1BFA-4269-AEF0-343D5E1FC060}" presName="dot1" presStyleLbl="alignNode1" presStyleIdx="0" presStyleCnt="10"/>
      <dgm:spPr/>
    </dgm:pt>
    <dgm:pt modelId="{2DB534F7-FF33-4085-B0EA-B94E206726DB}" type="pres">
      <dgm:prSet presAssocID="{90A194FB-1BFA-4269-AEF0-343D5E1FC060}" presName="dot2" presStyleLbl="alignNode1" presStyleIdx="1" presStyleCnt="10"/>
      <dgm:spPr/>
    </dgm:pt>
    <dgm:pt modelId="{40C50B28-BE66-4E54-A319-9EC59B6204F0}" type="pres">
      <dgm:prSet presAssocID="{90A194FB-1BFA-4269-AEF0-343D5E1FC060}" presName="dot3" presStyleLbl="alignNode1" presStyleIdx="2" presStyleCnt="10"/>
      <dgm:spPr/>
    </dgm:pt>
    <dgm:pt modelId="{71EEE6E7-9D20-46D9-93CC-E4C5673BD3B2}" type="pres">
      <dgm:prSet presAssocID="{90A194FB-1BFA-4269-AEF0-343D5E1FC060}" presName="dotArrow1" presStyleLbl="alignNode1" presStyleIdx="3" presStyleCnt="10"/>
      <dgm:spPr/>
    </dgm:pt>
    <dgm:pt modelId="{272F4730-C4B4-4529-BEBC-54F47D9DC6C1}" type="pres">
      <dgm:prSet presAssocID="{90A194FB-1BFA-4269-AEF0-343D5E1FC060}" presName="dotArrow2" presStyleLbl="alignNode1" presStyleIdx="4" presStyleCnt="10"/>
      <dgm:spPr/>
    </dgm:pt>
    <dgm:pt modelId="{D5CAC994-04E0-4B73-8808-41CD9F755045}" type="pres">
      <dgm:prSet presAssocID="{90A194FB-1BFA-4269-AEF0-343D5E1FC060}" presName="dotArrow3" presStyleLbl="alignNode1" presStyleIdx="5" presStyleCnt="10"/>
      <dgm:spPr/>
    </dgm:pt>
    <dgm:pt modelId="{B0C78024-5FCA-48CE-9429-600D7D038B62}" type="pres">
      <dgm:prSet presAssocID="{90A194FB-1BFA-4269-AEF0-343D5E1FC060}" presName="dotArrow4" presStyleLbl="alignNode1" presStyleIdx="6" presStyleCnt="10"/>
      <dgm:spPr/>
    </dgm:pt>
    <dgm:pt modelId="{E9A7FFD5-63B9-4259-880A-97FFACAFA047}" type="pres">
      <dgm:prSet presAssocID="{90A194FB-1BFA-4269-AEF0-343D5E1FC060}" presName="dotArrow5" presStyleLbl="alignNode1" presStyleIdx="7" presStyleCnt="10"/>
      <dgm:spPr/>
    </dgm:pt>
    <dgm:pt modelId="{9F38928E-1182-45A6-BA78-78B4CD0E5F96}" type="pres">
      <dgm:prSet presAssocID="{90A194FB-1BFA-4269-AEF0-343D5E1FC060}" presName="dotArrow6" presStyleLbl="alignNode1" presStyleIdx="8" presStyleCnt="10"/>
      <dgm:spPr/>
    </dgm:pt>
    <dgm:pt modelId="{84A3910D-AFF4-4910-9C66-A8E50FFB9B16}" type="pres">
      <dgm:prSet presAssocID="{90A194FB-1BFA-4269-AEF0-343D5E1FC060}" presName="dotArrow7" presStyleLbl="alignNode1" presStyleIdx="9" presStyleCnt="10"/>
      <dgm:spPr/>
    </dgm:pt>
    <dgm:pt modelId="{E53C4B3D-436C-41FF-ABAF-32FD55908F05}" type="pres">
      <dgm:prSet presAssocID="{9DB6CA7A-6C54-44D9-8C45-EEDD5FA07289}" presName="parTx1" presStyleLbl="node1" presStyleIdx="0" presStyleCnt="2"/>
      <dgm:spPr/>
      <dgm:t>
        <a:bodyPr/>
        <a:lstStyle/>
        <a:p>
          <a:endParaRPr lang="tr-TR"/>
        </a:p>
      </dgm:t>
    </dgm:pt>
    <dgm:pt modelId="{7DEE55C9-32CA-4916-9933-F7336224A644}" type="pres">
      <dgm:prSet presAssocID="{1A88AD71-A62B-4D27-9C23-A63196FD579E}" presName="picture1" presStyleCnt="0"/>
      <dgm:spPr/>
    </dgm:pt>
    <dgm:pt modelId="{4AB94E82-AEBB-44E3-B4CE-1DD508218E73}" type="pres">
      <dgm:prSet presAssocID="{1A88AD71-A62B-4D27-9C23-A63196FD579E}" presName="imageRepeatNode" presStyleLbl="fgImgPlace1" presStyleIdx="0" presStyleCnt="2"/>
      <dgm:spPr/>
      <dgm:t>
        <a:bodyPr/>
        <a:lstStyle/>
        <a:p>
          <a:endParaRPr lang="tr-TR"/>
        </a:p>
      </dgm:t>
    </dgm:pt>
    <dgm:pt modelId="{0341A640-F32A-4AFB-A94A-5C6D14F87FD6}" type="pres">
      <dgm:prSet presAssocID="{05550A59-618E-45F5-85FA-60E2E6DD7291}" presName="parTx2" presStyleLbl="node1" presStyleIdx="1" presStyleCnt="2"/>
      <dgm:spPr/>
      <dgm:t>
        <a:bodyPr/>
        <a:lstStyle/>
        <a:p>
          <a:endParaRPr lang="tr-TR"/>
        </a:p>
      </dgm:t>
    </dgm:pt>
    <dgm:pt modelId="{B1DF91EE-CB66-4200-9224-5070B5CC800E}" type="pres">
      <dgm:prSet presAssocID="{D2BA3BE4-9491-4E6F-B067-A291386DFDE7}" presName="picture2" presStyleCnt="0"/>
      <dgm:spPr/>
    </dgm:pt>
    <dgm:pt modelId="{036F1931-1B94-4438-AD3F-3ED5E6104AC6}" type="pres">
      <dgm:prSet presAssocID="{D2BA3BE4-9491-4E6F-B067-A291386DFDE7}" presName="imageRepeatNode" presStyleLbl="fgImgPlace1" presStyleIdx="1" presStyleCnt="2"/>
      <dgm:spPr/>
      <dgm:t>
        <a:bodyPr/>
        <a:lstStyle/>
        <a:p>
          <a:endParaRPr lang="tr-TR"/>
        </a:p>
      </dgm:t>
    </dgm:pt>
  </dgm:ptLst>
  <dgm:cxnLst>
    <dgm:cxn modelId="{B3BC33E1-2856-4987-92AE-94B73E1D18A2}" srcId="{90A194FB-1BFA-4269-AEF0-343D5E1FC060}" destId="{05550A59-618E-45F5-85FA-60E2E6DD7291}" srcOrd="1" destOrd="0" parTransId="{DD30B366-7ACF-4C92-B5BC-55627A1902FF}" sibTransId="{D2BA3BE4-9491-4E6F-B067-A291386DFDE7}"/>
    <dgm:cxn modelId="{3E4F6A8F-7F4E-485A-9A2C-75EE3A7F2867}" type="presOf" srcId="{9DB6CA7A-6C54-44D9-8C45-EEDD5FA07289}" destId="{E53C4B3D-436C-41FF-ABAF-32FD55908F05}" srcOrd="0" destOrd="0" presId="urn:microsoft.com/office/officeart/2008/layout/AscendingPictureAccentProcess"/>
    <dgm:cxn modelId="{454E7816-693A-4840-AFCC-FD8A12336453}" type="presOf" srcId="{05550A59-618E-45F5-85FA-60E2E6DD7291}" destId="{0341A640-F32A-4AFB-A94A-5C6D14F87FD6}" srcOrd="0" destOrd="0" presId="urn:microsoft.com/office/officeart/2008/layout/AscendingPictureAccentProcess"/>
    <dgm:cxn modelId="{6599AE2C-56E9-4BD5-8297-9F3C7C3625E8}" srcId="{90A194FB-1BFA-4269-AEF0-343D5E1FC060}" destId="{9DB6CA7A-6C54-44D9-8C45-EEDD5FA07289}" srcOrd="0" destOrd="0" parTransId="{F605E509-0CF1-4A5F-97C8-A8C20BBBDB6D}" sibTransId="{1A88AD71-A62B-4D27-9C23-A63196FD579E}"/>
    <dgm:cxn modelId="{66D8642D-7EAA-4D74-9A16-08F002D81030}" type="presOf" srcId="{1A88AD71-A62B-4D27-9C23-A63196FD579E}" destId="{4AB94E82-AEBB-44E3-B4CE-1DD508218E73}" srcOrd="0" destOrd="0" presId="urn:microsoft.com/office/officeart/2008/layout/AscendingPictureAccentProcess"/>
    <dgm:cxn modelId="{6C9A47A7-25C6-4ECE-8B42-5ED08524D429}" type="presOf" srcId="{D2BA3BE4-9491-4E6F-B067-A291386DFDE7}" destId="{036F1931-1B94-4438-AD3F-3ED5E6104AC6}" srcOrd="0" destOrd="0" presId="urn:microsoft.com/office/officeart/2008/layout/AscendingPictureAccentProcess"/>
    <dgm:cxn modelId="{BDDB8CDF-7436-45A3-B901-160BAA3C78A6}" type="presOf" srcId="{90A194FB-1BFA-4269-AEF0-343D5E1FC060}" destId="{0C3BD574-5C67-4DF0-A5DD-455D22241E8D}" srcOrd="0" destOrd="0" presId="urn:microsoft.com/office/officeart/2008/layout/AscendingPictureAccentProcess"/>
    <dgm:cxn modelId="{6E818147-68F7-455A-B0B9-357BF998F2B2}" type="presParOf" srcId="{0C3BD574-5C67-4DF0-A5DD-455D22241E8D}" destId="{F590F8BF-787B-415D-9446-1BEE53412588}" srcOrd="0" destOrd="0" presId="urn:microsoft.com/office/officeart/2008/layout/AscendingPictureAccentProcess"/>
    <dgm:cxn modelId="{C1FED986-EE67-49B7-9B70-8270B3C6F680}" type="presParOf" srcId="{0C3BD574-5C67-4DF0-A5DD-455D22241E8D}" destId="{2DB534F7-FF33-4085-B0EA-B94E206726DB}" srcOrd="1" destOrd="0" presId="urn:microsoft.com/office/officeart/2008/layout/AscendingPictureAccentProcess"/>
    <dgm:cxn modelId="{DB2C6A39-51A6-4099-B88A-2C4760B40E0F}" type="presParOf" srcId="{0C3BD574-5C67-4DF0-A5DD-455D22241E8D}" destId="{40C50B28-BE66-4E54-A319-9EC59B6204F0}" srcOrd="2" destOrd="0" presId="urn:microsoft.com/office/officeart/2008/layout/AscendingPictureAccentProcess"/>
    <dgm:cxn modelId="{B393E61C-68E6-424C-817B-39EAAE92BB9F}" type="presParOf" srcId="{0C3BD574-5C67-4DF0-A5DD-455D22241E8D}" destId="{71EEE6E7-9D20-46D9-93CC-E4C5673BD3B2}" srcOrd="3" destOrd="0" presId="urn:microsoft.com/office/officeart/2008/layout/AscendingPictureAccentProcess"/>
    <dgm:cxn modelId="{2BB4CE53-508B-46A7-A883-487C180DC71B}" type="presParOf" srcId="{0C3BD574-5C67-4DF0-A5DD-455D22241E8D}" destId="{272F4730-C4B4-4529-BEBC-54F47D9DC6C1}" srcOrd="4" destOrd="0" presId="urn:microsoft.com/office/officeart/2008/layout/AscendingPictureAccentProcess"/>
    <dgm:cxn modelId="{17A9951D-9489-4977-86F8-080650A3C761}" type="presParOf" srcId="{0C3BD574-5C67-4DF0-A5DD-455D22241E8D}" destId="{D5CAC994-04E0-4B73-8808-41CD9F755045}" srcOrd="5" destOrd="0" presId="urn:microsoft.com/office/officeart/2008/layout/AscendingPictureAccentProcess"/>
    <dgm:cxn modelId="{DE2F34A8-1668-4D43-924C-58BE593C9295}" type="presParOf" srcId="{0C3BD574-5C67-4DF0-A5DD-455D22241E8D}" destId="{B0C78024-5FCA-48CE-9429-600D7D038B62}" srcOrd="6" destOrd="0" presId="urn:microsoft.com/office/officeart/2008/layout/AscendingPictureAccentProcess"/>
    <dgm:cxn modelId="{9763C8E8-2D63-4BDE-8914-75FA60638BC0}" type="presParOf" srcId="{0C3BD574-5C67-4DF0-A5DD-455D22241E8D}" destId="{E9A7FFD5-63B9-4259-880A-97FFACAFA047}" srcOrd="7" destOrd="0" presId="urn:microsoft.com/office/officeart/2008/layout/AscendingPictureAccentProcess"/>
    <dgm:cxn modelId="{4BB5FAA8-852E-4515-A4E1-A15B44D99D9D}" type="presParOf" srcId="{0C3BD574-5C67-4DF0-A5DD-455D22241E8D}" destId="{9F38928E-1182-45A6-BA78-78B4CD0E5F96}" srcOrd="8" destOrd="0" presId="urn:microsoft.com/office/officeart/2008/layout/AscendingPictureAccentProcess"/>
    <dgm:cxn modelId="{3E1DFE64-D70C-47FF-A916-2064A03CC4AE}" type="presParOf" srcId="{0C3BD574-5C67-4DF0-A5DD-455D22241E8D}" destId="{84A3910D-AFF4-4910-9C66-A8E50FFB9B16}" srcOrd="9" destOrd="0" presId="urn:microsoft.com/office/officeart/2008/layout/AscendingPictureAccentProcess"/>
    <dgm:cxn modelId="{7D2843E3-2F2B-4C12-84FD-B39E6496F850}" type="presParOf" srcId="{0C3BD574-5C67-4DF0-A5DD-455D22241E8D}" destId="{E53C4B3D-436C-41FF-ABAF-32FD55908F05}" srcOrd="10" destOrd="0" presId="urn:microsoft.com/office/officeart/2008/layout/AscendingPictureAccentProcess"/>
    <dgm:cxn modelId="{DAFEA536-92AD-4C9B-976D-13BBC424E70D}" type="presParOf" srcId="{0C3BD574-5C67-4DF0-A5DD-455D22241E8D}" destId="{7DEE55C9-32CA-4916-9933-F7336224A644}" srcOrd="11" destOrd="0" presId="urn:microsoft.com/office/officeart/2008/layout/AscendingPictureAccentProcess"/>
    <dgm:cxn modelId="{430DD3CB-84BB-4BDD-8A7A-DB8BA5A35685}" type="presParOf" srcId="{7DEE55C9-32CA-4916-9933-F7336224A644}" destId="{4AB94E82-AEBB-44E3-B4CE-1DD508218E73}" srcOrd="0" destOrd="0" presId="urn:microsoft.com/office/officeart/2008/layout/AscendingPictureAccentProcess"/>
    <dgm:cxn modelId="{8F18DFBB-9187-40A0-8D51-637B9D9279BC}" type="presParOf" srcId="{0C3BD574-5C67-4DF0-A5DD-455D22241E8D}" destId="{0341A640-F32A-4AFB-A94A-5C6D14F87FD6}" srcOrd="12" destOrd="0" presId="urn:microsoft.com/office/officeart/2008/layout/AscendingPictureAccentProcess"/>
    <dgm:cxn modelId="{B7053F85-8477-4341-9A02-923CC45A0EFF}" type="presParOf" srcId="{0C3BD574-5C67-4DF0-A5DD-455D22241E8D}" destId="{B1DF91EE-CB66-4200-9224-5070B5CC800E}" srcOrd="13" destOrd="0" presId="urn:microsoft.com/office/officeart/2008/layout/AscendingPictureAccentProcess"/>
    <dgm:cxn modelId="{EF15EEFA-5497-4207-9718-6EBC4FB764B8}" type="presParOf" srcId="{B1DF91EE-CB66-4200-9224-5070B5CC800E}" destId="{036F1931-1B94-4438-AD3F-3ED5E6104AC6}" srcOrd="0" destOrd="0" presId="urn:microsoft.com/office/officeart/2008/layout/AscendingPictureAccent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9741F8-40C6-4E8A-AB6E-9D3779DDDC88}">
      <dsp:nvSpPr>
        <dsp:cNvPr id="0" name=""/>
        <dsp:cNvSpPr/>
      </dsp:nvSpPr>
      <dsp:spPr>
        <a:xfrm rot="10800000">
          <a:off x="947499" y="202"/>
          <a:ext cx="3291946" cy="473299"/>
        </a:xfrm>
        <a:prstGeom prst="homePlat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8712" tIns="80010" rIns="149352" bIns="80010" numCol="1" spcCol="1270" anchor="ctr" anchorCtr="0">
          <a:noAutofit/>
        </a:bodyPr>
        <a:lstStyle/>
        <a:p>
          <a:pPr lvl="0" algn="ctr" defTabSz="933450" rtl="0">
            <a:lnSpc>
              <a:spcPct val="90000"/>
            </a:lnSpc>
            <a:spcBef>
              <a:spcPct val="0"/>
            </a:spcBef>
            <a:spcAft>
              <a:spcPct val="35000"/>
            </a:spcAft>
          </a:pPr>
          <a:r>
            <a:rPr lang="tr-TR" sz="2100" kern="1200" dirty="0" smtClean="0"/>
            <a:t>Uluslararası Standart </a:t>
          </a:r>
          <a:endParaRPr lang="tr-TR" sz="2100" kern="1200" dirty="0"/>
        </a:p>
      </dsp:txBody>
      <dsp:txXfrm rot="10800000">
        <a:off x="1065824" y="202"/>
        <a:ext cx="3173621" cy="473299"/>
      </dsp:txXfrm>
    </dsp:sp>
    <dsp:sp modelId="{389583E5-F89C-4E97-B727-8C56986F7CD0}">
      <dsp:nvSpPr>
        <dsp:cNvPr id="0" name=""/>
        <dsp:cNvSpPr/>
      </dsp:nvSpPr>
      <dsp:spPr>
        <a:xfrm>
          <a:off x="710849" y="202"/>
          <a:ext cx="473299" cy="473299"/>
        </a:xfrm>
        <a:prstGeom prst="ellipse">
          <a:avLst/>
        </a:prstGeom>
        <a:blipFill>
          <a:blip xmlns:r="http://schemas.openxmlformats.org/officeDocument/2006/relationships" r:embed="rId1"/>
          <a:stretch>
            <a:fillRect/>
          </a:stretch>
        </a:blip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6816E619-4816-4D62-900E-B6F316DC644D}">
      <dsp:nvSpPr>
        <dsp:cNvPr id="0" name=""/>
        <dsp:cNvSpPr/>
      </dsp:nvSpPr>
      <dsp:spPr>
        <a:xfrm rot="10800000">
          <a:off x="947499" y="591826"/>
          <a:ext cx="3291946" cy="473299"/>
        </a:xfrm>
        <a:prstGeom prst="homePlat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8712" tIns="80010" rIns="149352" bIns="80010" numCol="1" spcCol="1270" anchor="ctr" anchorCtr="0">
          <a:noAutofit/>
        </a:bodyPr>
        <a:lstStyle/>
        <a:p>
          <a:pPr lvl="0" algn="ctr" defTabSz="933450" rtl="0">
            <a:lnSpc>
              <a:spcPct val="90000"/>
            </a:lnSpc>
            <a:spcBef>
              <a:spcPct val="0"/>
            </a:spcBef>
            <a:spcAft>
              <a:spcPct val="35000"/>
            </a:spcAft>
          </a:pPr>
          <a:r>
            <a:rPr lang="tr-TR" sz="2100" kern="1200" dirty="0" smtClean="0"/>
            <a:t>Finansal Raporlama Dili</a:t>
          </a:r>
          <a:endParaRPr lang="tr-TR" sz="2100" kern="1200" dirty="0"/>
        </a:p>
      </dsp:txBody>
      <dsp:txXfrm rot="10800000">
        <a:off x="1065824" y="591826"/>
        <a:ext cx="3173621" cy="473299"/>
      </dsp:txXfrm>
    </dsp:sp>
    <dsp:sp modelId="{59F3C2CF-5E3B-459D-9D3C-1726C43AE65F}">
      <dsp:nvSpPr>
        <dsp:cNvPr id="0" name=""/>
        <dsp:cNvSpPr/>
      </dsp:nvSpPr>
      <dsp:spPr>
        <a:xfrm>
          <a:off x="710849" y="591826"/>
          <a:ext cx="473299" cy="473299"/>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4E75A97C-B4BE-4AE5-99C9-CF56E9B1747D}">
      <dsp:nvSpPr>
        <dsp:cNvPr id="0" name=""/>
        <dsp:cNvSpPr/>
      </dsp:nvSpPr>
      <dsp:spPr>
        <a:xfrm rot="10800000">
          <a:off x="947499" y="1183451"/>
          <a:ext cx="3291946" cy="473299"/>
        </a:xfrm>
        <a:prstGeom prst="homePlat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8712" tIns="80010" rIns="149352" bIns="80010" numCol="1" spcCol="1270" anchor="ctr" anchorCtr="0">
          <a:noAutofit/>
        </a:bodyPr>
        <a:lstStyle/>
        <a:p>
          <a:pPr lvl="0" algn="ctr" defTabSz="933450" rtl="0">
            <a:lnSpc>
              <a:spcPct val="90000"/>
            </a:lnSpc>
            <a:spcBef>
              <a:spcPct val="0"/>
            </a:spcBef>
            <a:spcAft>
              <a:spcPct val="35000"/>
            </a:spcAft>
          </a:pPr>
          <a:r>
            <a:rPr lang="tr-TR" sz="2100" kern="1200" dirty="0" smtClean="0"/>
            <a:t>Genişletilebilir </a:t>
          </a:r>
          <a:endParaRPr lang="tr-TR" sz="2100" kern="1200" dirty="0"/>
        </a:p>
      </dsp:txBody>
      <dsp:txXfrm rot="10800000">
        <a:off x="1065824" y="1183451"/>
        <a:ext cx="3173621" cy="473299"/>
      </dsp:txXfrm>
    </dsp:sp>
    <dsp:sp modelId="{6A651193-E325-46D0-A3D9-75C97F1CD483}">
      <dsp:nvSpPr>
        <dsp:cNvPr id="0" name=""/>
        <dsp:cNvSpPr/>
      </dsp:nvSpPr>
      <dsp:spPr>
        <a:xfrm>
          <a:off x="678830" y="1145620"/>
          <a:ext cx="473299" cy="473299"/>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90F8BF-787B-415D-9446-1BEE53412588}">
      <dsp:nvSpPr>
        <dsp:cNvPr id="0" name=""/>
        <dsp:cNvSpPr/>
      </dsp:nvSpPr>
      <dsp:spPr>
        <a:xfrm>
          <a:off x="1749716" y="2014275"/>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2DB534F7-FF33-4085-B0EA-B94E206726DB}">
      <dsp:nvSpPr>
        <dsp:cNvPr id="0" name=""/>
        <dsp:cNvSpPr/>
      </dsp:nvSpPr>
      <dsp:spPr>
        <a:xfrm>
          <a:off x="1638550" y="2192423"/>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40C50B28-BE66-4E54-A319-9EC59B6204F0}">
      <dsp:nvSpPr>
        <dsp:cNvPr id="0" name=""/>
        <dsp:cNvSpPr/>
      </dsp:nvSpPr>
      <dsp:spPr>
        <a:xfrm>
          <a:off x="1506065" y="2346662"/>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71EEE6E7-9D20-46D9-93CC-E4C5673BD3B2}">
      <dsp:nvSpPr>
        <dsp:cNvPr id="0" name=""/>
        <dsp:cNvSpPr/>
      </dsp:nvSpPr>
      <dsp:spPr>
        <a:xfrm>
          <a:off x="1664438" y="221339"/>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272F4730-C4B4-4529-BEBC-54F47D9DC6C1}">
      <dsp:nvSpPr>
        <dsp:cNvPr id="0" name=""/>
        <dsp:cNvSpPr/>
      </dsp:nvSpPr>
      <dsp:spPr>
        <a:xfrm>
          <a:off x="1833979" y="120309"/>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D5CAC994-04E0-4B73-8808-41CD9F755045}">
      <dsp:nvSpPr>
        <dsp:cNvPr id="0" name=""/>
        <dsp:cNvSpPr/>
      </dsp:nvSpPr>
      <dsp:spPr>
        <a:xfrm>
          <a:off x="2003011" y="19280"/>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B0C78024-5FCA-48CE-9429-600D7D038B62}">
      <dsp:nvSpPr>
        <dsp:cNvPr id="0" name=""/>
        <dsp:cNvSpPr/>
      </dsp:nvSpPr>
      <dsp:spPr>
        <a:xfrm>
          <a:off x="2172044" y="120309"/>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E9A7FFD5-63B9-4259-880A-97FFACAFA047}">
      <dsp:nvSpPr>
        <dsp:cNvPr id="0" name=""/>
        <dsp:cNvSpPr/>
      </dsp:nvSpPr>
      <dsp:spPr>
        <a:xfrm>
          <a:off x="2341584" y="221339"/>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9F38928E-1182-45A6-BA78-78B4CD0E5F96}">
      <dsp:nvSpPr>
        <dsp:cNvPr id="0" name=""/>
        <dsp:cNvSpPr/>
      </dsp:nvSpPr>
      <dsp:spPr>
        <a:xfrm>
          <a:off x="2003011" y="232452"/>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84A3910D-AFF4-4910-9C66-A8E50FFB9B16}">
      <dsp:nvSpPr>
        <dsp:cNvPr id="0" name=""/>
        <dsp:cNvSpPr/>
      </dsp:nvSpPr>
      <dsp:spPr>
        <a:xfrm>
          <a:off x="2003011" y="445624"/>
          <a:ext cx="126901" cy="126901"/>
        </a:xfrm>
        <a:prstGeom prst="ellipse">
          <a:avLst/>
        </a:prstGeom>
        <a:solidFill>
          <a:schemeClr val="lt1">
            <a:hueOff val="0"/>
            <a:satOff val="0"/>
            <a:lumOff val="0"/>
            <a:alphaOff val="0"/>
          </a:schemeClr>
        </a:solidFill>
        <a:ln w="9525" cap="flat" cmpd="sng" algn="ctr">
          <a:solidFill>
            <a:schemeClr val="accent1">
              <a:shade val="80000"/>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1">
          <a:scrgbClr r="0" g="0" b="0"/>
        </a:lnRef>
        <a:fillRef idx="1">
          <a:scrgbClr r="0" g="0" b="0"/>
        </a:fillRef>
        <a:effectRef idx="2">
          <a:scrgbClr r="0" g="0" b="0"/>
        </a:effectRef>
        <a:fontRef idx="minor">
          <a:schemeClr val="lt1"/>
        </a:fontRef>
      </dsp:style>
    </dsp:sp>
    <dsp:sp modelId="{E53C4B3D-436C-41FF-ABAF-32FD55908F05}">
      <dsp:nvSpPr>
        <dsp:cNvPr id="0" name=""/>
        <dsp:cNvSpPr/>
      </dsp:nvSpPr>
      <dsp:spPr>
        <a:xfrm>
          <a:off x="970541" y="2810189"/>
          <a:ext cx="2737009" cy="734147"/>
        </a:xfrm>
        <a:prstGeom prst="roundRect">
          <a:avLst/>
        </a:prstGeom>
        <a:solidFill>
          <a:schemeClr val="lt1">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579334" tIns="87630" rIns="87630" bIns="87630" numCol="1" spcCol="1270" anchor="ctr" anchorCtr="0">
          <a:noAutofit/>
        </a:bodyPr>
        <a:lstStyle/>
        <a:p>
          <a:pPr lvl="0" algn="l" defTabSz="1022350">
            <a:lnSpc>
              <a:spcPct val="90000"/>
            </a:lnSpc>
            <a:spcBef>
              <a:spcPct val="0"/>
            </a:spcBef>
            <a:spcAft>
              <a:spcPct val="35000"/>
            </a:spcAft>
          </a:pPr>
          <a:r>
            <a:rPr lang="tr-TR" sz="2300" kern="1200" dirty="0" smtClean="0"/>
            <a:t>Defter-i Kebir</a:t>
          </a:r>
          <a:endParaRPr lang="tr-TR" sz="2300" kern="1200" dirty="0"/>
        </a:p>
      </dsp:txBody>
      <dsp:txXfrm>
        <a:off x="1006379" y="2846027"/>
        <a:ext cx="2665333" cy="662471"/>
      </dsp:txXfrm>
    </dsp:sp>
    <dsp:sp modelId="{4AB94E82-AEBB-44E3-B4CE-1DD508218E73}">
      <dsp:nvSpPr>
        <dsp:cNvPr id="0" name=""/>
        <dsp:cNvSpPr/>
      </dsp:nvSpPr>
      <dsp:spPr>
        <a:xfrm>
          <a:off x="211671" y="2090859"/>
          <a:ext cx="1269014" cy="1268929"/>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0000" r="-30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z="50080" prstMaterial="plastic">
          <a:bevelT w="50800" h="50800"/>
          <a:bevelB w="50800" h="50800"/>
        </a:sp3d>
      </dsp:spPr>
      <dsp:style>
        <a:lnRef idx="0">
          <a:scrgbClr r="0" g="0" b="0"/>
        </a:lnRef>
        <a:fillRef idx="1">
          <a:scrgbClr r="0" g="0" b="0"/>
        </a:fillRef>
        <a:effectRef idx="2">
          <a:scrgbClr r="0" g="0" b="0"/>
        </a:effectRef>
        <a:fontRef idx="minor"/>
      </dsp:style>
    </dsp:sp>
    <dsp:sp modelId="{0341A640-F32A-4AFB-A94A-5C6D14F87FD6}">
      <dsp:nvSpPr>
        <dsp:cNvPr id="0" name=""/>
        <dsp:cNvSpPr/>
      </dsp:nvSpPr>
      <dsp:spPr>
        <a:xfrm>
          <a:off x="2127375" y="1374224"/>
          <a:ext cx="2737009" cy="734147"/>
        </a:xfrm>
        <a:prstGeom prst="roundRect">
          <a:avLst/>
        </a:prstGeom>
        <a:solidFill>
          <a:schemeClr val="lt1">
            <a:hueOff val="0"/>
            <a:satOff val="0"/>
            <a:lumOff val="0"/>
            <a:alphaOff val="0"/>
          </a:schemeClr>
        </a:soli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579334" tIns="87630" rIns="87630" bIns="87630" numCol="1" spcCol="1270" anchor="ctr" anchorCtr="0">
          <a:noAutofit/>
        </a:bodyPr>
        <a:lstStyle/>
        <a:p>
          <a:pPr lvl="0" algn="l" defTabSz="1022350">
            <a:lnSpc>
              <a:spcPct val="90000"/>
            </a:lnSpc>
            <a:spcBef>
              <a:spcPct val="0"/>
            </a:spcBef>
            <a:spcAft>
              <a:spcPct val="35000"/>
            </a:spcAft>
          </a:pPr>
          <a:r>
            <a:rPr lang="tr-TR" sz="2300" kern="1200" dirty="0" smtClean="0"/>
            <a:t>Yevmiye Defteri</a:t>
          </a:r>
          <a:endParaRPr lang="tr-TR" sz="2300" kern="1200" dirty="0"/>
        </a:p>
      </dsp:txBody>
      <dsp:txXfrm>
        <a:off x="2163213" y="1410062"/>
        <a:ext cx="2665333" cy="662471"/>
      </dsp:txXfrm>
    </dsp:sp>
    <dsp:sp modelId="{036F1931-1B94-4438-AD3F-3ED5E6104AC6}">
      <dsp:nvSpPr>
        <dsp:cNvPr id="0" name=""/>
        <dsp:cNvSpPr/>
      </dsp:nvSpPr>
      <dsp:spPr>
        <a:xfrm>
          <a:off x="1368504" y="654894"/>
          <a:ext cx="1269014" cy="1268929"/>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94000" r="-94000"/>
          </a:stretch>
        </a:blip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z="50080" prstMaterial="plastic">
          <a:bevelT w="50800" h="50800"/>
          <a:bevelB w="50800" h="50800"/>
        </a:sp3d>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BBB7B2-0F7D-45B1-A865-A30CF5530CD6}" type="datetimeFigureOut">
              <a:rPr lang="tr-TR" smtClean="0"/>
              <a:t>18.09.2015</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3102E7-0CC4-4CB7-88BA-4F5D07B70C94}" type="slidenum">
              <a:rPr lang="tr-TR" smtClean="0"/>
              <a:t>‹#›</a:t>
            </a:fld>
            <a:endParaRPr lang="tr-TR"/>
          </a:p>
        </p:txBody>
      </p:sp>
    </p:spTree>
    <p:extLst>
      <p:ext uri="{BB962C8B-B14F-4D97-AF65-F5344CB8AC3E}">
        <p14:creationId xmlns:p14="http://schemas.microsoft.com/office/powerpoint/2010/main" val="37405665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D0AD787C-5284-4163-8407-57AEC182754E}" type="slidenum">
              <a:rPr lang="tr-TR" smtClean="0"/>
              <a:pPr/>
              <a:t>3</a:t>
            </a:fld>
            <a:endParaRPr lang="tr-TR"/>
          </a:p>
        </p:txBody>
      </p:sp>
    </p:spTree>
    <p:extLst>
      <p:ext uri="{BB962C8B-B14F-4D97-AF65-F5344CB8AC3E}">
        <p14:creationId xmlns:p14="http://schemas.microsoft.com/office/powerpoint/2010/main" val="2582840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a:t>
            </a:fld>
            <a:endParaRPr lang="tr-TR"/>
          </a:p>
        </p:txBody>
      </p:sp>
    </p:spTree>
    <p:extLst>
      <p:ext uri="{BB962C8B-B14F-4D97-AF65-F5344CB8AC3E}">
        <p14:creationId xmlns:p14="http://schemas.microsoft.com/office/powerpoint/2010/main" val="3510327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E4C2921-0C18-4893-A9F0-70C11AF7A05D}" type="slidenum">
              <a:rPr lang="tr-TR" smtClean="0"/>
              <a:pPr/>
              <a:t>7</a:t>
            </a:fld>
            <a:endParaRPr lang="tr-TR"/>
          </a:p>
        </p:txBody>
      </p:sp>
    </p:spTree>
    <p:extLst>
      <p:ext uri="{BB962C8B-B14F-4D97-AF65-F5344CB8AC3E}">
        <p14:creationId xmlns:p14="http://schemas.microsoft.com/office/powerpoint/2010/main" val="1900958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8</a:t>
            </a:fld>
            <a:endParaRPr lang="tr-TR"/>
          </a:p>
        </p:txBody>
      </p:sp>
    </p:spTree>
    <p:extLst>
      <p:ext uri="{BB962C8B-B14F-4D97-AF65-F5344CB8AC3E}">
        <p14:creationId xmlns:p14="http://schemas.microsoft.com/office/powerpoint/2010/main" val="1824782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9</a:t>
            </a:fld>
            <a:endParaRPr lang="tr-TR"/>
          </a:p>
        </p:txBody>
      </p:sp>
    </p:spTree>
    <p:extLst>
      <p:ext uri="{BB962C8B-B14F-4D97-AF65-F5344CB8AC3E}">
        <p14:creationId xmlns:p14="http://schemas.microsoft.com/office/powerpoint/2010/main" val="3510327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10</a:t>
            </a:fld>
            <a:endParaRPr lang="tr-TR"/>
          </a:p>
        </p:txBody>
      </p:sp>
    </p:spTree>
    <p:extLst>
      <p:ext uri="{BB962C8B-B14F-4D97-AF65-F5344CB8AC3E}">
        <p14:creationId xmlns:p14="http://schemas.microsoft.com/office/powerpoint/2010/main" val="845010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11</a:t>
            </a:fld>
            <a:endParaRPr lang="tr-TR"/>
          </a:p>
        </p:txBody>
      </p:sp>
    </p:spTree>
    <p:extLst>
      <p:ext uri="{BB962C8B-B14F-4D97-AF65-F5344CB8AC3E}">
        <p14:creationId xmlns:p14="http://schemas.microsoft.com/office/powerpoint/2010/main" val="1824782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12</a:t>
            </a:fld>
            <a:endParaRPr lang="tr-TR"/>
          </a:p>
        </p:txBody>
      </p:sp>
    </p:spTree>
    <p:extLst>
      <p:ext uri="{BB962C8B-B14F-4D97-AF65-F5344CB8AC3E}">
        <p14:creationId xmlns:p14="http://schemas.microsoft.com/office/powerpoint/2010/main" val="1824782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13</a:t>
            </a:fld>
            <a:endParaRPr lang="tr-TR"/>
          </a:p>
        </p:txBody>
      </p:sp>
    </p:spTree>
    <p:extLst>
      <p:ext uri="{BB962C8B-B14F-4D97-AF65-F5344CB8AC3E}">
        <p14:creationId xmlns:p14="http://schemas.microsoft.com/office/powerpoint/2010/main" val="18247821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1FB3473-292E-4888-A35C-6813BF936495}" type="slidenum">
              <a:rPr lang="tr-TR" smtClean="0"/>
              <a:pPr/>
              <a:t>15</a:t>
            </a:fld>
            <a:endParaRPr lang="tr-TR"/>
          </a:p>
        </p:txBody>
      </p:sp>
    </p:spTree>
    <p:extLst>
      <p:ext uri="{BB962C8B-B14F-4D97-AF65-F5344CB8AC3E}">
        <p14:creationId xmlns:p14="http://schemas.microsoft.com/office/powerpoint/2010/main" val="39747351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solidFill>
                  <a:prstClr val="black"/>
                </a:solidFill>
              </a:rPr>
              <a:pPr/>
              <a:t>16</a:t>
            </a:fld>
            <a:endParaRPr lang="tr-TR">
              <a:solidFill>
                <a:prstClr val="black"/>
              </a:solidFill>
            </a:endParaRPr>
          </a:p>
        </p:txBody>
      </p:sp>
    </p:spTree>
    <p:extLst>
      <p:ext uri="{BB962C8B-B14F-4D97-AF65-F5344CB8AC3E}">
        <p14:creationId xmlns:p14="http://schemas.microsoft.com/office/powerpoint/2010/main" val="1824782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E-FATURA PORTALI ÜZERİNDEN</a:t>
            </a:r>
            <a:r>
              <a:rPr lang="tr-TR" baseline="0" dirty="0" smtClean="0"/>
              <a:t> FİRMALAR İLAN EDİLMEKTEDİR.</a:t>
            </a:r>
            <a:endParaRPr lang="tr-TR" dirty="0"/>
          </a:p>
        </p:txBody>
      </p:sp>
      <p:sp>
        <p:nvSpPr>
          <p:cNvPr id="4" name="Slayt Numarası Yer Tutucusu 3"/>
          <p:cNvSpPr>
            <a:spLocks noGrp="1"/>
          </p:cNvSpPr>
          <p:nvPr>
            <p:ph type="sldNum" sz="quarter" idx="10"/>
          </p:nvPr>
        </p:nvSpPr>
        <p:spPr/>
        <p:txBody>
          <a:bodyPr/>
          <a:lstStyle/>
          <a:p>
            <a:fld id="{81FB3473-292E-4888-A35C-6813BF936495}" type="slidenum">
              <a:rPr lang="tr-TR" smtClean="0"/>
              <a:pPr/>
              <a:t>17</a:t>
            </a:fld>
            <a:endParaRPr lang="tr-TR"/>
          </a:p>
        </p:txBody>
      </p:sp>
    </p:spTree>
    <p:extLst>
      <p:ext uri="{BB962C8B-B14F-4D97-AF65-F5344CB8AC3E}">
        <p14:creationId xmlns:p14="http://schemas.microsoft.com/office/powerpoint/2010/main" val="1131172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1FB3473-292E-4888-A35C-6813BF936495}" type="slidenum">
              <a:rPr lang="tr-TR" smtClean="0"/>
              <a:pPr/>
              <a:t>20</a:t>
            </a:fld>
            <a:endParaRPr lang="tr-TR"/>
          </a:p>
        </p:txBody>
      </p:sp>
    </p:spTree>
    <p:extLst>
      <p:ext uri="{BB962C8B-B14F-4D97-AF65-F5344CB8AC3E}">
        <p14:creationId xmlns:p14="http://schemas.microsoft.com/office/powerpoint/2010/main" val="7558724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1" dirty="0" smtClean="0"/>
              <a:t>Faturalarını UBL  formatında oluşturan e-Arşiv kullanıcıları  ; </a:t>
            </a:r>
            <a:r>
              <a:rPr lang="tr-TR" sz="1200" dirty="0" smtClean="0"/>
              <a:t>397 sıra numaralı Vergi Usul Kanunu Genel Tebliği ile getirilen e-Fatura Uygulamasına kayıtlı olmayan vergi mükelleflerine  alıcısının talebi doğrultusunda faturanın basılabilir görüntüsünü de eklemek şartıyla, müşterilerine elektronik ortamda da iletebilirler. Fatura formatı UBL olamayan mükellefler oluşturdukları e-Arşiv faturalarının müşterilerine kağıt olarak göndermek zorundadırlar.</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b="1" dirty="0" smtClean="0"/>
              <a:t>e-Arşiv Uygulamasından yararlanan mükellefler  elektronik olarak oluşturdukları e-Arşiv Faturaları vergi mükellefi olmayanlara </a:t>
            </a:r>
            <a:r>
              <a:rPr lang="tr-TR" sz="1200" dirty="0" smtClean="0"/>
              <a:t>talepleri doğrultusunda elektronik ortamda iletir  veya kâğıt ortamında gönderirler.</a:t>
            </a:r>
            <a:endParaRPr lang="tr-TR" sz="1200" b="1" dirty="0" smtClean="0"/>
          </a:p>
          <a:p>
            <a:endParaRPr lang="tr-TR" dirty="0"/>
          </a:p>
        </p:txBody>
      </p:sp>
      <p:sp>
        <p:nvSpPr>
          <p:cNvPr id="4" name="Slayt Numarası Yer Tutucusu 3"/>
          <p:cNvSpPr>
            <a:spLocks noGrp="1"/>
          </p:cNvSpPr>
          <p:nvPr>
            <p:ph type="sldNum" sz="quarter" idx="10"/>
          </p:nvPr>
        </p:nvSpPr>
        <p:spPr/>
        <p:txBody>
          <a:bodyPr/>
          <a:lstStyle/>
          <a:p>
            <a:fld id="{336DDE13-BB61-4131-B0F9-78A1BF70C028}" type="slidenum">
              <a:rPr lang="tr-TR" smtClean="0">
                <a:solidFill>
                  <a:prstClr val="black"/>
                </a:solidFill>
              </a:rPr>
              <a:pPr/>
              <a:t>25</a:t>
            </a:fld>
            <a:endParaRPr lang="tr-TR">
              <a:solidFill>
                <a:prstClr val="black"/>
              </a:solidFill>
            </a:endParaRPr>
          </a:p>
        </p:txBody>
      </p:sp>
    </p:spTree>
    <p:extLst>
      <p:ext uri="{BB962C8B-B14F-4D97-AF65-F5344CB8AC3E}">
        <p14:creationId xmlns:p14="http://schemas.microsoft.com/office/powerpoint/2010/main" val="3295744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31</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32</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998139D3-5A68-4678-B820-6CE14379DC2C}" type="slidenum">
              <a:rPr sz="1200" noProof="1"/>
              <a:pPr algn="r"/>
              <a:t>33</a:t>
            </a:fld>
            <a:endParaRPr lang="de-DE" sz="1200" noProof="1"/>
          </a:p>
        </p:txBody>
      </p:sp>
      <p:sp>
        <p:nvSpPr>
          <p:cNvPr id="37891" name="Rectangle 7"/>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C1C3C8BF-6F63-43CF-B82B-1D88E5F6AED8}" type="slidenum">
              <a:rPr lang="en-GB" sz="1300"/>
              <a:pPr algn="r" defTabSz="947738"/>
              <a:t>33</a:t>
            </a:fld>
            <a:endParaRPr lang="en-GB" sz="1300"/>
          </a:p>
        </p:txBody>
      </p:sp>
      <p:sp>
        <p:nvSpPr>
          <p:cNvPr id="37892" name="Rectangle 2"/>
          <p:cNvSpPr>
            <a:spLocks noGrp="1" noRot="1" noChangeAspect="1" noChangeArrowheads="1" noTextEdit="1"/>
          </p:cNvSpPr>
          <p:nvPr>
            <p:ph type="sldImg"/>
          </p:nvPr>
        </p:nvSpPr>
        <p:spPr>
          <a:xfrm>
            <a:off x="1143000" y="685800"/>
            <a:ext cx="4573588" cy="3430588"/>
          </a:xfrm>
          <a:ln/>
        </p:spPr>
      </p:sp>
      <p:sp>
        <p:nvSpPr>
          <p:cNvPr id="3789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de-DE" noProof="1"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5218" name="Rectangle 2"/>
          <p:cNvSpPr>
            <a:spLocks noGrp="1" noRot="1" noChangeAspect="1" noChangeArrowheads="1" noTextEdit="1"/>
          </p:cNvSpPr>
          <p:nvPr>
            <p:ph type="sldImg"/>
          </p:nvPr>
        </p:nvSpPr>
        <p:spPr>
          <a:ln/>
        </p:spPr>
      </p:sp>
      <p:sp>
        <p:nvSpPr>
          <p:cNvPr id="905219" name="Rectangle 3"/>
          <p:cNvSpPr>
            <a:spLocks noGrp="1" noChangeArrowheads="1"/>
          </p:cNvSpPr>
          <p:nvPr>
            <p:ph type="body" idx="1"/>
          </p:nvPr>
        </p:nvSpPr>
        <p:spPr/>
        <p:txBody>
          <a:bodyPr/>
          <a:lstStyle/>
          <a:p>
            <a:r>
              <a:rPr lang="tr-TR" dirty="0" smtClean="0"/>
              <a:t>Kağıt yükümlülükleri ortadan kaldırmak,</a:t>
            </a:r>
          </a:p>
          <a:p>
            <a:r>
              <a:rPr lang="tr-TR" dirty="0" smtClean="0"/>
              <a:t>Ticari hayata yeni açılımlar kazandırmak,</a:t>
            </a:r>
          </a:p>
          <a:p>
            <a:r>
              <a:rPr lang="tr-TR" dirty="0" smtClean="0"/>
              <a:t>Uluslararası standartlara uyum,</a:t>
            </a:r>
          </a:p>
          <a:p>
            <a:r>
              <a:rPr lang="tr-TR" dirty="0" smtClean="0"/>
              <a:t>Kağıt süreçleri değişen teknoloji ve idari ihtiyaçlara uygun biçimde revize etmek, </a:t>
            </a:r>
          </a:p>
          <a:p>
            <a:r>
              <a:rPr lang="tr-TR" dirty="0" smtClean="0"/>
              <a:t>Vergiye gönüllü uyumu sağlamak,</a:t>
            </a:r>
          </a:p>
          <a:p>
            <a:r>
              <a:rPr lang="tr-TR" dirty="0" smtClean="0"/>
              <a:t>Elektronik denetim için uygun altyapıyı oluşturmak,</a:t>
            </a:r>
          </a:p>
          <a:p>
            <a:r>
              <a:rPr lang="tr-TR" dirty="0" smtClean="0"/>
              <a:t>Uluslararası ve uzaktan denetimin kapısını aralamak</a:t>
            </a:r>
          </a:p>
          <a:p>
            <a:endParaRPr lang="tr-TR"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998139D3-5A68-4678-B820-6CE14379DC2C}" type="slidenum">
              <a:rPr sz="1200" noProof="1"/>
              <a:pPr algn="r"/>
              <a:t>35</a:t>
            </a:fld>
            <a:endParaRPr lang="de-DE" sz="1200" noProof="1"/>
          </a:p>
        </p:txBody>
      </p:sp>
      <p:sp>
        <p:nvSpPr>
          <p:cNvPr id="37891" name="Rectangle 7"/>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C1C3C8BF-6F63-43CF-B82B-1D88E5F6AED8}" type="slidenum">
              <a:rPr lang="en-GB" sz="1300"/>
              <a:pPr algn="r" defTabSz="947738"/>
              <a:t>35</a:t>
            </a:fld>
            <a:endParaRPr lang="en-GB" sz="1300"/>
          </a:p>
        </p:txBody>
      </p:sp>
      <p:sp>
        <p:nvSpPr>
          <p:cNvPr id="37892" name="Rectangle 2"/>
          <p:cNvSpPr>
            <a:spLocks noGrp="1" noRot="1" noChangeAspect="1" noChangeArrowheads="1" noTextEdit="1"/>
          </p:cNvSpPr>
          <p:nvPr>
            <p:ph type="sldImg"/>
          </p:nvPr>
        </p:nvSpPr>
        <p:spPr>
          <a:xfrm>
            <a:off x="1143000" y="685800"/>
            <a:ext cx="4573588" cy="3430588"/>
          </a:xfrm>
          <a:ln/>
        </p:spPr>
      </p:sp>
      <p:sp>
        <p:nvSpPr>
          <p:cNvPr id="37893" name="Rectangle 3"/>
          <p:cNvSpPr>
            <a:spLocks noGrp="1" noChangeArrowheads="1"/>
          </p:cNvSpPr>
          <p:nvPr>
            <p:ph type="body" idx="1"/>
          </p:nvPr>
        </p:nvSpPr>
        <p:spPr>
          <a:xfrm>
            <a:off x="914400" y="4343400"/>
            <a:ext cx="5029200" cy="4114800"/>
          </a:xfrm>
          <a:noFill/>
          <a:ln/>
        </p:spPr>
        <p:txBody>
          <a:bodyPr lIns="94824" tIns="47416" rIns="94824" bIns="47416"/>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i="0" u="none" strike="noStrike" kern="1200" baseline="0" dirty="0" smtClean="0">
                <a:solidFill>
                  <a:schemeClr val="tx1"/>
                </a:solidFill>
                <a:latin typeface="+mn-lt"/>
                <a:ea typeface="+mn-ea"/>
                <a:cs typeface="+mn-cs"/>
              </a:rPr>
              <a:t>XBRL (</a:t>
            </a:r>
            <a:r>
              <a:rPr lang="tr-TR" sz="1200" b="0" i="0" u="none" strike="noStrike" kern="1200" baseline="0" dirty="0" err="1" smtClean="0">
                <a:solidFill>
                  <a:schemeClr val="tx1"/>
                </a:solidFill>
                <a:latin typeface="+mn-lt"/>
                <a:ea typeface="+mn-ea"/>
                <a:cs typeface="+mn-cs"/>
              </a:rPr>
              <a:t>e</a:t>
            </a:r>
            <a:r>
              <a:rPr lang="tr-TR" sz="1200" b="1" i="0" u="none" strike="noStrike" kern="1200" baseline="0" dirty="0" err="1" smtClean="0">
                <a:solidFill>
                  <a:schemeClr val="tx1"/>
                </a:solidFill>
                <a:latin typeface="+mn-lt"/>
                <a:ea typeface="+mn-ea"/>
                <a:cs typeface="+mn-cs"/>
              </a:rPr>
              <a:t>X</a:t>
            </a:r>
            <a:r>
              <a:rPr lang="tr-TR" sz="1200" b="0" i="0" u="none" strike="noStrike" kern="1200" baseline="0" dirty="0" err="1" smtClean="0">
                <a:solidFill>
                  <a:schemeClr val="tx1"/>
                </a:solidFill>
                <a:latin typeface="+mn-lt"/>
                <a:ea typeface="+mn-ea"/>
                <a:cs typeface="+mn-cs"/>
              </a:rPr>
              <a:t>tensible</a:t>
            </a:r>
            <a:r>
              <a:rPr lang="tr-TR" sz="1200" b="0" i="0" u="none" strike="noStrike" kern="1200" baseline="0" dirty="0" smtClean="0">
                <a:solidFill>
                  <a:schemeClr val="tx1"/>
                </a:solidFill>
                <a:latin typeface="+mn-lt"/>
                <a:ea typeface="+mn-ea"/>
                <a:cs typeface="+mn-cs"/>
              </a:rPr>
              <a:t> </a:t>
            </a:r>
            <a:r>
              <a:rPr lang="tr-TR" sz="1200" b="1" i="0" u="none" strike="noStrike" kern="1200" baseline="0" dirty="0" smtClean="0">
                <a:solidFill>
                  <a:schemeClr val="tx1"/>
                </a:solidFill>
                <a:latin typeface="+mn-lt"/>
                <a:ea typeface="+mn-ea"/>
                <a:cs typeface="+mn-cs"/>
              </a:rPr>
              <a:t>B</a:t>
            </a:r>
            <a:r>
              <a:rPr lang="tr-TR" sz="1200" b="0" i="0" u="none" strike="noStrike" kern="1200" baseline="0" dirty="0" smtClean="0">
                <a:solidFill>
                  <a:schemeClr val="tx1"/>
                </a:solidFill>
                <a:latin typeface="+mn-lt"/>
                <a:ea typeface="+mn-ea"/>
                <a:cs typeface="+mn-cs"/>
              </a:rPr>
              <a:t>usiness </a:t>
            </a:r>
            <a:r>
              <a:rPr lang="tr-TR" sz="1200" b="1" i="0" u="none" strike="noStrike" kern="1200" baseline="0" dirty="0" err="1" smtClean="0">
                <a:solidFill>
                  <a:schemeClr val="tx1"/>
                </a:solidFill>
                <a:latin typeface="+mn-lt"/>
                <a:ea typeface="+mn-ea"/>
                <a:cs typeface="+mn-cs"/>
              </a:rPr>
              <a:t>R</a:t>
            </a:r>
            <a:r>
              <a:rPr lang="tr-TR" sz="1200" b="0" i="0" u="none" strike="noStrike" kern="1200" baseline="0" dirty="0" err="1" smtClean="0">
                <a:solidFill>
                  <a:schemeClr val="tx1"/>
                </a:solidFill>
                <a:latin typeface="+mn-lt"/>
                <a:ea typeface="+mn-ea"/>
                <a:cs typeface="+mn-cs"/>
              </a:rPr>
              <a:t>eporting</a:t>
            </a:r>
            <a:r>
              <a:rPr lang="tr-TR" sz="1200" b="0" i="0" u="none" strike="noStrike" kern="1200" baseline="0" dirty="0" smtClean="0">
                <a:solidFill>
                  <a:schemeClr val="tx1"/>
                </a:solidFill>
                <a:latin typeface="+mn-lt"/>
                <a:ea typeface="+mn-ea"/>
                <a:cs typeface="+mn-cs"/>
              </a:rPr>
              <a:t> </a:t>
            </a:r>
            <a:r>
              <a:rPr lang="tr-TR" sz="1200" b="1" i="0" u="none" strike="noStrike" kern="1200" baseline="0" dirty="0" smtClean="0">
                <a:solidFill>
                  <a:schemeClr val="tx1"/>
                </a:solidFill>
                <a:latin typeface="+mn-lt"/>
                <a:ea typeface="+mn-ea"/>
                <a:cs typeface="+mn-cs"/>
              </a:rPr>
              <a:t>L</a:t>
            </a:r>
            <a:r>
              <a:rPr lang="tr-TR" sz="1200" b="0" i="0" u="none" strike="noStrike" kern="1200" baseline="0" dirty="0" smtClean="0">
                <a:solidFill>
                  <a:schemeClr val="tx1"/>
                </a:solidFill>
                <a:latin typeface="+mn-lt"/>
                <a:ea typeface="+mn-ea"/>
                <a:cs typeface="+mn-cs"/>
              </a:rPr>
              <a:t>anguage-Genişletilebilir İşletme Raporlama Dili) aralarında, denetim şirketleri, yazılım şirketleri, devlet birimleri ve Uluslararası Muhasebe Standartları Kurulu (IASB) gibi kurumların da yer aldığı 600 katılımcının birleşimi ile kurulan kâr amacı gütmeyen uluslararası bir konsorsiyum tarafından geliştirilmiştir. XBRL, finansal bilgi kullanıcılarına finansal bilgilerin hazırlanmasında, tüm taraflara internet üzerinden veya diğer elektronik yöntemlerle transfer edilebilmesinde ve raporlanmasında uluslararası bir standart sağlamaktadır. </a:t>
            </a:r>
            <a:endParaRPr lang="tr-TR" dirty="0" smtClean="0"/>
          </a:p>
          <a:p>
            <a:r>
              <a:rPr lang="tr-TR" sz="1200" b="0" i="0" u="none" strike="noStrike" kern="1200" baseline="0" dirty="0" smtClean="0">
                <a:solidFill>
                  <a:schemeClr val="tx1"/>
                </a:solidFill>
                <a:latin typeface="+mn-lt"/>
                <a:ea typeface="+mn-ea"/>
                <a:cs typeface="+mn-cs"/>
              </a:rPr>
              <a:t>Açık bir standart ve lisans gerektirmeyen XBRL, finansal bilgilerin raporlanması, iletilmesi ve analiz edilmesi için kullanılan XML tabanlı genel bir işaretleme dilidir. XBRL, basit ,yönetilebilir ve gelişen ve değişen ihtiyaçlara göre genişletilebilir bir finansal dil sunar.</a:t>
            </a:r>
          </a:p>
          <a:p>
            <a:pPr eaLnBrk="1" hangingPunct="1"/>
            <a:endParaRPr lang="de-DE" noProof="1"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36</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998139D3-5A68-4678-B820-6CE14379DC2C}" type="slidenum">
              <a:rPr sz="1200" noProof="1"/>
              <a:pPr algn="r"/>
              <a:t>37</a:t>
            </a:fld>
            <a:endParaRPr lang="de-DE" sz="1200" noProof="1"/>
          </a:p>
        </p:txBody>
      </p:sp>
      <p:sp>
        <p:nvSpPr>
          <p:cNvPr id="37891" name="Rectangle 7"/>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C1C3C8BF-6F63-43CF-B82B-1D88E5F6AED8}" type="slidenum">
              <a:rPr lang="en-GB" sz="1300"/>
              <a:pPr algn="r" defTabSz="947738"/>
              <a:t>37</a:t>
            </a:fld>
            <a:endParaRPr lang="en-GB" sz="1300"/>
          </a:p>
        </p:txBody>
      </p:sp>
      <p:sp>
        <p:nvSpPr>
          <p:cNvPr id="37892" name="Rectangle 2"/>
          <p:cNvSpPr>
            <a:spLocks noGrp="1" noRot="1" noChangeAspect="1" noChangeArrowheads="1" noTextEdit="1"/>
          </p:cNvSpPr>
          <p:nvPr>
            <p:ph type="sldImg"/>
          </p:nvPr>
        </p:nvSpPr>
        <p:spPr>
          <a:xfrm>
            <a:off x="1143000" y="685800"/>
            <a:ext cx="4573588" cy="3430588"/>
          </a:xfrm>
          <a:ln/>
        </p:spPr>
      </p:sp>
      <p:sp>
        <p:nvSpPr>
          <p:cNvPr id="3789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de-DE" noProof="1"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38</a:t>
            </a:fld>
            <a:endParaRPr lang="tr-TR"/>
          </a:p>
        </p:txBody>
      </p:sp>
    </p:spTree>
    <p:extLst>
      <p:ext uri="{BB962C8B-B14F-4D97-AF65-F5344CB8AC3E}">
        <p14:creationId xmlns:p14="http://schemas.microsoft.com/office/powerpoint/2010/main" val="18254915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sz="1200" kern="1200" dirty="0" smtClean="0">
                <a:solidFill>
                  <a:schemeClr val="tx1"/>
                </a:solidFill>
                <a:effectLst/>
                <a:latin typeface="+mn-lt"/>
                <a:ea typeface="+mn-ea"/>
                <a:cs typeface="+mn-cs"/>
              </a:rPr>
              <a:t>e-Defter Uygulamasından yararlanmak için;</a:t>
            </a:r>
          </a:p>
          <a:p>
            <a:r>
              <a:rPr lang="tr-TR" sz="1200" kern="1200" dirty="0" smtClean="0">
                <a:solidFill>
                  <a:schemeClr val="tx1"/>
                </a:solidFill>
                <a:effectLst/>
                <a:latin typeface="+mn-lt"/>
                <a:ea typeface="+mn-ea"/>
                <a:cs typeface="+mn-cs"/>
              </a:rPr>
              <a:t>· Elektronik Defter Uygulaması Başvuru Formu ve Taahhütnamesi,</a:t>
            </a:r>
          </a:p>
          <a:p>
            <a:r>
              <a:rPr lang="tr-TR" sz="1200" kern="1200" dirty="0" smtClean="0">
                <a:solidFill>
                  <a:schemeClr val="tx1"/>
                </a:solidFill>
                <a:effectLst/>
                <a:latin typeface="+mn-lt"/>
                <a:ea typeface="+mn-ea"/>
                <a:cs typeface="+mn-cs"/>
              </a:rPr>
              <a:t>· Tüzel kişiler başvuru formunu imzalayan kişi veya kişilerin yetkili olduğunu gösteren şirket imza sirküleri,</a:t>
            </a:r>
          </a:p>
          <a:p>
            <a:r>
              <a:rPr lang="tr-TR" sz="1200" kern="1200" dirty="0" smtClean="0">
                <a:solidFill>
                  <a:schemeClr val="tx1"/>
                </a:solidFill>
                <a:effectLst/>
                <a:latin typeface="+mn-lt"/>
                <a:ea typeface="+mn-ea"/>
                <a:cs typeface="+mn-cs"/>
              </a:rPr>
              <a:t>·  Mükellefin kendi ihtiyaçları doğrultusunda geliştirdiği bir yazılım kullanmak istenmesi durumunda, yazılım uyum onayı alınması için belirtilen belge ve bilgiler ,</a:t>
            </a:r>
          </a:p>
          <a:p>
            <a:r>
              <a:rPr lang="tr-TR" sz="1200" kern="1200" dirty="0" smtClean="0">
                <a:solidFill>
                  <a:schemeClr val="tx1"/>
                </a:solidFill>
                <a:effectLst/>
                <a:latin typeface="+mn-lt"/>
                <a:ea typeface="+mn-ea"/>
                <a:cs typeface="+mn-cs"/>
              </a:rPr>
              <a:t>· Elektronik defterlerin oluşturulmasında kullanılacak uyumluluk onayı alınmış bir yazılım hakkında yazılımın adı, sürüm numarası gibi mükellef kullanımına özgü bilgilerin yer aldığı bir dilekçe ile birlikte Gelir İdaresi Başkanlığı veya Gümrük ve Ticaret Bakanlığı İç Ticaret Genel Müdürlüğüne yazılı olarak başvuru yapması gerekmektedir.</a:t>
            </a:r>
          </a:p>
          <a:p>
            <a:r>
              <a:rPr lang="tr-TR" sz="1200" kern="1200" dirty="0" smtClean="0">
                <a:solidFill>
                  <a:schemeClr val="tx1"/>
                </a:solidFill>
                <a:effectLst/>
                <a:latin typeface="+mn-lt"/>
                <a:ea typeface="+mn-ea"/>
                <a:cs typeface="+mn-cs"/>
              </a:rPr>
              <a:t> </a:t>
            </a:r>
            <a:endParaRPr lang="tr-TR" sz="1200" kern="1200" dirty="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3B72780B-754B-4B34-BD0B-F24FF283A93B}" type="slidenum">
              <a:rPr lang="tr-TR" smtClean="0"/>
              <a:pPr/>
              <a:t>40</a:t>
            </a:fld>
            <a:endParaRPr lang="tr-TR"/>
          </a:p>
        </p:txBody>
      </p:sp>
    </p:spTree>
    <p:extLst>
      <p:ext uri="{BB962C8B-B14F-4D97-AF65-F5344CB8AC3E}">
        <p14:creationId xmlns:p14="http://schemas.microsoft.com/office/powerpoint/2010/main" val="19642165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kern="1200" baseline="0" dirty="0" smtClean="0">
                <a:solidFill>
                  <a:schemeClr val="tx1"/>
                </a:solidFill>
                <a:latin typeface="+mn-lt"/>
                <a:ea typeface="+mn-ea"/>
                <a:cs typeface="+mn-cs"/>
              </a:rPr>
              <a:t>Muhafaza ve ibraz yükümlülüğü, elektronik defterlerin ve beratların doğruluğuna, bütünlüğüne ve değişmezliğine ilişkin olan her türlü elektronik kayıt ve veri, (elektronik imza ve mali mühür değerleri dâhil) veri tabanı dosyası, saklama ortamı ile doğrulama ve görüntüleme araçlarının tümünü kapsamakta olup, elektronik defterlere istenildiğinde kolaylıkla erişebilmeyi, anlaşılabilir ve eksiksiz bir biçimde görüntüleyebilmeyi ve okunabilir kâğıt baskılarını üretebilmeyi sağlayacak biçimde yerine getirilmelidir. </a:t>
            </a:r>
            <a:r>
              <a:rPr lang="tr-TR" sz="1200" b="1" kern="1200" baseline="0" dirty="0" smtClean="0">
                <a:solidFill>
                  <a:schemeClr val="tx1"/>
                </a:solidFill>
                <a:latin typeface="+mn-lt"/>
                <a:ea typeface="+mn-ea"/>
                <a:cs typeface="+mn-cs"/>
              </a:rPr>
              <a:t>TTK md 65</a:t>
            </a:r>
            <a:endParaRPr lang="tr-TR" b="1" dirty="0" smtClean="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42</a:t>
            </a:fld>
            <a:endParaRPr lang="tr-TR"/>
          </a:p>
        </p:txBody>
      </p:sp>
    </p:spTree>
    <p:extLst>
      <p:ext uri="{BB962C8B-B14F-4D97-AF65-F5344CB8AC3E}">
        <p14:creationId xmlns:p14="http://schemas.microsoft.com/office/powerpoint/2010/main" val="22333518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44</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45</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46</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47</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48</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49</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50</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51</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53</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54</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55</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56</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57</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58</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59</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60</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62</a:t>
            </a:fld>
            <a:endParaRPr lang="tr-TR"/>
          </a:p>
        </p:txBody>
      </p:sp>
    </p:spTree>
    <p:extLst>
      <p:ext uri="{BB962C8B-B14F-4D97-AF65-F5344CB8AC3E}">
        <p14:creationId xmlns:p14="http://schemas.microsoft.com/office/powerpoint/2010/main" val="20142099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3B72780B-754B-4B34-BD0B-F24FF283A93B}" type="slidenum">
              <a:rPr lang="tr-TR" smtClean="0"/>
              <a:pPr/>
              <a:t>63</a:t>
            </a:fld>
            <a:endParaRPr lang="tr-TR"/>
          </a:p>
        </p:txBody>
      </p:sp>
    </p:spTree>
    <p:extLst>
      <p:ext uri="{BB962C8B-B14F-4D97-AF65-F5344CB8AC3E}">
        <p14:creationId xmlns:p14="http://schemas.microsoft.com/office/powerpoint/2010/main" val="2014209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A85E0D90-5461-40F0-8122-B3273F0409F8}" type="datetimeFigureOut">
              <a:rPr lang="tr-TR" smtClean="0"/>
              <a:t>18.09.2015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2E33DA39-225A-43F4-8C5D-08B793A64630}"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A85E0D90-5461-40F0-8122-B3273F0409F8}" type="datetimeFigureOut">
              <a:rPr lang="tr-TR" smtClean="0"/>
              <a:t>18.09.2015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2E33DA39-225A-43F4-8C5D-08B793A64630}" type="slidenum">
              <a:rPr lang="tr-TR" smtClean="0"/>
              <a:t>‹#›</a:t>
            </a:fld>
            <a:endParaRPr lang="tr-TR"/>
          </a:p>
        </p:txBody>
      </p:sp>
      <p:sp>
        <p:nvSpPr>
          <p:cNvPr id="7" name="Title 6"/>
          <p:cNvSpPr>
            <a:spLocks noGrp="1"/>
          </p:cNvSpPr>
          <p:nvPr>
            <p:ph type="title"/>
          </p:nvPr>
        </p:nvSpPr>
        <p:spPr/>
        <p:txBody>
          <a:bodyPr/>
          <a:lstStyle/>
          <a:p>
            <a:r>
              <a:rPr lang="tr-TR" smtClean="0"/>
              <a:t>Asıl başlık stili için tıklatın</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A85E0D90-5461-40F0-8122-B3273F0409F8}" type="datetimeFigureOut">
              <a:rPr lang="tr-TR" smtClean="0"/>
              <a:t>18.09.2015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2E33DA39-225A-43F4-8C5D-08B793A64630}"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5" name="Date Placeholder 4"/>
          <p:cNvSpPr>
            <a:spLocks noGrp="1"/>
          </p:cNvSpPr>
          <p:nvPr>
            <p:ph type="dt" sz="half" idx="10"/>
          </p:nvPr>
        </p:nvSpPr>
        <p:spPr/>
        <p:txBody>
          <a:bodyPr/>
          <a:lstStyle/>
          <a:p>
            <a:fld id="{A85E0D90-5461-40F0-8122-B3273F0409F8}" type="datetimeFigureOut">
              <a:rPr lang="tr-TR" smtClean="0"/>
              <a:t>18.09.2015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2E33DA39-225A-43F4-8C5D-08B793A64630}" type="slidenum">
              <a:rPr lang="tr-TR" smtClean="0"/>
              <a:t>‹#›</a:t>
            </a:fld>
            <a:endParaRPr lang="tr-TR"/>
          </a:p>
        </p:txBody>
      </p:sp>
      <p:sp>
        <p:nvSpPr>
          <p:cNvPr id="9" name="Content Placeholder 8"/>
          <p:cNvSpPr>
            <a:spLocks noGrp="1"/>
          </p:cNvSpPr>
          <p:nvPr>
            <p:ph sz="quarter" idx="13"/>
          </p:nvPr>
        </p:nvSpPr>
        <p:spPr>
          <a:xfrm>
            <a:off x="676655" y="2679192"/>
            <a:ext cx="3822192" cy="34472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A85E0D90-5461-40F0-8122-B3273F0409F8}" type="datetimeFigureOut">
              <a:rPr lang="tr-TR" smtClean="0"/>
              <a:t>18.09.2015</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2E33DA39-225A-43F4-8C5D-08B793A64630}"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Date Placeholder 2"/>
          <p:cNvSpPr>
            <a:spLocks noGrp="1"/>
          </p:cNvSpPr>
          <p:nvPr>
            <p:ph type="dt" sz="half" idx="10"/>
          </p:nvPr>
        </p:nvSpPr>
        <p:spPr/>
        <p:txBody>
          <a:bodyPr/>
          <a:lstStyle/>
          <a:p>
            <a:fld id="{A85E0D90-5461-40F0-8122-B3273F0409F8}" type="datetimeFigureOut">
              <a:rPr lang="tr-TR" smtClean="0"/>
              <a:t>18.09.2015</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2E33DA39-225A-43F4-8C5D-08B793A64630}"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A85E0D90-5461-40F0-8122-B3273F0409F8}" type="datetimeFigureOut">
              <a:rPr lang="tr-TR" smtClean="0"/>
              <a:t>18.09.2015</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2E33DA39-225A-43F4-8C5D-08B793A64630}"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A85E0D90-5461-40F0-8122-B3273F0409F8}" type="datetimeFigureOut">
              <a:rPr lang="tr-TR" smtClean="0"/>
              <a:t>18.09.2015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2E33DA39-225A-43F4-8C5D-08B793A64630}" type="slidenum">
              <a:rPr lang="tr-TR" smtClean="0"/>
              <a:t>‹#›</a:t>
            </a:fld>
            <a:endParaRPr lang="tr-T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A85E0D90-5461-40F0-8122-B3273F0409F8}" type="datetimeFigureOut">
              <a:rPr lang="tr-TR" smtClean="0"/>
              <a:t>18.09.2015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2E33DA39-225A-43F4-8C5D-08B793A64630}" type="slidenum">
              <a:rPr lang="tr-TR" smtClean="0"/>
              <a:t>‹#›</a:t>
            </a:fld>
            <a:endParaRPr lang="tr-T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A85E0D90-5461-40F0-8122-B3273F0409F8}" type="datetimeFigureOut">
              <a:rPr lang="tr-TR" smtClean="0"/>
              <a:t>18.09.2015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2E33DA39-225A-43F4-8C5D-08B793A64630}"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A85E0D90-5461-40F0-8122-B3273F0409F8}" type="datetimeFigureOut">
              <a:rPr lang="tr-TR" smtClean="0"/>
              <a:t>18.09.2015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2E33DA39-225A-43F4-8C5D-08B793A64630}" type="slidenum">
              <a:rPr lang="tr-TR" smtClean="0"/>
              <a:t>‹#›</a:t>
            </a:fld>
            <a:endParaRPr lang="tr-T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323850" y="238539"/>
            <a:ext cx="8497092" cy="616455"/>
          </a:xfrm>
        </p:spPr>
        <p:txBody>
          <a:bodyPr anchor="ctr" anchorCtr="0">
            <a:noAutofit/>
          </a:bodyPr>
          <a:lstStyle>
            <a:lvl1pPr>
              <a:lnSpc>
                <a:spcPct val="100000"/>
              </a:lnSpc>
              <a:defRPr/>
            </a:lvl1pPr>
          </a:lstStyle>
          <a:p>
            <a:r>
              <a:rPr lang="tr-TR" smtClean="0"/>
              <a:t>Asıl başlık stili için tıklatın</a:t>
            </a:r>
            <a:endParaRPr lang="de-DE" dirty="0"/>
          </a:p>
        </p:txBody>
      </p:sp>
      <p:sp>
        <p:nvSpPr>
          <p:cNvPr id="3" name="Datumsplatzhalter 2"/>
          <p:cNvSpPr>
            <a:spLocks noGrp="1"/>
          </p:cNvSpPr>
          <p:nvPr>
            <p:ph type="dt" sz="half" idx="10"/>
          </p:nvPr>
        </p:nvSpPr>
        <p:spPr/>
        <p:txBody>
          <a:bodyPr/>
          <a:lstStyle/>
          <a:p>
            <a:fld id="{5BB799EC-31C7-4794-9A0E-54A2EBEF5CD8}" type="datetimeFigureOut">
              <a:rPr lang="de-DE" smtClean="0"/>
              <a:pPr/>
              <a:t>18.09.2015</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45A7F7AE-2E01-4C70-AB25-161A1C7A447D}" type="slidenum">
              <a:rPr lang="de-DE" smtClean="0"/>
              <a:pPr/>
              <a:t>‹#›</a:t>
            </a:fld>
            <a:endParaRPr lang="de-DE"/>
          </a:p>
        </p:txBody>
      </p:sp>
      <p:sp>
        <p:nvSpPr>
          <p:cNvPr id="9" name="Textplatzhalter 7"/>
          <p:cNvSpPr>
            <a:spLocks noGrp="1"/>
          </p:cNvSpPr>
          <p:nvPr>
            <p:ph type="body" sz="quarter" idx="13"/>
          </p:nvPr>
        </p:nvSpPr>
        <p:spPr>
          <a:xfrm>
            <a:off x="323850" y="854994"/>
            <a:ext cx="8496300" cy="336244"/>
          </a:xfrm>
        </p:spPr>
        <p:txBody>
          <a:bodyPr lIns="0" tIns="0" rIns="0" bIns="0" anchor="t" anchorCtr="0">
            <a:noAutofit/>
          </a:bodyPr>
          <a:lstStyle>
            <a:lvl1pPr>
              <a:buNone/>
              <a:defRPr sz="2000"/>
            </a:lvl1pPr>
          </a:lstStyle>
          <a:p>
            <a:pPr lvl="0"/>
            <a:r>
              <a:rPr lang="tr-TR" smtClean="0"/>
              <a:t>Asıl metin stillerini düzenlemek için tıklatın</a:t>
            </a:r>
          </a:p>
        </p:txBody>
      </p:sp>
    </p:spTree>
    <p:extLst>
      <p:ext uri="{BB962C8B-B14F-4D97-AF65-F5344CB8AC3E}">
        <p14:creationId xmlns:p14="http://schemas.microsoft.com/office/powerpoint/2010/main" val="1794886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 charteo.com / Design 1">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1418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bwMode="gray"/>
        <p:txBody>
          <a:bodyPr/>
          <a:lstStyle/>
          <a:p>
            <a:fld id="{05A6E6AE-AC69-4A72-A24F-6DE935420CFC}" type="datetimeFigureOut">
              <a:rPr lang="tr-TR" smtClean="0"/>
              <a:pPr/>
              <a:t>18.09.2015</a:t>
            </a:fld>
            <a:endParaRPr lang="tr-TR"/>
          </a:p>
        </p:txBody>
      </p:sp>
      <p:sp>
        <p:nvSpPr>
          <p:cNvPr id="3" name="Fußzeilenplatzhalter 2"/>
          <p:cNvSpPr>
            <a:spLocks noGrp="1"/>
          </p:cNvSpPr>
          <p:nvPr>
            <p:ph type="ftr" sz="quarter" idx="11"/>
          </p:nvPr>
        </p:nvSpPr>
        <p:spPr bwMode="gray"/>
        <p:txBody>
          <a:bodyPr/>
          <a:lstStyle/>
          <a:p>
            <a:endParaRPr lang="tr-TR"/>
          </a:p>
        </p:txBody>
      </p:sp>
      <p:sp>
        <p:nvSpPr>
          <p:cNvPr id="4" name="Foliennummernplatzhalter 3"/>
          <p:cNvSpPr>
            <a:spLocks noGrp="1"/>
          </p:cNvSpPr>
          <p:nvPr>
            <p:ph type="sldNum" sz="quarter" idx="12"/>
          </p:nvPr>
        </p:nvSpPr>
        <p:spPr bwMode="gray"/>
        <p:txBody>
          <a:bodyPr/>
          <a:lstStyle/>
          <a:p>
            <a:fld id="{497FC591-E91B-496D-97E6-59633BAC002C}" type="slidenum">
              <a:rPr lang="tr-TR" smtClean="0"/>
              <a:pPr/>
              <a:t>‹#›</a:t>
            </a:fld>
            <a:endParaRPr lang="tr-TR"/>
          </a:p>
        </p:txBody>
      </p:sp>
    </p:spTree>
    <p:extLst>
      <p:ext uri="{BB962C8B-B14F-4D97-AF65-F5344CB8AC3E}">
        <p14:creationId xmlns:p14="http://schemas.microsoft.com/office/powerpoint/2010/main" val="3596410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1 Başlık"/>
          <p:cNvSpPr>
            <a:spLocks noGrp="1"/>
          </p:cNvSpPr>
          <p:nvPr>
            <p:ph type="title"/>
          </p:nvPr>
        </p:nvSpPr>
        <p:spPr>
          <a:xfrm>
            <a:off x="2820988" y="0"/>
            <a:ext cx="6323012" cy="981075"/>
          </a:xfrm>
        </p:spPr>
        <p:txBody>
          <a:bodyPr/>
          <a:lstStyle/>
          <a:p>
            <a:r>
              <a:rPr lang="tr-TR" smtClean="0"/>
              <a:t>Asıl başlık stili için tıklatın</a:t>
            </a:r>
            <a:endParaRPr lang="tr-TR"/>
          </a:p>
        </p:txBody>
      </p:sp>
      <p:sp>
        <p:nvSpPr>
          <p:cNvPr id="3" name="2 Metin Yer Tutucusu"/>
          <p:cNvSpPr>
            <a:spLocks noGrp="1"/>
          </p:cNvSpPr>
          <p:nvPr>
            <p:ph type="body" sz="half" idx="1"/>
          </p:nvPr>
        </p:nvSpPr>
        <p:spPr>
          <a:xfrm>
            <a:off x="250825" y="1268413"/>
            <a:ext cx="4244975" cy="518477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quarter" idx="2"/>
          </p:nvPr>
        </p:nvSpPr>
        <p:spPr>
          <a:xfrm>
            <a:off x="4648200" y="1268413"/>
            <a:ext cx="4244975" cy="2516187"/>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İçerik Yer Tutucusu"/>
          <p:cNvSpPr>
            <a:spLocks noGrp="1"/>
          </p:cNvSpPr>
          <p:nvPr>
            <p:ph sz="quarter" idx="3"/>
          </p:nvPr>
        </p:nvSpPr>
        <p:spPr>
          <a:xfrm>
            <a:off x="4648200" y="3937000"/>
            <a:ext cx="4244975" cy="25161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Rectangle 17"/>
          <p:cNvSpPr>
            <a:spLocks noGrp="1" noChangeArrowheads="1"/>
          </p:cNvSpPr>
          <p:nvPr>
            <p:ph type="dt" sz="half" idx="10"/>
          </p:nvPr>
        </p:nvSpPr>
        <p:spPr/>
        <p:txBody>
          <a:bodyPr/>
          <a:lstStyle>
            <a:lvl1pPr>
              <a:defRPr/>
            </a:lvl1pPr>
          </a:lstStyle>
          <a:p>
            <a:pPr>
              <a:defRPr/>
            </a:pPr>
            <a:fld id="{702A7580-3649-4867-83C9-EFFF80BF1F01}" type="datetime1">
              <a:rPr lang="tr-TR"/>
              <a:pPr>
                <a:defRPr/>
              </a:pPr>
              <a:t>18.09.2015</a:t>
            </a:fld>
            <a:endParaRPr lang="tr-TR"/>
          </a:p>
        </p:txBody>
      </p:sp>
      <p:sp>
        <p:nvSpPr>
          <p:cNvPr id="7" name="Rectangle 18"/>
          <p:cNvSpPr>
            <a:spLocks noGrp="1" noChangeArrowheads="1"/>
          </p:cNvSpPr>
          <p:nvPr>
            <p:ph type="ftr" sz="quarter" idx="11"/>
          </p:nvPr>
        </p:nvSpPr>
        <p:spPr/>
        <p:txBody>
          <a:bodyPr/>
          <a:lstStyle>
            <a:lvl1pPr>
              <a:defRPr/>
            </a:lvl1pPr>
          </a:lstStyle>
          <a:p>
            <a:pPr>
              <a:defRPr/>
            </a:pPr>
            <a:endParaRPr lang="tr-TR"/>
          </a:p>
        </p:txBody>
      </p:sp>
      <p:sp>
        <p:nvSpPr>
          <p:cNvPr id="8" name="Rectangle 19"/>
          <p:cNvSpPr>
            <a:spLocks noGrp="1" noChangeArrowheads="1"/>
          </p:cNvSpPr>
          <p:nvPr>
            <p:ph type="sldNum" sz="quarter" idx="12"/>
          </p:nvPr>
        </p:nvSpPr>
        <p:spPr/>
        <p:txBody>
          <a:bodyPr/>
          <a:lstStyle>
            <a:lvl1pPr>
              <a:defRPr/>
            </a:lvl1pPr>
          </a:lstStyle>
          <a:p>
            <a:pPr>
              <a:defRPr/>
            </a:pPr>
            <a:fld id="{F8381BE0-E2B6-4144-AF54-1BB7EDFB12CA}" type="slidenum">
              <a:rPr lang="tr-TR"/>
              <a:pPr>
                <a:defRPr/>
              </a:pPr>
              <a:t>‹#›</a:t>
            </a:fld>
            <a:endParaRPr lang="tr-TR"/>
          </a:p>
        </p:txBody>
      </p:sp>
    </p:spTree>
    <p:extLst>
      <p:ext uri="{BB962C8B-B14F-4D97-AF65-F5344CB8AC3E}">
        <p14:creationId xmlns:p14="http://schemas.microsoft.com/office/powerpoint/2010/main" val="3800551268"/>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iteldias">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1659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A85E0D90-5461-40F0-8122-B3273F0409F8}" type="datetimeFigureOut">
              <a:rPr lang="tr-TR" smtClean="0"/>
              <a:t>18.09.2015</a:t>
            </a:fld>
            <a:endParaRPr lang="tr-T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tr-T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E33DA39-225A-43F4-8C5D-08B793A64630}" type="slidenum">
              <a:rPr lang="tr-TR" smtClean="0"/>
              <a:t>‹#›</a:t>
            </a:fld>
            <a:endParaRPr lang="tr-T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10" Type="http://schemas.openxmlformats.org/officeDocument/2006/relationships/image" Target="../media/image3.png"/><Relationship Id="rId4" Type="http://schemas.openxmlformats.org/officeDocument/2006/relationships/image" Target="../media/image6.pn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jpeg"/><Relationship Id="rId7"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microsoft.com/office/2007/relationships/hdphoto" Target="../media/hdphoto1.wdp"/><Relationship Id="rId5" Type="http://schemas.openxmlformats.org/officeDocument/2006/relationships/image" Target="../media/image25.png"/><Relationship Id="rId4" Type="http://schemas.openxmlformats.org/officeDocument/2006/relationships/hyperlink" Target="http://www.efatura.gov.tr/"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2.jpe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8.jpeg"/><Relationship Id="rId7" Type="http://schemas.openxmlformats.org/officeDocument/2006/relationships/image" Target="../media/image31.png"/><Relationship Id="rId12"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www.efatura.gov.tr/" TargetMode="External"/><Relationship Id="rId11" Type="http://schemas.openxmlformats.org/officeDocument/2006/relationships/image" Target="../media/image35.png"/><Relationship Id="rId5" Type="http://schemas.openxmlformats.org/officeDocument/2006/relationships/image" Target="../media/image30.png"/><Relationship Id="rId10" Type="http://schemas.openxmlformats.org/officeDocument/2006/relationships/image" Target="../media/image34.jpeg"/><Relationship Id="rId4" Type="http://schemas.openxmlformats.org/officeDocument/2006/relationships/image" Target="../media/image29.png"/><Relationship Id="rId9"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efatura.gov.tr/"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efatura.gov.tr/"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efatura.gov.tr/"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3.png"/><Relationship Id="rId7" Type="http://schemas.openxmlformats.org/officeDocument/2006/relationships/diagramColors" Target="../diagrams/colors1.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6.gif"/><Relationship Id="rId7" Type="http://schemas.openxmlformats.org/officeDocument/2006/relationships/diagramColors" Target="../diagrams/colors2.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edefter.gov.tr/" TargetMode="External"/><Relationship Id="rId2" Type="http://schemas.openxmlformats.org/officeDocument/2006/relationships/hyperlink" Target="https://mportal.kamusm.gov.tr/bp/edf.go"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0.xml.rels><?xml version="1.0" encoding="UTF-8" standalone="yes"?>
<Relationships xmlns="http://schemas.openxmlformats.org/package/2006/relationships"><Relationship Id="rId3" Type="http://schemas.openxmlformats.org/officeDocument/2006/relationships/hyperlink" Target="http://www.edefter.gov.tr/"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50.png"/><Relationship Id="rId4" Type="http://schemas.openxmlformats.org/officeDocument/2006/relationships/image" Target="../media/image49.jpeg"/></Relationships>
</file>

<file path=ppt/slides/_rels/slide4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52.jpeg"/><Relationship Id="rId7" Type="http://schemas.openxmlformats.org/officeDocument/2006/relationships/image" Target="../media/image56.png"/><Relationship Id="rId2" Type="http://schemas.openxmlformats.org/officeDocument/2006/relationships/image" Target="../media/image51.jpeg"/><Relationship Id="rId1" Type="http://schemas.openxmlformats.org/officeDocument/2006/relationships/slideLayout" Target="../slideLayouts/slideLayout6.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p:cNvSpPr txBox="1">
            <a:spLocks noChangeArrowheads="1"/>
          </p:cNvSpPr>
          <p:nvPr/>
        </p:nvSpPr>
        <p:spPr>
          <a:xfrm>
            <a:off x="1058069" y="2276872"/>
            <a:ext cx="7027863" cy="1224136"/>
          </a:xfrm>
          <a:prstGeom prst="rect">
            <a:avLst/>
          </a:prstGeom>
        </p:spPr>
        <p:txBody>
          <a:bodyPr vert="horz" lIns="0" tIns="0" rIns="0" bIns="0" rtlCol="0" anchor="ctr">
            <a:normAutofit fontScale="92500" lnSpcReduction="10000"/>
          </a:bodyPr>
          <a:lstStyle>
            <a:lvl1pPr algn="l" defTabSz="914400" rtl="0" eaLnBrk="1" latinLnBrk="0" hangingPunct="1">
              <a:spcBef>
                <a:spcPct val="0"/>
              </a:spcBef>
              <a:buNone/>
              <a:defRPr sz="3000" b="1" kern="1200">
                <a:solidFill>
                  <a:schemeClr val="tx1"/>
                </a:solidFill>
                <a:latin typeface="+mj-lt"/>
                <a:ea typeface="+mj-ea"/>
                <a:cs typeface="+mj-cs"/>
              </a:defRPr>
            </a:lvl1pPr>
          </a:lstStyle>
          <a:p>
            <a:pPr algn="ctr"/>
            <a:r>
              <a:rPr lang="tr-TR" sz="4800" dirty="0" smtClean="0">
                <a:effectLst>
                  <a:outerShdw blurRad="38100" dist="38100" dir="2700000" algn="tl">
                    <a:srgbClr val="000000">
                      <a:alpha val="43137"/>
                    </a:srgbClr>
                  </a:outerShdw>
                </a:effectLst>
                <a:latin typeface="Algerian" pitchFamily="82" charset="0"/>
              </a:rPr>
              <a:t>  </a:t>
            </a:r>
            <a:r>
              <a:rPr lang="tr-TR" sz="4800" i="1" dirty="0" smtClean="0">
                <a:solidFill>
                  <a:srgbClr val="FF0000"/>
                </a:solidFill>
                <a:latin typeface="+mn-lt"/>
                <a:ea typeface="+mn-ea"/>
                <a:cs typeface="+mn-cs"/>
              </a:rPr>
              <a:t>e-Dönüşüm Nedir,</a:t>
            </a:r>
          </a:p>
          <a:p>
            <a:pPr algn="ctr"/>
            <a:r>
              <a:rPr lang="tr-TR" sz="4800" i="1" dirty="0" smtClean="0">
                <a:solidFill>
                  <a:srgbClr val="FF0000"/>
                </a:solidFill>
                <a:latin typeface="+mn-lt"/>
                <a:ea typeface="+mn-ea"/>
                <a:cs typeface="+mn-cs"/>
              </a:rPr>
              <a:t>Bizi Neler Bekliyor?</a:t>
            </a:r>
            <a:endParaRPr lang="tr-TR" sz="4800" i="1" dirty="0">
              <a:solidFill>
                <a:srgbClr val="FF0000"/>
              </a:solidFill>
              <a:latin typeface="+mn-lt"/>
              <a:ea typeface="+mn-ea"/>
              <a:cs typeface="+mn-cs"/>
            </a:endParaRPr>
          </a:p>
        </p:txBody>
      </p:sp>
      <p:pic>
        <p:nvPicPr>
          <p:cNvPr id="6" name="Picture 2" descr="http://www.medyaurfa.net/wp-content/uploads/2012/07/gelir-idaresi-ba%C5%9Fkanl%C4%B1%C4%9F%C4%B1.jpg"/>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992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539552" y="481037"/>
            <a:ext cx="8229600" cy="1143000"/>
          </a:xfrm>
        </p:spPr>
        <p:txBody>
          <a:bodyPr>
            <a:normAutofit/>
          </a:bodyPr>
          <a:lstStyle/>
          <a:p>
            <a:r>
              <a:rPr lang="tr-TR" sz="2800" b="1" kern="0" dirty="0" smtClean="0">
                <a:solidFill>
                  <a:srgbClr val="C00000"/>
                </a:solidFill>
                <a:latin typeface="+mn-lt"/>
                <a:ea typeface="+mn-ea"/>
                <a:cs typeface="+mn-cs"/>
              </a:rPr>
              <a:t>ÜLKEMİZDE </a:t>
            </a:r>
            <a:r>
              <a:rPr lang="tr-TR" sz="2800" b="1" kern="0" dirty="0">
                <a:solidFill>
                  <a:srgbClr val="C00000"/>
                </a:solidFill>
                <a:latin typeface="+mn-lt"/>
                <a:ea typeface="+mn-ea"/>
                <a:cs typeface="+mn-cs"/>
              </a:rPr>
              <a:t>E</a:t>
            </a:r>
            <a:r>
              <a:rPr lang="tr-TR" sz="2800" b="1" kern="0" dirty="0" smtClean="0">
                <a:solidFill>
                  <a:srgbClr val="C00000"/>
                </a:solidFill>
                <a:latin typeface="+mn-lt"/>
                <a:ea typeface="+mn-ea"/>
                <a:cs typeface="+mn-cs"/>
              </a:rPr>
              <a:t>-DÖNÜŞÜM</a:t>
            </a:r>
            <a:r>
              <a:rPr lang="tr-TR" sz="2800" b="1" kern="0" dirty="0">
                <a:solidFill>
                  <a:srgbClr val="C00000"/>
                </a:solidFill>
                <a:latin typeface="+mn-lt"/>
                <a:ea typeface="+mn-ea"/>
                <a:cs typeface="+mn-cs"/>
              </a:rPr>
              <a:t/>
            </a:r>
            <a:br>
              <a:rPr lang="tr-TR" sz="2800" b="1" kern="0" dirty="0">
                <a:solidFill>
                  <a:srgbClr val="C00000"/>
                </a:solidFill>
                <a:latin typeface="+mn-lt"/>
                <a:ea typeface="+mn-ea"/>
                <a:cs typeface="+mn-cs"/>
              </a:rPr>
            </a:br>
            <a:r>
              <a:rPr lang="tr-TR" sz="2800" b="1" kern="0" dirty="0" smtClean="0">
                <a:solidFill>
                  <a:srgbClr val="C00000"/>
                </a:solidFill>
                <a:latin typeface="+mn-lt"/>
                <a:ea typeface="+mn-ea"/>
                <a:cs typeface="+mn-cs"/>
              </a:rPr>
              <a:t>2008-2013</a:t>
            </a:r>
            <a:endParaRPr lang="tr-TR" sz="2800" b="1" kern="0" dirty="0">
              <a:solidFill>
                <a:srgbClr val="C00000"/>
              </a:solidFill>
              <a:latin typeface="+mn-lt"/>
              <a:ea typeface="+mn-ea"/>
              <a:cs typeface="+mn-cs"/>
            </a:endParaRPr>
          </a:p>
        </p:txBody>
      </p:sp>
      <p:grpSp>
        <p:nvGrpSpPr>
          <p:cNvPr id="3" name="Grup 2"/>
          <p:cNvGrpSpPr/>
          <p:nvPr/>
        </p:nvGrpSpPr>
        <p:grpSpPr>
          <a:xfrm>
            <a:off x="372769" y="1474483"/>
            <a:ext cx="3868738" cy="4149725"/>
            <a:chOff x="2355850" y="1270000"/>
            <a:chExt cx="3868738" cy="4149725"/>
          </a:xfrm>
        </p:grpSpPr>
        <p:sp>
          <p:nvSpPr>
            <p:cNvPr id="4" name="Freeform 6"/>
            <p:cNvSpPr>
              <a:spLocks/>
            </p:cNvSpPr>
            <p:nvPr/>
          </p:nvSpPr>
          <p:spPr bwMode="gray">
            <a:xfrm rot="3600000">
              <a:off x="3702050" y="3108325"/>
              <a:ext cx="1841500" cy="2781300"/>
            </a:xfrm>
            <a:custGeom>
              <a:avLst/>
              <a:gdLst>
                <a:gd name="T0" fmla="*/ 2147483647 w 794"/>
                <a:gd name="T1" fmla="*/ 2147483647 h 1200"/>
                <a:gd name="T2" fmla="*/ 2147483647 w 794"/>
                <a:gd name="T3" fmla="*/ 2147483647 h 1200"/>
                <a:gd name="T4" fmla="*/ 2147483647 w 794"/>
                <a:gd name="T5" fmla="*/ 2147483647 h 1200"/>
                <a:gd name="T6" fmla="*/ 2147483647 w 794"/>
                <a:gd name="T7" fmla="*/ 2147483647 h 1200"/>
                <a:gd name="T8" fmla="*/ 2147483647 w 794"/>
                <a:gd name="T9" fmla="*/ 2147483647 h 1200"/>
                <a:gd name="T10" fmla="*/ 2147483647 w 794"/>
                <a:gd name="T11" fmla="*/ 2147483647 h 1200"/>
                <a:gd name="T12" fmla="*/ 2147483647 w 794"/>
                <a:gd name="T13" fmla="*/ 2147483647 h 1200"/>
                <a:gd name="T14" fmla="*/ 2147483647 w 794"/>
                <a:gd name="T15" fmla="*/ 2147483647 h 1200"/>
                <a:gd name="T16" fmla="*/ 2147483647 w 794"/>
                <a:gd name="T17" fmla="*/ 2147483647 h 1200"/>
                <a:gd name="T18" fmla="*/ 2147483647 w 794"/>
                <a:gd name="T19" fmla="*/ 2147483647 h 1200"/>
                <a:gd name="T20" fmla="*/ 2147483647 w 794"/>
                <a:gd name="T21" fmla="*/ 2147483647 h 1200"/>
                <a:gd name="T22" fmla="*/ 2147483647 w 794"/>
                <a:gd name="T23" fmla="*/ 2147483647 h 1200"/>
                <a:gd name="T24" fmla="*/ 2147483647 w 794"/>
                <a:gd name="T25" fmla="*/ 2147483647 h 1200"/>
                <a:gd name="T26" fmla="*/ 2147483647 w 794"/>
                <a:gd name="T27" fmla="*/ 2147483647 h 1200"/>
                <a:gd name="T28" fmla="*/ 0 w 794"/>
                <a:gd name="T29" fmla="*/ 2147483647 h 1200"/>
                <a:gd name="T30" fmla="*/ 0 w 794"/>
                <a:gd name="T31" fmla="*/ 2147483647 h 1200"/>
                <a:gd name="T32" fmla="*/ 0 w 794"/>
                <a:gd name="T33" fmla="*/ 2147483647 h 1200"/>
                <a:gd name="T34" fmla="*/ 2147483647 w 794"/>
                <a:gd name="T35" fmla="*/ 2147483647 h 1200"/>
                <a:gd name="T36" fmla="*/ 2147483647 w 794"/>
                <a:gd name="T37" fmla="*/ 2147483647 h 1200"/>
                <a:gd name="T38" fmla="*/ 2147483647 w 794"/>
                <a:gd name="T39" fmla="*/ 2147483647 h 1200"/>
                <a:gd name="T40" fmla="*/ 2147483647 w 794"/>
                <a:gd name="T41" fmla="*/ 2147483647 h 1200"/>
                <a:gd name="T42" fmla="*/ 2147483647 w 794"/>
                <a:gd name="T43" fmla="*/ 2147483647 h 1200"/>
                <a:gd name="T44" fmla="*/ 2147483647 w 794"/>
                <a:gd name="T45" fmla="*/ 2147483647 h 1200"/>
                <a:gd name="T46" fmla="*/ 2147483647 w 794"/>
                <a:gd name="T47" fmla="*/ 2147483647 h 1200"/>
                <a:gd name="T48" fmla="*/ 2147483647 w 794"/>
                <a:gd name="T49" fmla="*/ 2147483647 h 1200"/>
                <a:gd name="T50" fmla="*/ 0 w 794"/>
                <a:gd name="T51" fmla="*/ 2147483647 h 1200"/>
                <a:gd name="T52" fmla="*/ 0 w 794"/>
                <a:gd name="T53" fmla="*/ 2147483647 h 1200"/>
                <a:gd name="T54" fmla="*/ 0 w 794"/>
                <a:gd name="T55" fmla="*/ 2147483647 h 1200"/>
                <a:gd name="T56" fmla="*/ 2147483647 w 794"/>
                <a:gd name="T57" fmla="*/ 2147483647 h 1200"/>
                <a:gd name="T58" fmla="*/ 2147483647 w 794"/>
                <a:gd name="T59" fmla="*/ 2147483647 h 1200"/>
                <a:gd name="T60" fmla="*/ 2147483647 w 794"/>
                <a:gd name="T61" fmla="*/ 2147483647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chemeClr val="tx2">
                <a:lumMod val="75000"/>
                <a:alpha val="76000"/>
              </a:schemeClr>
            </a:solidFill>
            <a:ln w="19050">
              <a:solidFill>
                <a:srgbClr val="FFFFFF"/>
              </a:solidFill>
              <a:round/>
              <a:headEnd/>
              <a:tailEnd/>
            </a:ln>
          </p:spPr>
          <p:txBody>
            <a:bodyPr/>
            <a:lstStyle/>
            <a:p>
              <a:endParaRPr lang="ru-RU"/>
            </a:p>
          </p:txBody>
        </p:sp>
        <p:sp>
          <p:nvSpPr>
            <p:cNvPr id="5" name="Freeform 7"/>
            <p:cNvSpPr>
              <a:spLocks/>
            </p:cNvSpPr>
            <p:nvPr/>
          </p:nvSpPr>
          <p:spPr bwMode="gray">
            <a:xfrm rot="3600000">
              <a:off x="2734469" y="1605756"/>
              <a:ext cx="2003425" cy="2760663"/>
            </a:xfrm>
            <a:custGeom>
              <a:avLst/>
              <a:gdLst>
                <a:gd name="T0" fmla="*/ 2147483647 w 864"/>
                <a:gd name="T1" fmla="*/ 2147483647 h 1191"/>
                <a:gd name="T2" fmla="*/ 2147483647 w 864"/>
                <a:gd name="T3" fmla="*/ 2147483647 h 1191"/>
                <a:gd name="T4" fmla="*/ 2147483647 w 864"/>
                <a:gd name="T5" fmla="*/ 2147483647 h 1191"/>
                <a:gd name="T6" fmla="*/ 2147483647 w 864"/>
                <a:gd name="T7" fmla="*/ 2147483647 h 1191"/>
                <a:gd name="T8" fmla="*/ 2147483647 w 864"/>
                <a:gd name="T9" fmla="*/ 2147483647 h 1191"/>
                <a:gd name="T10" fmla="*/ 2147483647 w 864"/>
                <a:gd name="T11" fmla="*/ 2147483647 h 1191"/>
                <a:gd name="T12" fmla="*/ 2147483647 w 864"/>
                <a:gd name="T13" fmla="*/ 2147483647 h 1191"/>
                <a:gd name="T14" fmla="*/ 2147483647 w 864"/>
                <a:gd name="T15" fmla="*/ 2147483647 h 1191"/>
                <a:gd name="T16" fmla="*/ 2147483647 w 864"/>
                <a:gd name="T17" fmla="*/ 2147483647 h 1191"/>
                <a:gd name="T18" fmla="*/ 2147483647 w 864"/>
                <a:gd name="T19" fmla="*/ 2147483647 h 1191"/>
                <a:gd name="T20" fmla="*/ 2147483647 w 864"/>
                <a:gd name="T21" fmla="*/ 2147483647 h 1191"/>
                <a:gd name="T22" fmla="*/ 2147483647 w 864"/>
                <a:gd name="T23" fmla="*/ 2147483647 h 1191"/>
                <a:gd name="T24" fmla="*/ 2147483647 w 864"/>
                <a:gd name="T25" fmla="*/ 2147483647 h 1191"/>
                <a:gd name="T26" fmla="*/ 2147483647 w 864"/>
                <a:gd name="T27" fmla="*/ 2147483647 h 1191"/>
                <a:gd name="T28" fmla="*/ 2147483647 w 864"/>
                <a:gd name="T29" fmla="*/ 2147483647 h 1191"/>
                <a:gd name="T30" fmla="*/ 2147483647 w 864"/>
                <a:gd name="T31" fmla="*/ 2147483647 h 1191"/>
                <a:gd name="T32" fmla="*/ 2147483647 w 864"/>
                <a:gd name="T33" fmla="*/ 2147483647 h 1191"/>
                <a:gd name="T34" fmla="*/ 2147483647 w 864"/>
                <a:gd name="T35" fmla="*/ 2147483647 h 1191"/>
                <a:gd name="T36" fmla="*/ 2147483647 w 864"/>
                <a:gd name="T37" fmla="*/ 2147483647 h 1191"/>
                <a:gd name="T38" fmla="*/ 2147483647 w 864"/>
                <a:gd name="T39" fmla="*/ 2147483647 h 1191"/>
                <a:gd name="T40" fmla="*/ 2147483647 w 864"/>
                <a:gd name="T41" fmla="*/ 0 h 1191"/>
                <a:gd name="T42" fmla="*/ 0 w 864"/>
                <a:gd name="T43" fmla="*/ 2147483647 h 1191"/>
                <a:gd name="T44" fmla="*/ 2147483647 w 864"/>
                <a:gd name="T45" fmla="*/ 2147483647 h 1191"/>
                <a:gd name="T46" fmla="*/ 2147483647 w 864"/>
                <a:gd name="T47" fmla="*/ 2147483647 h 1191"/>
                <a:gd name="T48" fmla="*/ 2147483647 w 864"/>
                <a:gd name="T49" fmla="*/ 2147483647 h 1191"/>
                <a:gd name="T50" fmla="*/ 2147483647 w 864"/>
                <a:gd name="T51" fmla="*/ 2147483647 h 1191"/>
                <a:gd name="T52" fmla="*/ 2147483647 w 864"/>
                <a:gd name="T53" fmla="*/ 2147483647 h 1191"/>
                <a:gd name="T54" fmla="*/ 2147483647 w 864"/>
                <a:gd name="T55" fmla="*/ 2147483647 h 1191"/>
                <a:gd name="T56" fmla="*/ 2147483647 w 864"/>
                <a:gd name="T57" fmla="*/ 2147483647 h 1191"/>
                <a:gd name="T58" fmla="*/ 2147483647 w 864"/>
                <a:gd name="T59" fmla="*/ 2147483647 h 1191"/>
                <a:gd name="T60" fmla="*/ 2147483647 w 864"/>
                <a:gd name="T61" fmla="*/ 2147483647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chemeClr val="tx2">
                <a:lumMod val="75000"/>
                <a:alpha val="76000"/>
              </a:schemeClr>
            </a:solidFill>
            <a:ln w="19050">
              <a:solidFill>
                <a:srgbClr val="FFFFFF"/>
              </a:solidFill>
              <a:round/>
              <a:headEnd/>
              <a:tailEnd/>
            </a:ln>
          </p:spPr>
          <p:txBody>
            <a:bodyPr/>
            <a:lstStyle/>
            <a:p>
              <a:endParaRPr lang="ru-RU"/>
            </a:p>
          </p:txBody>
        </p:sp>
        <p:sp>
          <p:nvSpPr>
            <p:cNvPr id="6" name="Freeform 8"/>
            <p:cNvSpPr>
              <a:spLocks/>
            </p:cNvSpPr>
            <p:nvPr/>
          </p:nvSpPr>
          <p:spPr bwMode="gray">
            <a:xfrm rot="3600000">
              <a:off x="4019550" y="2255838"/>
              <a:ext cx="3190875" cy="1219200"/>
            </a:xfrm>
            <a:custGeom>
              <a:avLst/>
              <a:gdLst>
                <a:gd name="T0" fmla="*/ 2147483647 w 1375"/>
                <a:gd name="T1" fmla="*/ 2147483647 h 527"/>
                <a:gd name="T2" fmla="*/ 2147483647 w 1375"/>
                <a:gd name="T3" fmla="*/ 2147483647 h 527"/>
                <a:gd name="T4" fmla="*/ 2147483647 w 1375"/>
                <a:gd name="T5" fmla="*/ 2147483647 h 527"/>
                <a:gd name="T6" fmla="*/ 2147483647 w 1375"/>
                <a:gd name="T7" fmla="*/ 2147483647 h 527"/>
                <a:gd name="T8" fmla="*/ 2147483647 w 1375"/>
                <a:gd name="T9" fmla="*/ 2147483647 h 527"/>
                <a:gd name="T10" fmla="*/ 2147483647 w 1375"/>
                <a:gd name="T11" fmla="*/ 2147483647 h 527"/>
                <a:gd name="T12" fmla="*/ 2147483647 w 1375"/>
                <a:gd name="T13" fmla="*/ 2147483647 h 527"/>
                <a:gd name="T14" fmla="*/ 2147483647 w 1375"/>
                <a:gd name="T15" fmla="*/ 2147483647 h 527"/>
                <a:gd name="T16" fmla="*/ 2147483647 w 1375"/>
                <a:gd name="T17" fmla="*/ 2147483647 h 527"/>
                <a:gd name="T18" fmla="*/ 2147483647 w 1375"/>
                <a:gd name="T19" fmla="*/ 2147483647 h 527"/>
                <a:gd name="T20" fmla="*/ 2147483647 w 1375"/>
                <a:gd name="T21" fmla="*/ 2147483647 h 527"/>
                <a:gd name="T22" fmla="*/ 2147483647 w 1375"/>
                <a:gd name="T23" fmla="*/ 2147483647 h 527"/>
                <a:gd name="T24" fmla="*/ 2147483647 w 1375"/>
                <a:gd name="T25" fmla="*/ 0 h 527"/>
                <a:gd name="T26" fmla="*/ 0 w 1375"/>
                <a:gd name="T27" fmla="*/ 2147483647 h 527"/>
                <a:gd name="T28" fmla="*/ 2147483647 w 1375"/>
                <a:gd name="T29" fmla="*/ 2147483647 h 527"/>
                <a:gd name="T30" fmla="*/ 2147483647 w 1375"/>
                <a:gd name="T31" fmla="*/ 2147483647 h 527"/>
                <a:gd name="T32" fmla="*/ 2147483647 w 1375"/>
                <a:gd name="T33" fmla="*/ 2147483647 h 527"/>
                <a:gd name="T34" fmla="*/ 2147483647 w 1375"/>
                <a:gd name="T35" fmla="*/ 2147483647 h 527"/>
                <a:gd name="T36" fmla="*/ 2147483647 w 1375"/>
                <a:gd name="T37" fmla="*/ 2147483647 h 527"/>
                <a:gd name="T38" fmla="*/ 2147483647 w 1375"/>
                <a:gd name="T39" fmla="*/ 2147483647 h 527"/>
                <a:gd name="T40" fmla="*/ 2147483647 w 1375"/>
                <a:gd name="T41" fmla="*/ 2147483647 h 527"/>
                <a:gd name="T42" fmla="*/ 2147483647 w 1375"/>
                <a:gd name="T43" fmla="*/ 2147483647 h 527"/>
                <a:gd name="T44" fmla="*/ 2147483647 w 1375"/>
                <a:gd name="T45" fmla="*/ 2147483647 h 527"/>
                <a:gd name="T46" fmla="*/ 2147483647 w 1375"/>
                <a:gd name="T47" fmla="*/ 2147483647 h 527"/>
                <a:gd name="T48" fmla="*/ 2147483647 w 1375"/>
                <a:gd name="T49" fmla="*/ 2147483647 h 527"/>
                <a:gd name="T50" fmla="*/ 2147483647 w 1375"/>
                <a:gd name="T51" fmla="*/ 2147483647 h 527"/>
                <a:gd name="T52" fmla="*/ 2147483647 w 1375"/>
                <a:gd name="T53" fmla="*/ 2147483647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chemeClr val="tx2">
                <a:lumMod val="75000"/>
                <a:alpha val="76000"/>
              </a:schemeClr>
            </a:solidFill>
            <a:ln w="19050">
              <a:solidFill>
                <a:srgbClr val="FFFFFF"/>
              </a:solidFill>
              <a:round/>
              <a:headEnd/>
              <a:tailEnd/>
            </a:ln>
          </p:spPr>
          <p:txBody>
            <a:bodyPr/>
            <a:lstStyle/>
            <a:p>
              <a:endParaRPr lang="ru-RU"/>
            </a:p>
          </p:txBody>
        </p:sp>
        <p:sp>
          <p:nvSpPr>
            <p:cNvPr id="7" name="Freeform 9"/>
            <p:cNvSpPr>
              <a:spLocks/>
            </p:cNvSpPr>
            <p:nvPr/>
          </p:nvSpPr>
          <p:spPr bwMode="gray">
            <a:xfrm rot="7200000">
              <a:off x="4496594" y="2107406"/>
              <a:ext cx="1282700" cy="1944688"/>
            </a:xfrm>
            <a:custGeom>
              <a:avLst/>
              <a:gdLst>
                <a:gd name="T0" fmla="*/ 2147483647 w 550"/>
                <a:gd name="T1" fmla="*/ 2147483647 h 836"/>
                <a:gd name="T2" fmla="*/ 2147483647 w 550"/>
                <a:gd name="T3" fmla="*/ 2147483647 h 836"/>
                <a:gd name="T4" fmla="*/ 2147483647 w 550"/>
                <a:gd name="T5" fmla="*/ 2147483647 h 836"/>
                <a:gd name="T6" fmla="*/ 2147483647 w 550"/>
                <a:gd name="T7" fmla="*/ 2147483647 h 836"/>
                <a:gd name="T8" fmla="*/ 2147483647 w 550"/>
                <a:gd name="T9" fmla="*/ 2147483647 h 836"/>
                <a:gd name="T10" fmla="*/ 2147483647 w 550"/>
                <a:gd name="T11" fmla="*/ 2147483647 h 836"/>
                <a:gd name="T12" fmla="*/ 2147483647 w 550"/>
                <a:gd name="T13" fmla="*/ 2147483647 h 836"/>
                <a:gd name="T14" fmla="*/ 2147483647 w 550"/>
                <a:gd name="T15" fmla="*/ 2147483647 h 836"/>
                <a:gd name="T16" fmla="*/ 2147483647 w 550"/>
                <a:gd name="T17" fmla="*/ 2147483647 h 836"/>
                <a:gd name="T18" fmla="*/ 2147483647 w 550"/>
                <a:gd name="T19" fmla="*/ 2147483647 h 836"/>
                <a:gd name="T20" fmla="*/ 2147483647 w 550"/>
                <a:gd name="T21" fmla="*/ 2147483647 h 836"/>
                <a:gd name="T22" fmla="*/ 2147483647 w 550"/>
                <a:gd name="T23" fmla="*/ 0 h 836"/>
                <a:gd name="T24" fmla="*/ 0 w 550"/>
                <a:gd name="T25" fmla="*/ 2147483647 h 836"/>
                <a:gd name="T26" fmla="*/ 2147483647 w 550"/>
                <a:gd name="T27" fmla="*/ 2147483647 h 836"/>
                <a:gd name="T28" fmla="*/ 2147483647 w 550"/>
                <a:gd name="T29" fmla="*/ 2147483647 h 836"/>
                <a:gd name="T30" fmla="*/ 2147483647 w 550"/>
                <a:gd name="T31" fmla="*/ 2147483647 h 836"/>
                <a:gd name="T32" fmla="*/ 2147483647 w 550"/>
                <a:gd name="T33" fmla="*/ 2147483647 h 836"/>
                <a:gd name="T34" fmla="*/ 2147483647 w 550"/>
                <a:gd name="T35" fmla="*/ 2147483647 h 836"/>
                <a:gd name="T36" fmla="*/ 2147483647 w 550"/>
                <a:gd name="T37" fmla="*/ 2147483647 h 836"/>
                <a:gd name="T38" fmla="*/ 2147483647 w 550"/>
                <a:gd name="T39" fmla="*/ 2147483647 h 836"/>
                <a:gd name="T40" fmla="*/ 2147483647 w 550"/>
                <a:gd name="T41" fmla="*/ 2147483647 h 836"/>
                <a:gd name="T42" fmla="*/ 2147483647 w 550"/>
                <a:gd name="T43" fmla="*/ 2147483647 h 836"/>
                <a:gd name="T44" fmla="*/ 2147483647 w 550"/>
                <a:gd name="T45" fmla="*/ 2147483647 h 836"/>
                <a:gd name="T46" fmla="*/ 2147483647 w 550"/>
                <a:gd name="T47" fmla="*/ 2147483647 h 836"/>
                <a:gd name="T48" fmla="*/ 2147483647 w 550"/>
                <a:gd name="T49" fmla="*/ 2147483647 h 836"/>
                <a:gd name="T50" fmla="*/ 2147483647 w 550"/>
                <a:gd name="T51" fmla="*/ 2147483647 h 836"/>
                <a:gd name="T52" fmla="*/ 2147483647 w 550"/>
                <a:gd name="T53" fmla="*/ 2147483647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8" name="Freeform 10"/>
            <p:cNvSpPr>
              <a:spLocks/>
            </p:cNvSpPr>
            <p:nvPr/>
          </p:nvSpPr>
          <p:spPr bwMode="gray">
            <a:xfrm rot="7200000">
              <a:off x="3824288" y="3163887"/>
              <a:ext cx="1447800" cy="1920875"/>
            </a:xfrm>
            <a:custGeom>
              <a:avLst/>
              <a:gdLst>
                <a:gd name="T0" fmla="*/ 2147483647 w 621"/>
                <a:gd name="T1" fmla="*/ 0 h 826"/>
                <a:gd name="T2" fmla="*/ 2147483647 w 621"/>
                <a:gd name="T3" fmla="*/ 2147483647 h 826"/>
                <a:gd name="T4" fmla="*/ 2147483647 w 621"/>
                <a:gd name="T5" fmla="*/ 2147483647 h 826"/>
                <a:gd name="T6" fmla="*/ 2147483647 w 621"/>
                <a:gd name="T7" fmla="*/ 2147483647 h 826"/>
                <a:gd name="T8" fmla="*/ 2147483647 w 621"/>
                <a:gd name="T9" fmla="*/ 2147483647 h 826"/>
                <a:gd name="T10" fmla="*/ 2147483647 w 621"/>
                <a:gd name="T11" fmla="*/ 2147483647 h 826"/>
                <a:gd name="T12" fmla="*/ 0 w 621"/>
                <a:gd name="T13" fmla="*/ 2147483647 h 826"/>
                <a:gd name="T14" fmla="*/ 2147483647 w 621"/>
                <a:gd name="T15" fmla="*/ 2147483647 h 826"/>
                <a:gd name="T16" fmla="*/ 2147483647 w 621"/>
                <a:gd name="T17" fmla="*/ 2147483647 h 826"/>
                <a:gd name="T18" fmla="*/ 2147483647 w 621"/>
                <a:gd name="T19" fmla="*/ 2147483647 h 826"/>
                <a:gd name="T20" fmla="*/ 2147483647 w 621"/>
                <a:gd name="T21" fmla="*/ 2147483647 h 826"/>
                <a:gd name="T22" fmla="*/ 2147483647 w 621"/>
                <a:gd name="T23" fmla="*/ 2147483647 h 826"/>
                <a:gd name="T24" fmla="*/ 2147483647 w 621"/>
                <a:gd name="T25" fmla="*/ 2147483647 h 826"/>
                <a:gd name="T26" fmla="*/ 2147483647 w 621"/>
                <a:gd name="T27" fmla="*/ 2147483647 h 826"/>
                <a:gd name="T28" fmla="*/ 2147483647 w 621"/>
                <a:gd name="T29" fmla="*/ 2147483647 h 826"/>
                <a:gd name="T30" fmla="*/ 2147483647 w 621"/>
                <a:gd name="T31" fmla="*/ 2147483647 h 826"/>
                <a:gd name="T32" fmla="*/ 2147483647 w 621"/>
                <a:gd name="T33" fmla="*/ 2147483647 h 826"/>
                <a:gd name="T34" fmla="*/ 2147483647 w 621"/>
                <a:gd name="T35" fmla="*/ 2147483647 h 826"/>
                <a:gd name="T36" fmla="*/ 2147483647 w 621"/>
                <a:gd name="T37" fmla="*/ 2147483647 h 826"/>
                <a:gd name="T38" fmla="*/ 2147483647 w 621"/>
                <a:gd name="T39" fmla="*/ 2147483647 h 826"/>
                <a:gd name="T40" fmla="*/ 2147483647 w 621"/>
                <a:gd name="T41" fmla="*/ 2147483647 h 826"/>
                <a:gd name="T42" fmla="*/ 2147483647 w 621"/>
                <a:gd name="T43" fmla="*/ 2147483647 h 826"/>
                <a:gd name="T44" fmla="*/ 2147483647 w 621"/>
                <a:gd name="T45" fmla="*/ 2147483647 h 826"/>
                <a:gd name="T46" fmla="*/ 2147483647 w 621"/>
                <a:gd name="T47" fmla="*/ 2147483647 h 826"/>
                <a:gd name="T48" fmla="*/ 2147483647 w 621"/>
                <a:gd name="T49" fmla="*/ 2147483647 h 826"/>
                <a:gd name="T50" fmla="*/ 2147483647 w 621"/>
                <a:gd name="T51" fmla="*/ 2147483647 h 826"/>
                <a:gd name="T52" fmla="*/ 2147483647 w 621"/>
                <a:gd name="T53" fmla="*/ 2147483647 h 826"/>
                <a:gd name="T54" fmla="*/ 2147483647 w 621"/>
                <a:gd name="T55" fmla="*/ 2147483647 h 826"/>
                <a:gd name="T56" fmla="*/ 2147483647 w 621"/>
                <a:gd name="T57" fmla="*/ 2147483647 h 826"/>
                <a:gd name="T58" fmla="*/ 2147483647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9" name="Freeform 11"/>
            <p:cNvSpPr>
              <a:spLocks/>
            </p:cNvSpPr>
            <p:nvPr/>
          </p:nvSpPr>
          <p:spPr bwMode="gray">
            <a:xfrm rot="7200000">
              <a:off x="2733675" y="2606676"/>
              <a:ext cx="2217737" cy="931862"/>
            </a:xfrm>
            <a:custGeom>
              <a:avLst/>
              <a:gdLst>
                <a:gd name="T0" fmla="*/ 2147483647 w 953"/>
                <a:gd name="T1" fmla="*/ 2147483647 h 400"/>
                <a:gd name="T2" fmla="*/ 2147483647 w 953"/>
                <a:gd name="T3" fmla="*/ 2147483647 h 400"/>
                <a:gd name="T4" fmla="*/ 2147483647 w 953"/>
                <a:gd name="T5" fmla="*/ 2147483647 h 400"/>
                <a:gd name="T6" fmla="*/ 2147483647 w 953"/>
                <a:gd name="T7" fmla="*/ 2147483647 h 400"/>
                <a:gd name="T8" fmla="*/ 2147483647 w 953"/>
                <a:gd name="T9" fmla="*/ 2147483647 h 400"/>
                <a:gd name="T10" fmla="*/ 2147483647 w 953"/>
                <a:gd name="T11" fmla="*/ 2147483647 h 400"/>
                <a:gd name="T12" fmla="*/ 2147483647 w 953"/>
                <a:gd name="T13" fmla="*/ 2147483647 h 400"/>
                <a:gd name="T14" fmla="*/ 2147483647 w 953"/>
                <a:gd name="T15" fmla="*/ 2147483647 h 400"/>
                <a:gd name="T16" fmla="*/ 2147483647 w 953"/>
                <a:gd name="T17" fmla="*/ 2147483647 h 400"/>
                <a:gd name="T18" fmla="*/ 2147483647 w 953"/>
                <a:gd name="T19" fmla="*/ 2147483647 h 400"/>
                <a:gd name="T20" fmla="*/ 2147483647 w 953"/>
                <a:gd name="T21" fmla="*/ 2147483647 h 400"/>
                <a:gd name="T22" fmla="*/ 2147483647 w 953"/>
                <a:gd name="T23" fmla="*/ 2147483647 h 400"/>
                <a:gd name="T24" fmla="*/ 2147483647 w 953"/>
                <a:gd name="T25" fmla="*/ 2147483647 h 400"/>
                <a:gd name="T26" fmla="*/ 2147483647 w 953"/>
                <a:gd name="T27" fmla="*/ 2147483647 h 400"/>
                <a:gd name="T28" fmla="*/ 2147483647 w 953"/>
                <a:gd name="T29" fmla="*/ 2147483647 h 400"/>
                <a:gd name="T30" fmla="*/ 2147483647 w 953"/>
                <a:gd name="T31" fmla="*/ 2147483647 h 400"/>
                <a:gd name="T32" fmla="*/ 2147483647 w 953"/>
                <a:gd name="T33" fmla="*/ 2147483647 h 400"/>
                <a:gd name="T34" fmla="*/ 2147483647 w 953"/>
                <a:gd name="T35" fmla="*/ 2147483647 h 400"/>
                <a:gd name="T36" fmla="*/ 2147483647 w 953"/>
                <a:gd name="T37" fmla="*/ 2147483647 h 400"/>
                <a:gd name="T38" fmla="*/ 2147483647 w 953"/>
                <a:gd name="T39" fmla="*/ 2147483647 h 400"/>
                <a:gd name="T40" fmla="*/ 2147483647 w 953"/>
                <a:gd name="T41" fmla="*/ 2147483647 h 400"/>
                <a:gd name="T42" fmla="*/ 0 w 953"/>
                <a:gd name="T43" fmla="*/ 2147483647 h 400"/>
                <a:gd name="T44" fmla="*/ 2147483647 w 953"/>
                <a:gd name="T45" fmla="*/ 2147483647 h 400"/>
                <a:gd name="T46" fmla="*/ 2147483647 w 953"/>
                <a:gd name="T47" fmla="*/ 2147483647 h 400"/>
                <a:gd name="T48" fmla="*/ 2147483647 w 953"/>
                <a:gd name="T49" fmla="*/ 2147483647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0" name="Oval 12"/>
            <p:cNvSpPr>
              <a:spLocks noChangeArrowheads="1"/>
            </p:cNvSpPr>
            <p:nvPr/>
          </p:nvSpPr>
          <p:spPr bwMode="gray">
            <a:xfrm>
              <a:off x="3870325" y="2803525"/>
              <a:ext cx="1360488" cy="1355725"/>
            </a:xfrm>
            <a:prstGeom prst="ellipse">
              <a:avLst/>
            </a:prstGeom>
            <a:gradFill rotWithShape="1">
              <a:gsLst>
                <a:gs pos="0">
                  <a:srgbClr val="E2E2E2"/>
                </a:gs>
                <a:gs pos="100000">
                  <a:srgbClr val="C3C3C3"/>
                </a:gs>
              </a:gsLst>
              <a:lin ang="5400000" scaled="1"/>
            </a:gradFill>
            <a:ln w="19050" algn="ctr">
              <a:solidFill>
                <a:srgbClr val="FFFFFF"/>
              </a:solidFill>
              <a:round/>
              <a:headEnd/>
              <a:tailEnd/>
            </a:ln>
          </p:spPr>
          <p:txBody>
            <a:bodyPr/>
            <a:lstStyle/>
            <a:p>
              <a:pPr algn="ctr"/>
              <a:endParaRPr lang="en-GB" sz="3800" dirty="0"/>
            </a:p>
          </p:txBody>
        </p:sp>
      </p:grpSp>
      <p:grpSp>
        <p:nvGrpSpPr>
          <p:cNvPr id="11" name="Grup 10"/>
          <p:cNvGrpSpPr/>
          <p:nvPr/>
        </p:nvGrpSpPr>
        <p:grpSpPr>
          <a:xfrm>
            <a:off x="4528106" y="1504596"/>
            <a:ext cx="3868738" cy="4149725"/>
            <a:chOff x="2355850" y="1270000"/>
            <a:chExt cx="3868738" cy="4149725"/>
          </a:xfrm>
        </p:grpSpPr>
        <p:sp>
          <p:nvSpPr>
            <p:cNvPr id="12" name="Freeform 6"/>
            <p:cNvSpPr>
              <a:spLocks/>
            </p:cNvSpPr>
            <p:nvPr/>
          </p:nvSpPr>
          <p:spPr bwMode="gray">
            <a:xfrm rot="3600000">
              <a:off x="3702050" y="3108325"/>
              <a:ext cx="1841500" cy="2781300"/>
            </a:xfrm>
            <a:custGeom>
              <a:avLst/>
              <a:gdLst>
                <a:gd name="T0" fmla="*/ 2147483647 w 794"/>
                <a:gd name="T1" fmla="*/ 2147483647 h 1200"/>
                <a:gd name="T2" fmla="*/ 2147483647 w 794"/>
                <a:gd name="T3" fmla="*/ 2147483647 h 1200"/>
                <a:gd name="T4" fmla="*/ 2147483647 w 794"/>
                <a:gd name="T5" fmla="*/ 2147483647 h 1200"/>
                <a:gd name="T6" fmla="*/ 2147483647 w 794"/>
                <a:gd name="T7" fmla="*/ 2147483647 h 1200"/>
                <a:gd name="T8" fmla="*/ 2147483647 w 794"/>
                <a:gd name="T9" fmla="*/ 2147483647 h 1200"/>
                <a:gd name="T10" fmla="*/ 2147483647 w 794"/>
                <a:gd name="T11" fmla="*/ 2147483647 h 1200"/>
                <a:gd name="T12" fmla="*/ 2147483647 w 794"/>
                <a:gd name="T13" fmla="*/ 2147483647 h 1200"/>
                <a:gd name="T14" fmla="*/ 2147483647 w 794"/>
                <a:gd name="T15" fmla="*/ 2147483647 h 1200"/>
                <a:gd name="T16" fmla="*/ 2147483647 w 794"/>
                <a:gd name="T17" fmla="*/ 2147483647 h 1200"/>
                <a:gd name="T18" fmla="*/ 2147483647 w 794"/>
                <a:gd name="T19" fmla="*/ 2147483647 h 1200"/>
                <a:gd name="T20" fmla="*/ 2147483647 w 794"/>
                <a:gd name="T21" fmla="*/ 2147483647 h 1200"/>
                <a:gd name="T22" fmla="*/ 2147483647 w 794"/>
                <a:gd name="T23" fmla="*/ 2147483647 h 1200"/>
                <a:gd name="T24" fmla="*/ 2147483647 w 794"/>
                <a:gd name="T25" fmla="*/ 2147483647 h 1200"/>
                <a:gd name="T26" fmla="*/ 2147483647 w 794"/>
                <a:gd name="T27" fmla="*/ 2147483647 h 1200"/>
                <a:gd name="T28" fmla="*/ 0 w 794"/>
                <a:gd name="T29" fmla="*/ 2147483647 h 1200"/>
                <a:gd name="T30" fmla="*/ 0 w 794"/>
                <a:gd name="T31" fmla="*/ 2147483647 h 1200"/>
                <a:gd name="T32" fmla="*/ 0 w 794"/>
                <a:gd name="T33" fmla="*/ 2147483647 h 1200"/>
                <a:gd name="T34" fmla="*/ 2147483647 w 794"/>
                <a:gd name="T35" fmla="*/ 2147483647 h 1200"/>
                <a:gd name="T36" fmla="*/ 2147483647 w 794"/>
                <a:gd name="T37" fmla="*/ 2147483647 h 1200"/>
                <a:gd name="T38" fmla="*/ 2147483647 w 794"/>
                <a:gd name="T39" fmla="*/ 2147483647 h 1200"/>
                <a:gd name="T40" fmla="*/ 2147483647 w 794"/>
                <a:gd name="T41" fmla="*/ 2147483647 h 1200"/>
                <a:gd name="T42" fmla="*/ 2147483647 w 794"/>
                <a:gd name="T43" fmla="*/ 2147483647 h 1200"/>
                <a:gd name="T44" fmla="*/ 2147483647 w 794"/>
                <a:gd name="T45" fmla="*/ 2147483647 h 1200"/>
                <a:gd name="T46" fmla="*/ 2147483647 w 794"/>
                <a:gd name="T47" fmla="*/ 2147483647 h 1200"/>
                <a:gd name="T48" fmla="*/ 2147483647 w 794"/>
                <a:gd name="T49" fmla="*/ 2147483647 h 1200"/>
                <a:gd name="T50" fmla="*/ 0 w 794"/>
                <a:gd name="T51" fmla="*/ 2147483647 h 1200"/>
                <a:gd name="T52" fmla="*/ 0 w 794"/>
                <a:gd name="T53" fmla="*/ 2147483647 h 1200"/>
                <a:gd name="T54" fmla="*/ 0 w 794"/>
                <a:gd name="T55" fmla="*/ 2147483647 h 1200"/>
                <a:gd name="T56" fmla="*/ 2147483647 w 794"/>
                <a:gd name="T57" fmla="*/ 2147483647 h 1200"/>
                <a:gd name="T58" fmla="*/ 2147483647 w 794"/>
                <a:gd name="T59" fmla="*/ 2147483647 h 1200"/>
                <a:gd name="T60" fmla="*/ 2147483647 w 794"/>
                <a:gd name="T61" fmla="*/ 2147483647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gradFill rotWithShape="1">
              <a:gsLst>
                <a:gs pos="0">
                  <a:srgbClr val="5D0202"/>
                </a:gs>
                <a:gs pos="50000">
                  <a:srgbClr val="A90404"/>
                </a:gs>
                <a:gs pos="100000">
                  <a:srgbClr val="5D0202"/>
                </a:gs>
              </a:gsLst>
              <a:lin ang="5400000" scaled="1"/>
            </a:gradFill>
            <a:ln w="19050">
              <a:solidFill>
                <a:srgbClr val="FFFFFF"/>
              </a:solidFill>
              <a:round/>
              <a:headEnd/>
              <a:tailEnd/>
            </a:ln>
          </p:spPr>
          <p:txBody>
            <a:bodyPr/>
            <a:lstStyle/>
            <a:p>
              <a:endParaRPr lang="ru-RU"/>
            </a:p>
          </p:txBody>
        </p:sp>
        <p:sp>
          <p:nvSpPr>
            <p:cNvPr id="13" name="Freeform 7"/>
            <p:cNvSpPr>
              <a:spLocks/>
            </p:cNvSpPr>
            <p:nvPr/>
          </p:nvSpPr>
          <p:spPr bwMode="gray">
            <a:xfrm rot="3600000">
              <a:off x="2734469" y="1605756"/>
              <a:ext cx="2003425" cy="2760663"/>
            </a:xfrm>
            <a:custGeom>
              <a:avLst/>
              <a:gdLst>
                <a:gd name="T0" fmla="*/ 2147483647 w 864"/>
                <a:gd name="T1" fmla="*/ 2147483647 h 1191"/>
                <a:gd name="T2" fmla="*/ 2147483647 w 864"/>
                <a:gd name="T3" fmla="*/ 2147483647 h 1191"/>
                <a:gd name="T4" fmla="*/ 2147483647 w 864"/>
                <a:gd name="T5" fmla="*/ 2147483647 h 1191"/>
                <a:gd name="T6" fmla="*/ 2147483647 w 864"/>
                <a:gd name="T7" fmla="*/ 2147483647 h 1191"/>
                <a:gd name="T8" fmla="*/ 2147483647 w 864"/>
                <a:gd name="T9" fmla="*/ 2147483647 h 1191"/>
                <a:gd name="T10" fmla="*/ 2147483647 w 864"/>
                <a:gd name="T11" fmla="*/ 2147483647 h 1191"/>
                <a:gd name="T12" fmla="*/ 2147483647 w 864"/>
                <a:gd name="T13" fmla="*/ 2147483647 h 1191"/>
                <a:gd name="T14" fmla="*/ 2147483647 w 864"/>
                <a:gd name="T15" fmla="*/ 2147483647 h 1191"/>
                <a:gd name="T16" fmla="*/ 2147483647 w 864"/>
                <a:gd name="T17" fmla="*/ 2147483647 h 1191"/>
                <a:gd name="T18" fmla="*/ 2147483647 w 864"/>
                <a:gd name="T19" fmla="*/ 2147483647 h 1191"/>
                <a:gd name="T20" fmla="*/ 2147483647 w 864"/>
                <a:gd name="T21" fmla="*/ 2147483647 h 1191"/>
                <a:gd name="T22" fmla="*/ 2147483647 w 864"/>
                <a:gd name="T23" fmla="*/ 2147483647 h 1191"/>
                <a:gd name="T24" fmla="*/ 2147483647 w 864"/>
                <a:gd name="T25" fmla="*/ 2147483647 h 1191"/>
                <a:gd name="T26" fmla="*/ 2147483647 w 864"/>
                <a:gd name="T27" fmla="*/ 2147483647 h 1191"/>
                <a:gd name="T28" fmla="*/ 2147483647 w 864"/>
                <a:gd name="T29" fmla="*/ 2147483647 h 1191"/>
                <a:gd name="T30" fmla="*/ 2147483647 w 864"/>
                <a:gd name="T31" fmla="*/ 2147483647 h 1191"/>
                <a:gd name="T32" fmla="*/ 2147483647 w 864"/>
                <a:gd name="T33" fmla="*/ 2147483647 h 1191"/>
                <a:gd name="T34" fmla="*/ 2147483647 w 864"/>
                <a:gd name="T35" fmla="*/ 2147483647 h 1191"/>
                <a:gd name="T36" fmla="*/ 2147483647 w 864"/>
                <a:gd name="T37" fmla="*/ 2147483647 h 1191"/>
                <a:gd name="T38" fmla="*/ 2147483647 w 864"/>
                <a:gd name="T39" fmla="*/ 2147483647 h 1191"/>
                <a:gd name="T40" fmla="*/ 2147483647 w 864"/>
                <a:gd name="T41" fmla="*/ 0 h 1191"/>
                <a:gd name="T42" fmla="*/ 0 w 864"/>
                <a:gd name="T43" fmla="*/ 2147483647 h 1191"/>
                <a:gd name="T44" fmla="*/ 2147483647 w 864"/>
                <a:gd name="T45" fmla="*/ 2147483647 h 1191"/>
                <a:gd name="T46" fmla="*/ 2147483647 w 864"/>
                <a:gd name="T47" fmla="*/ 2147483647 h 1191"/>
                <a:gd name="T48" fmla="*/ 2147483647 w 864"/>
                <a:gd name="T49" fmla="*/ 2147483647 h 1191"/>
                <a:gd name="T50" fmla="*/ 2147483647 w 864"/>
                <a:gd name="T51" fmla="*/ 2147483647 h 1191"/>
                <a:gd name="T52" fmla="*/ 2147483647 w 864"/>
                <a:gd name="T53" fmla="*/ 2147483647 h 1191"/>
                <a:gd name="T54" fmla="*/ 2147483647 w 864"/>
                <a:gd name="T55" fmla="*/ 2147483647 h 1191"/>
                <a:gd name="T56" fmla="*/ 2147483647 w 864"/>
                <a:gd name="T57" fmla="*/ 2147483647 h 1191"/>
                <a:gd name="T58" fmla="*/ 2147483647 w 864"/>
                <a:gd name="T59" fmla="*/ 2147483647 h 1191"/>
                <a:gd name="T60" fmla="*/ 2147483647 w 864"/>
                <a:gd name="T61" fmla="*/ 2147483647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gradFill rotWithShape="1">
              <a:gsLst>
                <a:gs pos="0">
                  <a:srgbClr val="5D0202"/>
                </a:gs>
                <a:gs pos="50000">
                  <a:srgbClr val="A90404"/>
                </a:gs>
                <a:gs pos="100000">
                  <a:srgbClr val="5D0202"/>
                </a:gs>
              </a:gsLst>
              <a:lin ang="5400000" scaled="1"/>
            </a:gradFill>
            <a:ln w="19050">
              <a:solidFill>
                <a:srgbClr val="FFFFFF"/>
              </a:solidFill>
              <a:round/>
              <a:headEnd/>
              <a:tailEnd/>
            </a:ln>
          </p:spPr>
          <p:txBody>
            <a:bodyPr/>
            <a:lstStyle/>
            <a:p>
              <a:endParaRPr lang="ru-RU"/>
            </a:p>
          </p:txBody>
        </p:sp>
        <p:sp>
          <p:nvSpPr>
            <p:cNvPr id="14" name="Freeform 8"/>
            <p:cNvSpPr>
              <a:spLocks/>
            </p:cNvSpPr>
            <p:nvPr/>
          </p:nvSpPr>
          <p:spPr bwMode="gray">
            <a:xfrm rot="3600000">
              <a:off x="4019550" y="2255838"/>
              <a:ext cx="3190875" cy="1219200"/>
            </a:xfrm>
            <a:custGeom>
              <a:avLst/>
              <a:gdLst>
                <a:gd name="T0" fmla="*/ 2147483647 w 1375"/>
                <a:gd name="T1" fmla="*/ 2147483647 h 527"/>
                <a:gd name="T2" fmla="*/ 2147483647 w 1375"/>
                <a:gd name="T3" fmla="*/ 2147483647 h 527"/>
                <a:gd name="T4" fmla="*/ 2147483647 w 1375"/>
                <a:gd name="T5" fmla="*/ 2147483647 h 527"/>
                <a:gd name="T6" fmla="*/ 2147483647 w 1375"/>
                <a:gd name="T7" fmla="*/ 2147483647 h 527"/>
                <a:gd name="T8" fmla="*/ 2147483647 w 1375"/>
                <a:gd name="T9" fmla="*/ 2147483647 h 527"/>
                <a:gd name="T10" fmla="*/ 2147483647 w 1375"/>
                <a:gd name="T11" fmla="*/ 2147483647 h 527"/>
                <a:gd name="T12" fmla="*/ 2147483647 w 1375"/>
                <a:gd name="T13" fmla="*/ 2147483647 h 527"/>
                <a:gd name="T14" fmla="*/ 2147483647 w 1375"/>
                <a:gd name="T15" fmla="*/ 2147483647 h 527"/>
                <a:gd name="T16" fmla="*/ 2147483647 w 1375"/>
                <a:gd name="T17" fmla="*/ 2147483647 h 527"/>
                <a:gd name="T18" fmla="*/ 2147483647 w 1375"/>
                <a:gd name="T19" fmla="*/ 2147483647 h 527"/>
                <a:gd name="T20" fmla="*/ 2147483647 w 1375"/>
                <a:gd name="T21" fmla="*/ 2147483647 h 527"/>
                <a:gd name="T22" fmla="*/ 2147483647 w 1375"/>
                <a:gd name="T23" fmla="*/ 2147483647 h 527"/>
                <a:gd name="T24" fmla="*/ 2147483647 w 1375"/>
                <a:gd name="T25" fmla="*/ 0 h 527"/>
                <a:gd name="T26" fmla="*/ 0 w 1375"/>
                <a:gd name="T27" fmla="*/ 2147483647 h 527"/>
                <a:gd name="T28" fmla="*/ 2147483647 w 1375"/>
                <a:gd name="T29" fmla="*/ 2147483647 h 527"/>
                <a:gd name="T30" fmla="*/ 2147483647 w 1375"/>
                <a:gd name="T31" fmla="*/ 2147483647 h 527"/>
                <a:gd name="T32" fmla="*/ 2147483647 w 1375"/>
                <a:gd name="T33" fmla="*/ 2147483647 h 527"/>
                <a:gd name="T34" fmla="*/ 2147483647 w 1375"/>
                <a:gd name="T35" fmla="*/ 2147483647 h 527"/>
                <a:gd name="T36" fmla="*/ 2147483647 w 1375"/>
                <a:gd name="T37" fmla="*/ 2147483647 h 527"/>
                <a:gd name="T38" fmla="*/ 2147483647 w 1375"/>
                <a:gd name="T39" fmla="*/ 2147483647 h 527"/>
                <a:gd name="T40" fmla="*/ 2147483647 w 1375"/>
                <a:gd name="T41" fmla="*/ 2147483647 h 527"/>
                <a:gd name="T42" fmla="*/ 2147483647 w 1375"/>
                <a:gd name="T43" fmla="*/ 2147483647 h 527"/>
                <a:gd name="T44" fmla="*/ 2147483647 w 1375"/>
                <a:gd name="T45" fmla="*/ 2147483647 h 527"/>
                <a:gd name="T46" fmla="*/ 2147483647 w 1375"/>
                <a:gd name="T47" fmla="*/ 2147483647 h 527"/>
                <a:gd name="T48" fmla="*/ 2147483647 w 1375"/>
                <a:gd name="T49" fmla="*/ 2147483647 h 527"/>
                <a:gd name="T50" fmla="*/ 2147483647 w 1375"/>
                <a:gd name="T51" fmla="*/ 2147483647 h 527"/>
                <a:gd name="T52" fmla="*/ 2147483647 w 1375"/>
                <a:gd name="T53" fmla="*/ 2147483647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gradFill rotWithShape="1">
              <a:gsLst>
                <a:gs pos="0">
                  <a:srgbClr val="5D0202"/>
                </a:gs>
                <a:gs pos="50000">
                  <a:srgbClr val="A90404"/>
                </a:gs>
                <a:gs pos="100000">
                  <a:srgbClr val="5D0202"/>
                </a:gs>
              </a:gsLst>
              <a:lin ang="5400000" scaled="1"/>
            </a:gradFill>
            <a:ln w="19050">
              <a:solidFill>
                <a:srgbClr val="FFFFFF"/>
              </a:solidFill>
              <a:round/>
              <a:headEnd/>
              <a:tailEnd/>
            </a:ln>
          </p:spPr>
          <p:txBody>
            <a:bodyPr/>
            <a:lstStyle/>
            <a:p>
              <a:endParaRPr lang="ru-RU"/>
            </a:p>
          </p:txBody>
        </p:sp>
        <p:sp>
          <p:nvSpPr>
            <p:cNvPr id="15" name="Freeform 9"/>
            <p:cNvSpPr>
              <a:spLocks/>
            </p:cNvSpPr>
            <p:nvPr/>
          </p:nvSpPr>
          <p:spPr bwMode="gray">
            <a:xfrm rot="7200000">
              <a:off x="4496594" y="2107406"/>
              <a:ext cx="1282700" cy="1944688"/>
            </a:xfrm>
            <a:custGeom>
              <a:avLst/>
              <a:gdLst>
                <a:gd name="T0" fmla="*/ 2147483647 w 550"/>
                <a:gd name="T1" fmla="*/ 2147483647 h 836"/>
                <a:gd name="T2" fmla="*/ 2147483647 w 550"/>
                <a:gd name="T3" fmla="*/ 2147483647 h 836"/>
                <a:gd name="T4" fmla="*/ 2147483647 w 550"/>
                <a:gd name="T5" fmla="*/ 2147483647 h 836"/>
                <a:gd name="T6" fmla="*/ 2147483647 w 550"/>
                <a:gd name="T7" fmla="*/ 2147483647 h 836"/>
                <a:gd name="T8" fmla="*/ 2147483647 w 550"/>
                <a:gd name="T9" fmla="*/ 2147483647 h 836"/>
                <a:gd name="T10" fmla="*/ 2147483647 w 550"/>
                <a:gd name="T11" fmla="*/ 2147483647 h 836"/>
                <a:gd name="T12" fmla="*/ 2147483647 w 550"/>
                <a:gd name="T13" fmla="*/ 2147483647 h 836"/>
                <a:gd name="T14" fmla="*/ 2147483647 w 550"/>
                <a:gd name="T15" fmla="*/ 2147483647 h 836"/>
                <a:gd name="T16" fmla="*/ 2147483647 w 550"/>
                <a:gd name="T17" fmla="*/ 2147483647 h 836"/>
                <a:gd name="T18" fmla="*/ 2147483647 w 550"/>
                <a:gd name="T19" fmla="*/ 2147483647 h 836"/>
                <a:gd name="T20" fmla="*/ 2147483647 w 550"/>
                <a:gd name="T21" fmla="*/ 2147483647 h 836"/>
                <a:gd name="T22" fmla="*/ 2147483647 w 550"/>
                <a:gd name="T23" fmla="*/ 0 h 836"/>
                <a:gd name="T24" fmla="*/ 0 w 550"/>
                <a:gd name="T25" fmla="*/ 2147483647 h 836"/>
                <a:gd name="T26" fmla="*/ 2147483647 w 550"/>
                <a:gd name="T27" fmla="*/ 2147483647 h 836"/>
                <a:gd name="T28" fmla="*/ 2147483647 w 550"/>
                <a:gd name="T29" fmla="*/ 2147483647 h 836"/>
                <a:gd name="T30" fmla="*/ 2147483647 w 550"/>
                <a:gd name="T31" fmla="*/ 2147483647 h 836"/>
                <a:gd name="T32" fmla="*/ 2147483647 w 550"/>
                <a:gd name="T33" fmla="*/ 2147483647 h 836"/>
                <a:gd name="T34" fmla="*/ 2147483647 w 550"/>
                <a:gd name="T35" fmla="*/ 2147483647 h 836"/>
                <a:gd name="T36" fmla="*/ 2147483647 w 550"/>
                <a:gd name="T37" fmla="*/ 2147483647 h 836"/>
                <a:gd name="T38" fmla="*/ 2147483647 w 550"/>
                <a:gd name="T39" fmla="*/ 2147483647 h 836"/>
                <a:gd name="T40" fmla="*/ 2147483647 w 550"/>
                <a:gd name="T41" fmla="*/ 2147483647 h 836"/>
                <a:gd name="T42" fmla="*/ 2147483647 w 550"/>
                <a:gd name="T43" fmla="*/ 2147483647 h 836"/>
                <a:gd name="T44" fmla="*/ 2147483647 w 550"/>
                <a:gd name="T45" fmla="*/ 2147483647 h 836"/>
                <a:gd name="T46" fmla="*/ 2147483647 w 550"/>
                <a:gd name="T47" fmla="*/ 2147483647 h 836"/>
                <a:gd name="T48" fmla="*/ 2147483647 w 550"/>
                <a:gd name="T49" fmla="*/ 2147483647 h 836"/>
                <a:gd name="T50" fmla="*/ 2147483647 w 550"/>
                <a:gd name="T51" fmla="*/ 2147483647 h 836"/>
                <a:gd name="T52" fmla="*/ 2147483647 w 550"/>
                <a:gd name="T53" fmla="*/ 2147483647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6" name="Freeform 10"/>
            <p:cNvSpPr>
              <a:spLocks/>
            </p:cNvSpPr>
            <p:nvPr/>
          </p:nvSpPr>
          <p:spPr bwMode="gray">
            <a:xfrm rot="7200000">
              <a:off x="3824288" y="3163887"/>
              <a:ext cx="1447800" cy="1920875"/>
            </a:xfrm>
            <a:custGeom>
              <a:avLst/>
              <a:gdLst>
                <a:gd name="T0" fmla="*/ 2147483647 w 621"/>
                <a:gd name="T1" fmla="*/ 0 h 826"/>
                <a:gd name="T2" fmla="*/ 2147483647 w 621"/>
                <a:gd name="T3" fmla="*/ 2147483647 h 826"/>
                <a:gd name="T4" fmla="*/ 2147483647 w 621"/>
                <a:gd name="T5" fmla="*/ 2147483647 h 826"/>
                <a:gd name="T6" fmla="*/ 2147483647 w 621"/>
                <a:gd name="T7" fmla="*/ 2147483647 h 826"/>
                <a:gd name="T8" fmla="*/ 2147483647 w 621"/>
                <a:gd name="T9" fmla="*/ 2147483647 h 826"/>
                <a:gd name="T10" fmla="*/ 2147483647 w 621"/>
                <a:gd name="T11" fmla="*/ 2147483647 h 826"/>
                <a:gd name="T12" fmla="*/ 0 w 621"/>
                <a:gd name="T13" fmla="*/ 2147483647 h 826"/>
                <a:gd name="T14" fmla="*/ 2147483647 w 621"/>
                <a:gd name="T15" fmla="*/ 2147483647 h 826"/>
                <a:gd name="T16" fmla="*/ 2147483647 w 621"/>
                <a:gd name="T17" fmla="*/ 2147483647 h 826"/>
                <a:gd name="T18" fmla="*/ 2147483647 w 621"/>
                <a:gd name="T19" fmla="*/ 2147483647 h 826"/>
                <a:gd name="T20" fmla="*/ 2147483647 w 621"/>
                <a:gd name="T21" fmla="*/ 2147483647 h 826"/>
                <a:gd name="T22" fmla="*/ 2147483647 w 621"/>
                <a:gd name="T23" fmla="*/ 2147483647 h 826"/>
                <a:gd name="T24" fmla="*/ 2147483647 w 621"/>
                <a:gd name="T25" fmla="*/ 2147483647 h 826"/>
                <a:gd name="T26" fmla="*/ 2147483647 w 621"/>
                <a:gd name="T27" fmla="*/ 2147483647 h 826"/>
                <a:gd name="T28" fmla="*/ 2147483647 w 621"/>
                <a:gd name="T29" fmla="*/ 2147483647 h 826"/>
                <a:gd name="T30" fmla="*/ 2147483647 w 621"/>
                <a:gd name="T31" fmla="*/ 2147483647 h 826"/>
                <a:gd name="T32" fmla="*/ 2147483647 w 621"/>
                <a:gd name="T33" fmla="*/ 2147483647 h 826"/>
                <a:gd name="T34" fmla="*/ 2147483647 w 621"/>
                <a:gd name="T35" fmla="*/ 2147483647 h 826"/>
                <a:gd name="T36" fmla="*/ 2147483647 w 621"/>
                <a:gd name="T37" fmla="*/ 2147483647 h 826"/>
                <a:gd name="T38" fmla="*/ 2147483647 w 621"/>
                <a:gd name="T39" fmla="*/ 2147483647 h 826"/>
                <a:gd name="T40" fmla="*/ 2147483647 w 621"/>
                <a:gd name="T41" fmla="*/ 2147483647 h 826"/>
                <a:gd name="T42" fmla="*/ 2147483647 w 621"/>
                <a:gd name="T43" fmla="*/ 2147483647 h 826"/>
                <a:gd name="T44" fmla="*/ 2147483647 w 621"/>
                <a:gd name="T45" fmla="*/ 2147483647 h 826"/>
                <a:gd name="T46" fmla="*/ 2147483647 w 621"/>
                <a:gd name="T47" fmla="*/ 2147483647 h 826"/>
                <a:gd name="T48" fmla="*/ 2147483647 w 621"/>
                <a:gd name="T49" fmla="*/ 2147483647 h 826"/>
                <a:gd name="T50" fmla="*/ 2147483647 w 621"/>
                <a:gd name="T51" fmla="*/ 2147483647 h 826"/>
                <a:gd name="T52" fmla="*/ 2147483647 w 621"/>
                <a:gd name="T53" fmla="*/ 2147483647 h 826"/>
                <a:gd name="T54" fmla="*/ 2147483647 w 621"/>
                <a:gd name="T55" fmla="*/ 2147483647 h 826"/>
                <a:gd name="T56" fmla="*/ 2147483647 w 621"/>
                <a:gd name="T57" fmla="*/ 2147483647 h 826"/>
                <a:gd name="T58" fmla="*/ 2147483647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7" name="Freeform 11"/>
            <p:cNvSpPr>
              <a:spLocks/>
            </p:cNvSpPr>
            <p:nvPr/>
          </p:nvSpPr>
          <p:spPr bwMode="gray">
            <a:xfrm rot="7200000">
              <a:off x="2733675" y="2606676"/>
              <a:ext cx="2217737" cy="931862"/>
            </a:xfrm>
            <a:custGeom>
              <a:avLst/>
              <a:gdLst>
                <a:gd name="T0" fmla="*/ 2147483647 w 953"/>
                <a:gd name="T1" fmla="*/ 2147483647 h 400"/>
                <a:gd name="T2" fmla="*/ 2147483647 w 953"/>
                <a:gd name="T3" fmla="*/ 2147483647 h 400"/>
                <a:gd name="T4" fmla="*/ 2147483647 w 953"/>
                <a:gd name="T5" fmla="*/ 2147483647 h 400"/>
                <a:gd name="T6" fmla="*/ 2147483647 w 953"/>
                <a:gd name="T7" fmla="*/ 2147483647 h 400"/>
                <a:gd name="T8" fmla="*/ 2147483647 w 953"/>
                <a:gd name="T9" fmla="*/ 2147483647 h 400"/>
                <a:gd name="T10" fmla="*/ 2147483647 w 953"/>
                <a:gd name="T11" fmla="*/ 2147483647 h 400"/>
                <a:gd name="T12" fmla="*/ 2147483647 w 953"/>
                <a:gd name="T13" fmla="*/ 2147483647 h 400"/>
                <a:gd name="T14" fmla="*/ 2147483647 w 953"/>
                <a:gd name="T15" fmla="*/ 2147483647 h 400"/>
                <a:gd name="T16" fmla="*/ 2147483647 w 953"/>
                <a:gd name="T17" fmla="*/ 2147483647 h 400"/>
                <a:gd name="T18" fmla="*/ 2147483647 w 953"/>
                <a:gd name="T19" fmla="*/ 2147483647 h 400"/>
                <a:gd name="T20" fmla="*/ 2147483647 w 953"/>
                <a:gd name="T21" fmla="*/ 2147483647 h 400"/>
                <a:gd name="T22" fmla="*/ 2147483647 w 953"/>
                <a:gd name="T23" fmla="*/ 2147483647 h 400"/>
                <a:gd name="T24" fmla="*/ 2147483647 w 953"/>
                <a:gd name="T25" fmla="*/ 2147483647 h 400"/>
                <a:gd name="T26" fmla="*/ 2147483647 w 953"/>
                <a:gd name="T27" fmla="*/ 2147483647 h 400"/>
                <a:gd name="T28" fmla="*/ 2147483647 w 953"/>
                <a:gd name="T29" fmla="*/ 2147483647 h 400"/>
                <a:gd name="T30" fmla="*/ 2147483647 w 953"/>
                <a:gd name="T31" fmla="*/ 2147483647 h 400"/>
                <a:gd name="T32" fmla="*/ 2147483647 w 953"/>
                <a:gd name="T33" fmla="*/ 2147483647 h 400"/>
                <a:gd name="T34" fmla="*/ 2147483647 w 953"/>
                <a:gd name="T35" fmla="*/ 2147483647 h 400"/>
                <a:gd name="T36" fmla="*/ 2147483647 w 953"/>
                <a:gd name="T37" fmla="*/ 2147483647 h 400"/>
                <a:gd name="T38" fmla="*/ 2147483647 w 953"/>
                <a:gd name="T39" fmla="*/ 2147483647 h 400"/>
                <a:gd name="T40" fmla="*/ 2147483647 w 953"/>
                <a:gd name="T41" fmla="*/ 2147483647 h 400"/>
                <a:gd name="T42" fmla="*/ 0 w 953"/>
                <a:gd name="T43" fmla="*/ 2147483647 h 400"/>
                <a:gd name="T44" fmla="*/ 2147483647 w 953"/>
                <a:gd name="T45" fmla="*/ 2147483647 h 400"/>
                <a:gd name="T46" fmla="*/ 2147483647 w 953"/>
                <a:gd name="T47" fmla="*/ 2147483647 h 400"/>
                <a:gd name="T48" fmla="*/ 2147483647 w 953"/>
                <a:gd name="T49" fmla="*/ 2147483647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8" name="Oval 12"/>
            <p:cNvSpPr>
              <a:spLocks noChangeArrowheads="1"/>
            </p:cNvSpPr>
            <p:nvPr/>
          </p:nvSpPr>
          <p:spPr bwMode="gray">
            <a:xfrm>
              <a:off x="3870325" y="2803525"/>
              <a:ext cx="1360488" cy="1355725"/>
            </a:xfrm>
            <a:prstGeom prst="ellipse">
              <a:avLst/>
            </a:prstGeom>
            <a:gradFill rotWithShape="1">
              <a:gsLst>
                <a:gs pos="0">
                  <a:srgbClr val="E2E2E2"/>
                </a:gs>
                <a:gs pos="100000">
                  <a:srgbClr val="C3C3C3"/>
                </a:gs>
              </a:gsLst>
              <a:lin ang="5400000" scaled="1"/>
            </a:gradFill>
            <a:ln w="19050" algn="ctr">
              <a:solidFill>
                <a:srgbClr val="FFFFFF"/>
              </a:solidFill>
              <a:round/>
              <a:headEnd/>
              <a:tailEnd/>
            </a:ln>
          </p:spPr>
          <p:txBody>
            <a:bodyPr/>
            <a:lstStyle/>
            <a:p>
              <a:pPr algn="ctr"/>
              <a:endParaRPr lang="en-GB" sz="3800"/>
            </a:p>
          </p:txBody>
        </p:sp>
      </p:grpSp>
      <p:sp>
        <p:nvSpPr>
          <p:cNvPr id="19" name="Dikdörtgen 18"/>
          <p:cNvSpPr/>
          <p:nvPr/>
        </p:nvSpPr>
        <p:spPr>
          <a:xfrm>
            <a:off x="1719557" y="3314346"/>
            <a:ext cx="1695862" cy="584775"/>
          </a:xfrm>
          <a:prstGeom prst="rect">
            <a:avLst/>
          </a:prstGeom>
        </p:spPr>
        <p:txBody>
          <a:bodyPr wrap="square">
            <a:spAutoFit/>
          </a:bodyPr>
          <a:lstStyle/>
          <a:p>
            <a:pPr lvl="0" algn="ctr"/>
            <a:r>
              <a:rPr lang="tr-TR" sz="3200" b="1" dirty="0" smtClean="0"/>
              <a:t>EFKS</a:t>
            </a:r>
            <a:endParaRPr lang="tr-TR" sz="2000" b="1" dirty="0"/>
          </a:p>
        </p:txBody>
      </p:sp>
      <p:sp>
        <p:nvSpPr>
          <p:cNvPr id="20" name="Dikdörtgen 19"/>
          <p:cNvSpPr/>
          <p:nvPr/>
        </p:nvSpPr>
        <p:spPr>
          <a:xfrm>
            <a:off x="5814190" y="3395191"/>
            <a:ext cx="1899360" cy="646331"/>
          </a:xfrm>
          <a:prstGeom prst="rect">
            <a:avLst/>
          </a:prstGeom>
        </p:spPr>
        <p:txBody>
          <a:bodyPr wrap="square">
            <a:spAutoFit/>
          </a:bodyPr>
          <a:lstStyle/>
          <a:p>
            <a:pPr lvl="0" algn="ctr"/>
            <a:r>
              <a:rPr lang="tr-TR" b="1" dirty="0" smtClean="0"/>
              <a:t>e-FATURA</a:t>
            </a:r>
          </a:p>
          <a:p>
            <a:pPr lvl="0" algn="ctr"/>
            <a:r>
              <a:rPr lang="tr-TR" b="1" dirty="0" smtClean="0"/>
              <a:t>UYGULAMASI</a:t>
            </a:r>
            <a:endParaRPr lang="tr-TR" b="1" dirty="0"/>
          </a:p>
        </p:txBody>
      </p:sp>
      <p:sp>
        <p:nvSpPr>
          <p:cNvPr id="26" name="Metin kutusu 25"/>
          <p:cNvSpPr txBox="1"/>
          <p:nvPr/>
        </p:nvSpPr>
        <p:spPr>
          <a:xfrm>
            <a:off x="1951415" y="5087607"/>
            <a:ext cx="1199783" cy="369332"/>
          </a:xfrm>
          <a:prstGeom prst="rect">
            <a:avLst/>
          </a:prstGeom>
          <a:noFill/>
        </p:spPr>
        <p:txBody>
          <a:bodyPr wrap="square" rtlCol="0">
            <a:spAutoFit/>
          </a:bodyPr>
          <a:lstStyle/>
          <a:p>
            <a:pPr algn="ctr"/>
            <a:r>
              <a:rPr lang="tr-TR" b="1" dirty="0" smtClean="0">
                <a:solidFill>
                  <a:schemeClr val="bg1"/>
                </a:solidFill>
              </a:rPr>
              <a:t> 2008</a:t>
            </a:r>
            <a:endParaRPr lang="tr-TR" b="1" dirty="0">
              <a:solidFill>
                <a:schemeClr val="bg1"/>
              </a:solidFill>
            </a:endParaRPr>
          </a:p>
        </p:txBody>
      </p:sp>
      <p:sp>
        <p:nvSpPr>
          <p:cNvPr id="27" name="Metin kutusu 26"/>
          <p:cNvSpPr txBox="1"/>
          <p:nvPr/>
        </p:nvSpPr>
        <p:spPr>
          <a:xfrm>
            <a:off x="6195164" y="5036286"/>
            <a:ext cx="1199783" cy="369332"/>
          </a:xfrm>
          <a:prstGeom prst="rect">
            <a:avLst/>
          </a:prstGeom>
          <a:noFill/>
        </p:spPr>
        <p:txBody>
          <a:bodyPr wrap="square" rtlCol="0">
            <a:spAutoFit/>
          </a:bodyPr>
          <a:lstStyle/>
          <a:p>
            <a:pPr algn="ctr"/>
            <a:r>
              <a:rPr lang="tr-TR" b="1" dirty="0" smtClean="0">
                <a:solidFill>
                  <a:schemeClr val="bg1"/>
                </a:solidFill>
              </a:rPr>
              <a:t> 2010</a:t>
            </a:r>
            <a:endParaRPr lang="tr-TR" b="1" dirty="0">
              <a:solidFill>
                <a:schemeClr val="bg1"/>
              </a:solidFill>
            </a:endParaRPr>
          </a:p>
        </p:txBody>
      </p:sp>
      <p:sp>
        <p:nvSpPr>
          <p:cNvPr id="28" name="Metin kutusu 27"/>
          <p:cNvSpPr txBox="1"/>
          <p:nvPr/>
        </p:nvSpPr>
        <p:spPr>
          <a:xfrm>
            <a:off x="2004065" y="4507592"/>
            <a:ext cx="1199783" cy="369332"/>
          </a:xfrm>
          <a:prstGeom prst="rect">
            <a:avLst/>
          </a:prstGeom>
          <a:noFill/>
          <a:scene3d>
            <a:camera prst="orthographicFront">
              <a:rot lat="0" lon="600000" rev="21594000"/>
            </a:camera>
            <a:lightRig rig="threePt" dir="t"/>
          </a:scene3d>
          <a:sp3d/>
        </p:spPr>
        <p:txBody>
          <a:bodyPr wrap="square" lIns="36000" rtlCol="0">
            <a:spAutoFit/>
          </a:bodyPr>
          <a:lstStyle/>
          <a:p>
            <a:pPr algn="ctr"/>
            <a:r>
              <a:rPr lang="tr-TR" b="1" dirty="0" smtClean="0">
                <a:solidFill>
                  <a:schemeClr val="accent1">
                    <a:lumMod val="75000"/>
                  </a:schemeClr>
                </a:solidFill>
              </a:rPr>
              <a:t>Şubat</a:t>
            </a:r>
            <a:endParaRPr lang="tr-TR" b="1" dirty="0">
              <a:solidFill>
                <a:schemeClr val="accent1">
                  <a:lumMod val="75000"/>
                </a:schemeClr>
              </a:solidFill>
            </a:endParaRPr>
          </a:p>
        </p:txBody>
      </p:sp>
      <p:sp>
        <p:nvSpPr>
          <p:cNvPr id="29" name="Metin kutusu 28"/>
          <p:cNvSpPr txBox="1"/>
          <p:nvPr/>
        </p:nvSpPr>
        <p:spPr>
          <a:xfrm>
            <a:off x="6203286" y="4500477"/>
            <a:ext cx="1199783" cy="369332"/>
          </a:xfrm>
          <a:prstGeom prst="rect">
            <a:avLst/>
          </a:prstGeom>
          <a:noFill/>
        </p:spPr>
        <p:txBody>
          <a:bodyPr wrap="square" rtlCol="0">
            <a:spAutoFit/>
          </a:bodyPr>
          <a:lstStyle/>
          <a:p>
            <a:pPr algn="ctr"/>
            <a:r>
              <a:rPr lang="tr-TR" b="1" dirty="0" smtClean="0">
                <a:solidFill>
                  <a:srgbClr val="C00000"/>
                </a:solidFill>
              </a:rPr>
              <a:t>Mart</a:t>
            </a:r>
            <a:endParaRPr lang="tr-TR" b="1" dirty="0">
              <a:solidFill>
                <a:srgbClr val="C00000"/>
              </a:solidFill>
            </a:endParaRPr>
          </a:p>
        </p:txBody>
      </p:sp>
      <p:pic>
        <p:nvPicPr>
          <p:cNvPr id="33" name="Picture 2" descr="http://www.medyaurfa.net/wp-content/uploads/2012/07/gelir-idaresi-ba%C5%9Fkanl%C4%B1%C4%9F%C4%B1.jpg"/>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94078" y="578524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212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539552" y="481037"/>
            <a:ext cx="8229600" cy="1143000"/>
          </a:xfrm>
        </p:spPr>
        <p:txBody>
          <a:bodyPr>
            <a:normAutofit/>
          </a:bodyPr>
          <a:lstStyle/>
          <a:p>
            <a:r>
              <a:rPr lang="tr-TR" sz="2800" b="1" kern="0" dirty="0">
                <a:solidFill>
                  <a:srgbClr val="C00000"/>
                </a:solidFill>
              </a:rPr>
              <a:t>ÜLKEMİZDE E-DÖNÜŞÜM</a:t>
            </a:r>
            <a:r>
              <a:rPr lang="tr-TR" sz="2800" b="1" kern="0" dirty="0">
                <a:solidFill>
                  <a:srgbClr val="C00000"/>
                </a:solidFill>
                <a:latin typeface="+mn-lt"/>
                <a:ea typeface="+mn-ea"/>
                <a:cs typeface="+mn-cs"/>
              </a:rPr>
              <a:t/>
            </a:r>
            <a:br>
              <a:rPr lang="tr-TR" sz="2800" b="1" kern="0" dirty="0">
                <a:solidFill>
                  <a:srgbClr val="C00000"/>
                </a:solidFill>
                <a:latin typeface="+mn-lt"/>
                <a:ea typeface="+mn-ea"/>
                <a:cs typeface="+mn-cs"/>
              </a:rPr>
            </a:br>
            <a:r>
              <a:rPr lang="tr-TR" sz="2800" b="1" kern="0" dirty="0" smtClean="0">
                <a:solidFill>
                  <a:srgbClr val="C00000"/>
                </a:solidFill>
                <a:latin typeface="+mn-lt"/>
                <a:ea typeface="+mn-ea"/>
                <a:cs typeface="+mn-cs"/>
              </a:rPr>
              <a:t>2008-2013</a:t>
            </a:r>
            <a:endParaRPr lang="tr-TR" sz="2800" b="1" kern="0" dirty="0">
              <a:solidFill>
                <a:srgbClr val="C00000"/>
              </a:solidFill>
              <a:latin typeface="+mn-lt"/>
              <a:ea typeface="+mn-ea"/>
              <a:cs typeface="+mn-cs"/>
            </a:endParaRPr>
          </a:p>
        </p:txBody>
      </p:sp>
      <p:grpSp>
        <p:nvGrpSpPr>
          <p:cNvPr id="3" name="Grup 2"/>
          <p:cNvGrpSpPr/>
          <p:nvPr/>
        </p:nvGrpSpPr>
        <p:grpSpPr>
          <a:xfrm>
            <a:off x="372769" y="1474483"/>
            <a:ext cx="3868738" cy="4149725"/>
            <a:chOff x="2355850" y="1270000"/>
            <a:chExt cx="3868738" cy="4149725"/>
          </a:xfrm>
        </p:grpSpPr>
        <p:sp>
          <p:nvSpPr>
            <p:cNvPr id="4" name="Freeform 6"/>
            <p:cNvSpPr>
              <a:spLocks/>
            </p:cNvSpPr>
            <p:nvPr/>
          </p:nvSpPr>
          <p:spPr bwMode="gray">
            <a:xfrm rot="3600000">
              <a:off x="3702050" y="3108325"/>
              <a:ext cx="1841500" cy="2781300"/>
            </a:xfrm>
            <a:custGeom>
              <a:avLst/>
              <a:gdLst>
                <a:gd name="T0" fmla="*/ 2147483647 w 794"/>
                <a:gd name="T1" fmla="*/ 2147483647 h 1200"/>
                <a:gd name="T2" fmla="*/ 2147483647 w 794"/>
                <a:gd name="T3" fmla="*/ 2147483647 h 1200"/>
                <a:gd name="T4" fmla="*/ 2147483647 w 794"/>
                <a:gd name="T5" fmla="*/ 2147483647 h 1200"/>
                <a:gd name="T6" fmla="*/ 2147483647 w 794"/>
                <a:gd name="T7" fmla="*/ 2147483647 h 1200"/>
                <a:gd name="T8" fmla="*/ 2147483647 w 794"/>
                <a:gd name="T9" fmla="*/ 2147483647 h 1200"/>
                <a:gd name="T10" fmla="*/ 2147483647 w 794"/>
                <a:gd name="T11" fmla="*/ 2147483647 h 1200"/>
                <a:gd name="T12" fmla="*/ 2147483647 w 794"/>
                <a:gd name="T13" fmla="*/ 2147483647 h 1200"/>
                <a:gd name="T14" fmla="*/ 2147483647 w 794"/>
                <a:gd name="T15" fmla="*/ 2147483647 h 1200"/>
                <a:gd name="T16" fmla="*/ 2147483647 w 794"/>
                <a:gd name="T17" fmla="*/ 2147483647 h 1200"/>
                <a:gd name="T18" fmla="*/ 2147483647 w 794"/>
                <a:gd name="T19" fmla="*/ 2147483647 h 1200"/>
                <a:gd name="T20" fmla="*/ 2147483647 w 794"/>
                <a:gd name="T21" fmla="*/ 2147483647 h 1200"/>
                <a:gd name="T22" fmla="*/ 2147483647 w 794"/>
                <a:gd name="T23" fmla="*/ 2147483647 h 1200"/>
                <a:gd name="T24" fmla="*/ 2147483647 w 794"/>
                <a:gd name="T25" fmla="*/ 2147483647 h 1200"/>
                <a:gd name="T26" fmla="*/ 2147483647 w 794"/>
                <a:gd name="T27" fmla="*/ 2147483647 h 1200"/>
                <a:gd name="T28" fmla="*/ 0 w 794"/>
                <a:gd name="T29" fmla="*/ 2147483647 h 1200"/>
                <a:gd name="T30" fmla="*/ 0 w 794"/>
                <a:gd name="T31" fmla="*/ 2147483647 h 1200"/>
                <a:gd name="T32" fmla="*/ 0 w 794"/>
                <a:gd name="T33" fmla="*/ 2147483647 h 1200"/>
                <a:gd name="T34" fmla="*/ 2147483647 w 794"/>
                <a:gd name="T35" fmla="*/ 2147483647 h 1200"/>
                <a:gd name="T36" fmla="*/ 2147483647 w 794"/>
                <a:gd name="T37" fmla="*/ 2147483647 h 1200"/>
                <a:gd name="T38" fmla="*/ 2147483647 w 794"/>
                <a:gd name="T39" fmla="*/ 2147483647 h 1200"/>
                <a:gd name="T40" fmla="*/ 2147483647 w 794"/>
                <a:gd name="T41" fmla="*/ 2147483647 h 1200"/>
                <a:gd name="T42" fmla="*/ 2147483647 w 794"/>
                <a:gd name="T43" fmla="*/ 2147483647 h 1200"/>
                <a:gd name="T44" fmla="*/ 2147483647 w 794"/>
                <a:gd name="T45" fmla="*/ 2147483647 h 1200"/>
                <a:gd name="T46" fmla="*/ 2147483647 w 794"/>
                <a:gd name="T47" fmla="*/ 2147483647 h 1200"/>
                <a:gd name="T48" fmla="*/ 2147483647 w 794"/>
                <a:gd name="T49" fmla="*/ 2147483647 h 1200"/>
                <a:gd name="T50" fmla="*/ 0 w 794"/>
                <a:gd name="T51" fmla="*/ 2147483647 h 1200"/>
                <a:gd name="T52" fmla="*/ 0 w 794"/>
                <a:gd name="T53" fmla="*/ 2147483647 h 1200"/>
                <a:gd name="T54" fmla="*/ 0 w 794"/>
                <a:gd name="T55" fmla="*/ 2147483647 h 1200"/>
                <a:gd name="T56" fmla="*/ 2147483647 w 794"/>
                <a:gd name="T57" fmla="*/ 2147483647 h 1200"/>
                <a:gd name="T58" fmla="*/ 2147483647 w 794"/>
                <a:gd name="T59" fmla="*/ 2147483647 h 1200"/>
                <a:gd name="T60" fmla="*/ 2147483647 w 794"/>
                <a:gd name="T61" fmla="*/ 2147483647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chemeClr val="tx2">
                <a:lumMod val="75000"/>
                <a:alpha val="76000"/>
              </a:schemeClr>
            </a:solidFill>
            <a:ln w="19050">
              <a:solidFill>
                <a:srgbClr val="FFFFFF"/>
              </a:solidFill>
              <a:round/>
              <a:headEnd/>
              <a:tailEnd/>
            </a:ln>
          </p:spPr>
          <p:txBody>
            <a:bodyPr/>
            <a:lstStyle/>
            <a:p>
              <a:endParaRPr lang="ru-RU"/>
            </a:p>
          </p:txBody>
        </p:sp>
        <p:sp>
          <p:nvSpPr>
            <p:cNvPr id="5" name="Freeform 7"/>
            <p:cNvSpPr>
              <a:spLocks/>
            </p:cNvSpPr>
            <p:nvPr/>
          </p:nvSpPr>
          <p:spPr bwMode="gray">
            <a:xfrm rot="3600000">
              <a:off x="2734469" y="1605756"/>
              <a:ext cx="2003425" cy="2760663"/>
            </a:xfrm>
            <a:custGeom>
              <a:avLst/>
              <a:gdLst>
                <a:gd name="T0" fmla="*/ 2147483647 w 864"/>
                <a:gd name="T1" fmla="*/ 2147483647 h 1191"/>
                <a:gd name="T2" fmla="*/ 2147483647 w 864"/>
                <a:gd name="T3" fmla="*/ 2147483647 h 1191"/>
                <a:gd name="T4" fmla="*/ 2147483647 w 864"/>
                <a:gd name="T5" fmla="*/ 2147483647 h 1191"/>
                <a:gd name="T6" fmla="*/ 2147483647 w 864"/>
                <a:gd name="T7" fmla="*/ 2147483647 h 1191"/>
                <a:gd name="T8" fmla="*/ 2147483647 w 864"/>
                <a:gd name="T9" fmla="*/ 2147483647 h 1191"/>
                <a:gd name="T10" fmla="*/ 2147483647 w 864"/>
                <a:gd name="T11" fmla="*/ 2147483647 h 1191"/>
                <a:gd name="T12" fmla="*/ 2147483647 w 864"/>
                <a:gd name="T13" fmla="*/ 2147483647 h 1191"/>
                <a:gd name="T14" fmla="*/ 2147483647 w 864"/>
                <a:gd name="T15" fmla="*/ 2147483647 h 1191"/>
                <a:gd name="T16" fmla="*/ 2147483647 w 864"/>
                <a:gd name="T17" fmla="*/ 2147483647 h 1191"/>
                <a:gd name="T18" fmla="*/ 2147483647 w 864"/>
                <a:gd name="T19" fmla="*/ 2147483647 h 1191"/>
                <a:gd name="T20" fmla="*/ 2147483647 w 864"/>
                <a:gd name="T21" fmla="*/ 2147483647 h 1191"/>
                <a:gd name="T22" fmla="*/ 2147483647 w 864"/>
                <a:gd name="T23" fmla="*/ 2147483647 h 1191"/>
                <a:gd name="T24" fmla="*/ 2147483647 w 864"/>
                <a:gd name="T25" fmla="*/ 2147483647 h 1191"/>
                <a:gd name="T26" fmla="*/ 2147483647 w 864"/>
                <a:gd name="T27" fmla="*/ 2147483647 h 1191"/>
                <a:gd name="T28" fmla="*/ 2147483647 w 864"/>
                <a:gd name="T29" fmla="*/ 2147483647 h 1191"/>
                <a:gd name="T30" fmla="*/ 2147483647 w 864"/>
                <a:gd name="T31" fmla="*/ 2147483647 h 1191"/>
                <a:gd name="T32" fmla="*/ 2147483647 w 864"/>
                <a:gd name="T33" fmla="*/ 2147483647 h 1191"/>
                <a:gd name="T34" fmla="*/ 2147483647 w 864"/>
                <a:gd name="T35" fmla="*/ 2147483647 h 1191"/>
                <a:gd name="T36" fmla="*/ 2147483647 w 864"/>
                <a:gd name="T37" fmla="*/ 2147483647 h 1191"/>
                <a:gd name="T38" fmla="*/ 2147483647 w 864"/>
                <a:gd name="T39" fmla="*/ 2147483647 h 1191"/>
                <a:gd name="T40" fmla="*/ 2147483647 w 864"/>
                <a:gd name="T41" fmla="*/ 0 h 1191"/>
                <a:gd name="T42" fmla="*/ 0 w 864"/>
                <a:gd name="T43" fmla="*/ 2147483647 h 1191"/>
                <a:gd name="T44" fmla="*/ 2147483647 w 864"/>
                <a:gd name="T45" fmla="*/ 2147483647 h 1191"/>
                <a:gd name="T46" fmla="*/ 2147483647 w 864"/>
                <a:gd name="T47" fmla="*/ 2147483647 h 1191"/>
                <a:gd name="T48" fmla="*/ 2147483647 w 864"/>
                <a:gd name="T49" fmla="*/ 2147483647 h 1191"/>
                <a:gd name="T50" fmla="*/ 2147483647 w 864"/>
                <a:gd name="T51" fmla="*/ 2147483647 h 1191"/>
                <a:gd name="T52" fmla="*/ 2147483647 w 864"/>
                <a:gd name="T53" fmla="*/ 2147483647 h 1191"/>
                <a:gd name="T54" fmla="*/ 2147483647 w 864"/>
                <a:gd name="T55" fmla="*/ 2147483647 h 1191"/>
                <a:gd name="T56" fmla="*/ 2147483647 w 864"/>
                <a:gd name="T57" fmla="*/ 2147483647 h 1191"/>
                <a:gd name="T58" fmla="*/ 2147483647 w 864"/>
                <a:gd name="T59" fmla="*/ 2147483647 h 1191"/>
                <a:gd name="T60" fmla="*/ 2147483647 w 864"/>
                <a:gd name="T61" fmla="*/ 2147483647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chemeClr val="tx2">
                <a:lumMod val="75000"/>
                <a:alpha val="76000"/>
              </a:schemeClr>
            </a:solidFill>
            <a:ln w="19050">
              <a:solidFill>
                <a:srgbClr val="FFFFFF"/>
              </a:solidFill>
              <a:round/>
              <a:headEnd/>
              <a:tailEnd/>
            </a:ln>
          </p:spPr>
          <p:txBody>
            <a:bodyPr/>
            <a:lstStyle/>
            <a:p>
              <a:endParaRPr lang="ru-RU"/>
            </a:p>
          </p:txBody>
        </p:sp>
        <p:sp>
          <p:nvSpPr>
            <p:cNvPr id="6" name="Freeform 8"/>
            <p:cNvSpPr>
              <a:spLocks/>
            </p:cNvSpPr>
            <p:nvPr/>
          </p:nvSpPr>
          <p:spPr bwMode="gray">
            <a:xfrm rot="3600000">
              <a:off x="4019550" y="2255838"/>
              <a:ext cx="3190875" cy="1219200"/>
            </a:xfrm>
            <a:custGeom>
              <a:avLst/>
              <a:gdLst>
                <a:gd name="T0" fmla="*/ 2147483647 w 1375"/>
                <a:gd name="T1" fmla="*/ 2147483647 h 527"/>
                <a:gd name="T2" fmla="*/ 2147483647 w 1375"/>
                <a:gd name="T3" fmla="*/ 2147483647 h 527"/>
                <a:gd name="T4" fmla="*/ 2147483647 w 1375"/>
                <a:gd name="T5" fmla="*/ 2147483647 h 527"/>
                <a:gd name="T6" fmla="*/ 2147483647 w 1375"/>
                <a:gd name="T7" fmla="*/ 2147483647 h 527"/>
                <a:gd name="T8" fmla="*/ 2147483647 w 1375"/>
                <a:gd name="T9" fmla="*/ 2147483647 h 527"/>
                <a:gd name="T10" fmla="*/ 2147483647 w 1375"/>
                <a:gd name="T11" fmla="*/ 2147483647 h 527"/>
                <a:gd name="T12" fmla="*/ 2147483647 w 1375"/>
                <a:gd name="T13" fmla="*/ 2147483647 h 527"/>
                <a:gd name="T14" fmla="*/ 2147483647 w 1375"/>
                <a:gd name="T15" fmla="*/ 2147483647 h 527"/>
                <a:gd name="T16" fmla="*/ 2147483647 w 1375"/>
                <a:gd name="T17" fmla="*/ 2147483647 h 527"/>
                <a:gd name="T18" fmla="*/ 2147483647 w 1375"/>
                <a:gd name="T19" fmla="*/ 2147483647 h 527"/>
                <a:gd name="T20" fmla="*/ 2147483647 w 1375"/>
                <a:gd name="T21" fmla="*/ 2147483647 h 527"/>
                <a:gd name="T22" fmla="*/ 2147483647 w 1375"/>
                <a:gd name="T23" fmla="*/ 2147483647 h 527"/>
                <a:gd name="T24" fmla="*/ 2147483647 w 1375"/>
                <a:gd name="T25" fmla="*/ 0 h 527"/>
                <a:gd name="T26" fmla="*/ 0 w 1375"/>
                <a:gd name="T27" fmla="*/ 2147483647 h 527"/>
                <a:gd name="T28" fmla="*/ 2147483647 w 1375"/>
                <a:gd name="T29" fmla="*/ 2147483647 h 527"/>
                <a:gd name="T30" fmla="*/ 2147483647 w 1375"/>
                <a:gd name="T31" fmla="*/ 2147483647 h 527"/>
                <a:gd name="T32" fmla="*/ 2147483647 w 1375"/>
                <a:gd name="T33" fmla="*/ 2147483647 h 527"/>
                <a:gd name="T34" fmla="*/ 2147483647 w 1375"/>
                <a:gd name="T35" fmla="*/ 2147483647 h 527"/>
                <a:gd name="T36" fmla="*/ 2147483647 w 1375"/>
                <a:gd name="T37" fmla="*/ 2147483647 h 527"/>
                <a:gd name="T38" fmla="*/ 2147483647 w 1375"/>
                <a:gd name="T39" fmla="*/ 2147483647 h 527"/>
                <a:gd name="T40" fmla="*/ 2147483647 w 1375"/>
                <a:gd name="T41" fmla="*/ 2147483647 h 527"/>
                <a:gd name="T42" fmla="*/ 2147483647 w 1375"/>
                <a:gd name="T43" fmla="*/ 2147483647 h 527"/>
                <a:gd name="T44" fmla="*/ 2147483647 w 1375"/>
                <a:gd name="T45" fmla="*/ 2147483647 h 527"/>
                <a:gd name="T46" fmla="*/ 2147483647 w 1375"/>
                <a:gd name="T47" fmla="*/ 2147483647 h 527"/>
                <a:gd name="T48" fmla="*/ 2147483647 w 1375"/>
                <a:gd name="T49" fmla="*/ 2147483647 h 527"/>
                <a:gd name="T50" fmla="*/ 2147483647 w 1375"/>
                <a:gd name="T51" fmla="*/ 2147483647 h 527"/>
                <a:gd name="T52" fmla="*/ 2147483647 w 1375"/>
                <a:gd name="T53" fmla="*/ 2147483647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chemeClr val="tx2">
                <a:lumMod val="75000"/>
                <a:alpha val="76000"/>
              </a:schemeClr>
            </a:solidFill>
            <a:ln w="19050">
              <a:solidFill>
                <a:srgbClr val="FFFFFF"/>
              </a:solidFill>
              <a:round/>
              <a:headEnd/>
              <a:tailEnd/>
            </a:ln>
          </p:spPr>
          <p:txBody>
            <a:bodyPr/>
            <a:lstStyle/>
            <a:p>
              <a:endParaRPr lang="ru-RU"/>
            </a:p>
          </p:txBody>
        </p:sp>
        <p:sp>
          <p:nvSpPr>
            <p:cNvPr id="7" name="Freeform 9"/>
            <p:cNvSpPr>
              <a:spLocks/>
            </p:cNvSpPr>
            <p:nvPr/>
          </p:nvSpPr>
          <p:spPr bwMode="gray">
            <a:xfrm rot="7200000">
              <a:off x="4496594" y="2107406"/>
              <a:ext cx="1282700" cy="1944688"/>
            </a:xfrm>
            <a:custGeom>
              <a:avLst/>
              <a:gdLst>
                <a:gd name="T0" fmla="*/ 2147483647 w 550"/>
                <a:gd name="T1" fmla="*/ 2147483647 h 836"/>
                <a:gd name="T2" fmla="*/ 2147483647 w 550"/>
                <a:gd name="T3" fmla="*/ 2147483647 h 836"/>
                <a:gd name="T4" fmla="*/ 2147483647 w 550"/>
                <a:gd name="T5" fmla="*/ 2147483647 h 836"/>
                <a:gd name="T6" fmla="*/ 2147483647 w 550"/>
                <a:gd name="T7" fmla="*/ 2147483647 h 836"/>
                <a:gd name="T8" fmla="*/ 2147483647 w 550"/>
                <a:gd name="T9" fmla="*/ 2147483647 h 836"/>
                <a:gd name="T10" fmla="*/ 2147483647 w 550"/>
                <a:gd name="T11" fmla="*/ 2147483647 h 836"/>
                <a:gd name="T12" fmla="*/ 2147483647 w 550"/>
                <a:gd name="T13" fmla="*/ 2147483647 h 836"/>
                <a:gd name="T14" fmla="*/ 2147483647 w 550"/>
                <a:gd name="T15" fmla="*/ 2147483647 h 836"/>
                <a:gd name="T16" fmla="*/ 2147483647 w 550"/>
                <a:gd name="T17" fmla="*/ 2147483647 h 836"/>
                <a:gd name="T18" fmla="*/ 2147483647 w 550"/>
                <a:gd name="T19" fmla="*/ 2147483647 h 836"/>
                <a:gd name="T20" fmla="*/ 2147483647 w 550"/>
                <a:gd name="T21" fmla="*/ 2147483647 h 836"/>
                <a:gd name="T22" fmla="*/ 2147483647 w 550"/>
                <a:gd name="T23" fmla="*/ 0 h 836"/>
                <a:gd name="T24" fmla="*/ 0 w 550"/>
                <a:gd name="T25" fmla="*/ 2147483647 h 836"/>
                <a:gd name="T26" fmla="*/ 2147483647 w 550"/>
                <a:gd name="T27" fmla="*/ 2147483647 h 836"/>
                <a:gd name="T28" fmla="*/ 2147483647 w 550"/>
                <a:gd name="T29" fmla="*/ 2147483647 h 836"/>
                <a:gd name="T30" fmla="*/ 2147483647 w 550"/>
                <a:gd name="T31" fmla="*/ 2147483647 h 836"/>
                <a:gd name="T32" fmla="*/ 2147483647 w 550"/>
                <a:gd name="T33" fmla="*/ 2147483647 h 836"/>
                <a:gd name="T34" fmla="*/ 2147483647 w 550"/>
                <a:gd name="T35" fmla="*/ 2147483647 h 836"/>
                <a:gd name="T36" fmla="*/ 2147483647 w 550"/>
                <a:gd name="T37" fmla="*/ 2147483647 h 836"/>
                <a:gd name="T38" fmla="*/ 2147483647 w 550"/>
                <a:gd name="T39" fmla="*/ 2147483647 h 836"/>
                <a:gd name="T40" fmla="*/ 2147483647 w 550"/>
                <a:gd name="T41" fmla="*/ 2147483647 h 836"/>
                <a:gd name="T42" fmla="*/ 2147483647 w 550"/>
                <a:gd name="T43" fmla="*/ 2147483647 h 836"/>
                <a:gd name="T44" fmla="*/ 2147483647 w 550"/>
                <a:gd name="T45" fmla="*/ 2147483647 h 836"/>
                <a:gd name="T46" fmla="*/ 2147483647 w 550"/>
                <a:gd name="T47" fmla="*/ 2147483647 h 836"/>
                <a:gd name="T48" fmla="*/ 2147483647 w 550"/>
                <a:gd name="T49" fmla="*/ 2147483647 h 836"/>
                <a:gd name="T50" fmla="*/ 2147483647 w 550"/>
                <a:gd name="T51" fmla="*/ 2147483647 h 836"/>
                <a:gd name="T52" fmla="*/ 2147483647 w 550"/>
                <a:gd name="T53" fmla="*/ 2147483647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8" name="Freeform 10"/>
            <p:cNvSpPr>
              <a:spLocks/>
            </p:cNvSpPr>
            <p:nvPr/>
          </p:nvSpPr>
          <p:spPr bwMode="gray">
            <a:xfrm rot="7200000">
              <a:off x="3824288" y="3163887"/>
              <a:ext cx="1447800" cy="1920875"/>
            </a:xfrm>
            <a:custGeom>
              <a:avLst/>
              <a:gdLst>
                <a:gd name="T0" fmla="*/ 2147483647 w 621"/>
                <a:gd name="T1" fmla="*/ 0 h 826"/>
                <a:gd name="T2" fmla="*/ 2147483647 w 621"/>
                <a:gd name="T3" fmla="*/ 2147483647 h 826"/>
                <a:gd name="T4" fmla="*/ 2147483647 w 621"/>
                <a:gd name="T5" fmla="*/ 2147483647 h 826"/>
                <a:gd name="T6" fmla="*/ 2147483647 w 621"/>
                <a:gd name="T7" fmla="*/ 2147483647 h 826"/>
                <a:gd name="T8" fmla="*/ 2147483647 w 621"/>
                <a:gd name="T9" fmla="*/ 2147483647 h 826"/>
                <a:gd name="T10" fmla="*/ 2147483647 w 621"/>
                <a:gd name="T11" fmla="*/ 2147483647 h 826"/>
                <a:gd name="T12" fmla="*/ 0 w 621"/>
                <a:gd name="T13" fmla="*/ 2147483647 h 826"/>
                <a:gd name="T14" fmla="*/ 2147483647 w 621"/>
                <a:gd name="T15" fmla="*/ 2147483647 h 826"/>
                <a:gd name="T16" fmla="*/ 2147483647 w 621"/>
                <a:gd name="T17" fmla="*/ 2147483647 h 826"/>
                <a:gd name="T18" fmla="*/ 2147483647 w 621"/>
                <a:gd name="T19" fmla="*/ 2147483647 h 826"/>
                <a:gd name="T20" fmla="*/ 2147483647 w 621"/>
                <a:gd name="T21" fmla="*/ 2147483647 h 826"/>
                <a:gd name="T22" fmla="*/ 2147483647 w 621"/>
                <a:gd name="T23" fmla="*/ 2147483647 h 826"/>
                <a:gd name="T24" fmla="*/ 2147483647 w 621"/>
                <a:gd name="T25" fmla="*/ 2147483647 h 826"/>
                <a:gd name="T26" fmla="*/ 2147483647 w 621"/>
                <a:gd name="T27" fmla="*/ 2147483647 h 826"/>
                <a:gd name="T28" fmla="*/ 2147483647 w 621"/>
                <a:gd name="T29" fmla="*/ 2147483647 h 826"/>
                <a:gd name="T30" fmla="*/ 2147483647 w 621"/>
                <a:gd name="T31" fmla="*/ 2147483647 h 826"/>
                <a:gd name="T32" fmla="*/ 2147483647 w 621"/>
                <a:gd name="T33" fmla="*/ 2147483647 h 826"/>
                <a:gd name="T34" fmla="*/ 2147483647 w 621"/>
                <a:gd name="T35" fmla="*/ 2147483647 h 826"/>
                <a:gd name="T36" fmla="*/ 2147483647 w 621"/>
                <a:gd name="T37" fmla="*/ 2147483647 h 826"/>
                <a:gd name="T38" fmla="*/ 2147483647 w 621"/>
                <a:gd name="T39" fmla="*/ 2147483647 h 826"/>
                <a:gd name="T40" fmla="*/ 2147483647 w 621"/>
                <a:gd name="T41" fmla="*/ 2147483647 h 826"/>
                <a:gd name="T42" fmla="*/ 2147483647 w 621"/>
                <a:gd name="T43" fmla="*/ 2147483647 h 826"/>
                <a:gd name="T44" fmla="*/ 2147483647 w 621"/>
                <a:gd name="T45" fmla="*/ 2147483647 h 826"/>
                <a:gd name="T46" fmla="*/ 2147483647 w 621"/>
                <a:gd name="T47" fmla="*/ 2147483647 h 826"/>
                <a:gd name="T48" fmla="*/ 2147483647 w 621"/>
                <a:gd name="T49" fmla="*/ 2147483647 h 826"/>
                <a:gd name="T50" fmla="*/ 2147483647 w 621"/>
                <a:gd name="T51" fmla="*/ 2147483647 h 826"/>
                <a:gd name="T52" fmla="*/ 2147483647 w 621"/>
                <a:gd name="T53" fmla="*/ 2147483647 h 826"/>
                <a:gd name="T54" fmla="*/ 2147483647 w 621"/>
                <a:gd name="T55" fmla="*/ 2147483647 h 826"/>
                <a:gd name="T56" fmla="*/ 2147483647 w 621"/>
                <a:gd name="T57" fmla="*/ 2147483647 h 826"/>
                <a:gd name="T58" fmla="*/ 2147483647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9" name="Freeform 11"/>
            <p:cNvSpPr>
              <a:spLocks/>
            </p:cNvSpPr>
            <p:nvPr/>
          </p:nvSpPr>
          <p:spPr bwMode="gray">
            <a:xfrm rot="7200000">
              <a:off x="2733675" y="2606676"/>
              <a:ext cx="2217737" cy="931862"/>
            </a:xfrm>
            <a:custGeom>
              <a:avLst/>
              <a:gdLst>
                <a:gd name="T0" fmla="*/ 2147483647 w 953"/>
                <a:gd name="T1" fmla="*/ 2147483647 h 400"/>
                <a:gd name="T2" fmla="*/ 2147483647 w 953"/>
                <a:gd name="T3" fmla="*/ 2147483647 h 400"/>
                <a:gd name="T4" fmla="*/ 2147483647 w 953"/>
                <a:gd name="T5" fmla="*/ 2147483647 h 400"/>
                <a:gd name="T6" fmla="*/ 2147483647 w 953"/>
                <a:gd name="T7" fmla="*/ 2147483647 h 400"/>
                <a:gd name="T8" fmla="*/ 2147483647 w 953"/>
                <a:gd name="T9" fmla="*/ 2147483647 h 400"/>
                <a:gd name="T10" fmla="*/ 2147483647 w 953"/>
                <a:gd name="T11" fmla="*/ 2147483647 h 400"/>
                <a:gd name="T12" fmla="*/ 2147483647 w 953"/>
                <a:gd name="T13" fmla="*/ 2147483647 h 400"/>
                <a:gd name="T14" fmla="*/ 2147483647 w 953"/>
                <a:gd name="T15" fmla="*/ 2147483647 h 400"/>
                <a:gd name="T16" fmla="*/ 2147483647 w 953"/>
                <a:gd name="T17" fmla="*/ 2147483647 h 400"/>
                <a:gd name="T18" fmla="*/ 2147483647 w 953"/>
                <a:gd name="T19" fmla="*/ 2147483647 h 400"/>
                <a:gd name="T20" fmla="*/ 2147483647 w 953"/>
                <a:gd name="T21" fmla="*/ 2147483647 h 400"/>
                <a:gd name="T22" fmla="*/ 2147483647 w 953"/>
                <a:gd name="T23" fmla="*/ 2147483647 h 400"/>
                <a:gd name="T24" fmla="*/ 2147483647 w 953"/>
                <a:gd name="T25" fmla="*/ 2147483647 h 400"/>
                <a:gd name="T26" fmla="*/ 2147483647 w 953"/>
                <a:gd name="T27" fmla="*/ 2147483647 h 400"/>
                <a:gd name="T28" fmla="*/ 2147483647 w 953"/>
                <a:gd name="T29" fmla="*/ 2147483647 h 400"/>
                <a:gd name="T30" fmla="*/ 2147483647 w 953"/>
                <a:gd name="T31" fmla="*/ 2147483647 h 400"/>
                <a:gd name="T32" fmla="*/ 2147483647 w 953"/>
                <a:gd name="T33" fmla="*/ 2147483647 h 400"/>
                <a:gd name="T34" fmla="*/ 2147483647 w 953"/>
                <a:gd name="T35" fmla="*/ 2147483647 h 400"/>
                <a:gd name="T36" fmla="*/ 2147483647 w 953"/>
                <a:gd name="T37" fmla="*/ 2147483647 h 400"/>
                <a:gd name="T38" fmla="*/ 2147483647 w 953"/>
                <a:gd name="T39" fmla="*/ 2147483647 h 400"/>
                <a:gd name="T40" fmla="*/ 2147483647 w 953"/>
                <a:gd name="T41" fmla="*/ 2147483647 h 400"/>
                <a:gd name="T42" fmla="*/ 0 w 953"/>
                <a:gd name="T43" fmla="*/ 2147483647 h 400"/>
                <a:gd name="T44" fmla="*/ 2147483647 w 953"/>
                <a:gd name="T45" fmla="*/ 2147483647 h 400"/>
                <a:gd name="T46" fmla="*/ 2147483647 w 953"/>
                <a:gd name="T47" fmla="*/ 2147483647 h 400"/>
                <a:gd name="T48" fmla="*/ 2147483647 w 953"/>
                <a:gd name="T49" fmla="*/ 2147483647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0" name="Oval 12"/>
            <p:cNvSpPr>
              <a:spLocks noChangeArrowheads="1"/>
            </p:cNvSpPr>
            <p:nvPr/>
          </p:nvSpPr>
          <p:spPr bwMode="gray">
            <a:xfrm>
              <a:off x="3870325" y="2803525"/>
              <a:ext cx="1360488" cy="1355725"/>
            </a:xfrm>
            <a:prstGeom prst="ellipse">
              <a:avLst/>
            </a:prstGeom>
            <a:gradFill rotWithShape="1">
              <a:gsLst>
                <a:gs pos="0">
                  <a:srgbClr val="E2E2E2"/>
                </a:gs>
                <a:gs pos="100000">
                  <a:srgbClr val="C3C3C3"/>
                </a:gs>
              </a:gsLst>
              <a:lin ang="5400000" scaled="1"/>
            </a:gradFill>
            <a:ln w="19050" algn="ctr">
              <a:solidFill>
                <a:srgbClr val="FFFFFF"/>
              </a:solidFill>
              <a:round/>
              <a:headEnd/>
              <a:tailEnd/>
            </a:ln>
          </p:spPr>
          <p:txBody>
            <a:bodyPr/>
            <a:lstStyle/>
            <a:p>
              <a:pPr algn="ctr"/>
              <a:endParaRPr lang="en-GB" sz="3800" dirty="0"/>
            </a:p>
          </p:txBody>
        </p:sp>
      </p:grpSp>
      <p:grpSp>
        <p:nvGrpSpPr>
          <p:cNvPr id="11" name="Grup 10"/>
          <p:cNvGrpSpPr/>
          <p:nvPr/>
        </p:nvGrpSpPr>
        <p:grpSpPr>
          <a:xfrm>
            <a:off x="4528106" y="1504596"/>
            <a:ext cx="3868738" cy="4149725"/>
            <a:chOff x="2355850" y="1270000"/>
            <a:chExt cx="3868738" cy="4149725"/>
          </a:xfrm>
        </p:grpSpPr>
        <p:sp>
          <p:nvSpPr>
            <p:cNvPr id="12" name="Freeform 6"/>
            <p:cNvSpPr>
              <a:spLocks/>
            </p:cNvSpPr>
            <p:nvPr/>
          </p:nvSpPr>
          <p:spPr bwMode="gray">
            <a:xfrm rot="3600000">
              <a:off x="3702050" y="3108325"/>
              <a:ext cx="1841500" cy="2781300"/>
            </a:xfrm>
            <a:custGeom>
              <a:avLst/>
              <a:gdLst>
                <a:gd name="T0" fmla="*/ 2147483647 w 794"/>
                <a:gd name="T1" fmla="*/ 2147483647 h 1200"/>
                <a:gd name="T2" fmla="*/ 2147483647 w 794"/>
                <a:gd name="T3" fmla="*/ 2147483647 h 1200"/>
                <a:gd name="T4" fmla="*/ 2147483647 w 794"/>
                <a:gd name="T5" fmla="*/ 2147483647 h 1200"/>
                <a:gd name="T6" fmla="*/ 2147483647 w 794"/>
                <a:gd name="T7" fmla="*/ 2147483647 h 1200"/>
                <a:gd name="T8" fmla="*/ 2147483647 w 794"/>
                <a:gd name="T9" fmla="*/ 2147483647 h 1200"/>
                <a:gd name="T10" fmla="*/ 2147483647 w 794"/>
                <a:gd name="T11" fmla="*/ 2147483647 h 1200"/>
                <a:gd name="T12" fmla="*/ 2147483647 w 794"/>
                <a:gd name="T13" fmla="*/ 2147483647 h 1200"/>
                <a:gd name="T14" fmla="*/ 2147483647 w 794"/>
                <a:gd name="T15" fmla="*/ 2147483647 h 1200"/>
                <a:gd name="T16" fmla="*/ 2147483647 w 794"/>
                <a:gd name="T17" fmla="*/ 2147483647 h 1200"/>
                <a:gd name="T18" fmla="*/ 2147483647 w 794"/>
                <a:gd name="T19" fmla="*/ 2147483647 h 1200"/>
                <a:gd name="T20" fmla="*/ 2147483647 w 794"/>
                <a:gd name="T21" fmla="*/ 2147483647 h 1200"/>
                <a:gd name="T22" fmla="*/ 2147483647 w 794"/>
                <a:gd name="T23" fmla="*/ 2147483647 h 1200"/>
                <a:gd name="T24" fmla="*/ 2147483647 w 794"/>
                <a:gd name="T25" fmla="*/ 2147483647 h 1200"/>
                <a:gd name="T26" fmla="*/ 2147483647 w 794"/>
                <a:gd name="T27" fmla="*/ 2147483647 h 1200"/>
                <a:gd name="T28" fmla="*/ 0 w 794"/>
                <a:gd name="T29" fmla="*/ 2147483647 h 1200"/>
                <a:gd name="T30" fmla="*/ 0 w 794"/>
                <a:gd name="T31" fmla="*/ 2147483647 h 1200"/>
                <a:gd name="T32" fmla="*/ 0 w 794"/>
                <a:gd name="T33" fmla="*/ 2147483647 h 1200"/>
                <a:gd name="T34" fmla="*/ 2147483647 w 794"/>
                <a:gd name="T35" fmla="*/ 2147483647 h 1200"/>
                <a:gd name="T36" fmla="*/ 2147483647 w 794"/>
                <a:gd name="T37" fmla="*/ 2147483647 h 1200"/>
                <a:gd name="T38" fmla="*/ 2147483647 w 794"/>
                <a:gd name="T39" fmla="*/ 2147483647 h 1200"/>
                <a:gd name="T40" fmla="*/ 2147483647 w 794"/>
                <a:gd name="T41" fmla="*/ 2147483647 h 1200"/>
                <a:gd name="T42" fmla="*/ 2147483647 w 794"/>
                <a:gd name="T43" fmla="*/ 2147483647 h 1200"/>
                <a:gd name="T44" fmla="*/ 2147483647 w 794"/>
                <a:gd name="T45" fmla="*/ 2147483647 h 1200"/>
                <a:gd name="T46" fmla="*/ 2147483647 w 794"/>
                <a:gd name="T47" fmla="*/ 2147483647 h 1200"/>
                <a:gd name="T48" fmla="*/ 2147483647 w 794"/>
                <a:gd name="T49" fmla="*/ 2147483647 h 1200"/>
                <a:gd name="T50" fmla="*/ 0 w 794"/>
                <a:gd name="T51" fmla="*/ 2147483647 h 1200"/>
                <a:gd name="T52" fmla="*/ 0 w 794"/>
                <a:gd name="T53" fmla="*/ 2147483647 h 1200"/>
                <a:gd name="T54" fmla="*/ 0 w 794"/>
                <a:gd name="T55" fmla="*/ 2147483647 h 1200"/>
                <a:gd name="T56" fmla="*/ 2147483647 w 794"/>
                <a:gd name="T57" fmla="*/ 2147483647 h 1200"/>
                <a:gd name="T58" fmla="*/ 2147483647 w 794"/>
                <a:gd name="T59" fmla="*/ 2147483647 h 1200"/>
                <a:gd name="T60" fmla="*/ 2147483647 w 794"/>
                <a:gd name="T61" fmla="*/ 2147483647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gradFill rotWithShape="1">
              <a:gsLst>
                <a:gs pos="0">
                  <a:srgbClr val="5D0202"/>
                </a:gs>
                <a:gs pos="50000">
                  <a:srgbClr val="A90404"/>
                </a:gs>
                <a:gs pos="100000">
                  <a:srgbClr val="5D0202"/>
                </a:gs>
              </a:gsLst>
              <a:lin ang="5400000" scaled="1"/>
            </a:gradFill>
            <a:ln w="19050">
              <a:solidFill>
                <a:srgbClr val="FFFFFF"/>
              </a:solidFill>
              <a:round/>
              <a:headEnd/>
              <a:tailEnd/>
            </a:ln>
          </p:spPr>
          <p:txBody>
            <a:bodyPr/>
            <a:lstStyle/>
            <a:p>
              <a:endParaRPr lang="ru-RU"/>
            </a:p>
          </p:txBody>
        </p:sp>
        <p:sp>
          <p:nvSpPr>
            <p:cNvPr id="13" name="Freeform 7"/>
            <p:cNvSpPr>
              <a:spLocks/>
            </p:cNvSpPr>
            <p:nvPr/>
          </p:nvSpPr>
          <p:spPr bwMode="gray">
            <a:xfrm rot="3600000">
              <a:off x="2734469" y="1605756"/>
              <a:ext cx="2003425" cy="2760663"/>
            </a:xfrm>
            <a:custGeom>
              <a:avLst/>
              <a:gdLst>
                <a:gd name="T0" fmla="*/ 2147483647 w 864"/>
                <a:gd name="T1" fmla="*/ 2147483647 h 1191"/>
                <a:gd name="T2" fmla="*/ 2147483647 w 864"/>
                <a:gd name="T3" fmla="*/ 2147483647 h 1191"/>
                <a:gd name="T4" fmla="*/ 2147483647 w 864"/>
                <a:gd name="T5" fmla="*/ 2147483647 h 1191"/>
                <a:gd name="T6" fmla="*/ 2147483647 w 864"/>
                <a:gd name="T7" fmla="*/ 2147483647 h 1191"/>
                <a:gd name="T8" fmla="*/ 2147483647 w 864"/>
                <a:gd name="T9" fmla="*/ 2147483647 h 1191"/>
                <a:gd name="T10" fmla="*/ 2147483647 w 864"/>
                <a:gd name="T11" fmla="*/ 2147483647 h 1191"/>
                <a:gd name="T12" fmla="*/ 2147483647 w 864"/>
                <a:gd name="T13" fmla="*/ 2147483647 h 1191"/>
                <a:gd name="T14" fmla="*/ 2147483647 w 864"/>
                <a:gd name="T15" fmla="*/ 2147483647 h 1191"/>
                <a:gd name="T16" fmla="*/ 2147483647 w 864"/>
                <a:gd name="T17" fmla="*/ 2147483647 h 1191"/>
                <a:gd name="T18" fmla="*/ 2147483647 w 864"/>
                <a:gd name="T19" fmla="*/ 2147483647 h 1191"/>
                <a:gd name="T20" fmla="*/ 2147483647 w 864"/>
                <a:gd name="T21" fmla="*/ 2147483647 h 1191"/>
                <a:gd name="T22" fmla="*/ 2147483647 w 864"/>
                <a:gd name="T23" fmla="*/ 2147483647 h 1191"/>
                <a:gd name="T24" fmla="*/ 2147483647 w 864"/>
                <a:gd name="T25" fmla="*/ 2147483647 h 1191"/>
                <a:gd name="T26" fmla="*/ 2147483647 w 864"/>
                <a:gd name="T27" fmla="*/ 2147483647 h 1191"/>
                <a:gd name="T28" fmla="*/ 2147483647 w 864"/>
                <a:gd name="T29" fmla="*/ 2147483647 h 1191"/>
                <a:gd name="T30" fmla="*/ 2147483647 w 864"/>
                <a:gd name="T31" fmla="*/ 2147483647 h 1191"/>
                <a:gd name="T32" fmla="*/ 2147483647 w 864"/>
                <a:gd name="T33" fmla="*/ 2147483647 h 1191"/>
                <a:gd name="T34" fmla="*/ 2147483647 w 864"/>
                <a:gd name="T35" fmla="*/ 2147483647 h 1191"/>
                <a:gd name="T36" fmla="*/ 2147483647 w 864"/>
                <a:gd name="T37" fmla="*/ 2147483647 h 1191"/>
                <a:gd name="T38" fmla="*/ 2147483647 w 864"/>
                <a:gd name="T39" fmla="*/ 2147483647 h 1191"/>
                <a:gd name="T40" fmla="*/ 2147483647 w 864"/>
                <a:gd name="T41" fmla="*/ 0 h 1191"/>
                <a:gd name="T42" fmla="*/ 0 w 864"/>
                <a:gd name="T43" fmla="*/ 2147483647 h 1191"/>
                <a:gd name="T44" fmla="*/ 2147483647 w 864"/>
                <a:gd name="T45" fmla="*/ 2147483647 h 1191"/>
                <a:gd name="T46" fmla="*/ 2147483647 w 864"/>
                <a:gd name="T47" fmla="*/ 2147483647 h 1191"/>
                <a:gd name="T48" fmla="*/ 2147483647 w 864"/>
                <a:gd name="T49" fmla="*/ 2147483647 h 1191"/>
                <a:gd name="T50" fmla="*/ 2147483647 w 864"/>
                <a:gd name="T51" fmla="*/ 2147483647 h 1191"/>
                <a:gd name="T52" fmla="*/ 2147483647 w 864"/>
                <a:gd name="T53" fmla="*/ 2147483647 h 1191"/>
                <a:gd name="T54" fmla="*/ 2147483647 w 864"/>
                <a:gd name="T55" fmla="*/ 2147483647 h 1191"/>
                <a:gd name="T56" fmla="*/ 2147483647 w 864"/>
                <a:gd name="T57" fmla="*/ 2147483647 h 1191"/>
                <a:gd name="T58" fmla="*/ 2147483647 w 864"/>
                <a:gd name="T59" fmla="*/ 2147483647 h 1191"/>
                <a:gd name="T60" fmla="*/ 2147483647 w 864"/>
                <a:gd name="T61" fmla="*/ 2147483647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gradFill rotWithShape="1">
              <a:gsLst>
                <a:gs pos="0">
                  <a:srgbClr val="5D0202"/>
                </a:gs>
                <a:gs pos="50000">
                  <a:srgbClr val="A90404"/>
                </a:gs>
                <a:gs pos="100000">
                  <a:srgbClr val="5D0202"/>
                </a:gs>
              </a:gsLst>
              <a:lin ang="5400000" scaled="1"/>
            </a:gradFill>
            <a:ln w="19050">
              <a:solidFill>
                <a:srgbClr val="FFFFFF"/>
              </a:solidFill>
              <a:round/>
              <a:headEnd/>
              <a:tailEnd/>
            </a:ln>
          </p:spPr>
          <p:txBody>
            <a:bodyPr/>
            <a:lstStyle/>
            <a:p>
              <a:endParaRPr lang="ru-RU"/>
            </a:p>
          </p:txBody>
        </p:sp>
        <p:sp>
          <p:nvSpPr>
            <p:cNvPr id="14" name="Freeform 8"/>
            <p:cNvSpPr>
              <a:spLocks/>
            </p:cNvSpPr>
            <p:nvPr/>
          </p:nvSpPr>
          <p:spPr bwMode="gray">
            <a:xfrm rot="3600000">
              <a:off x="4019550" y="2255838"/>
              <a:ext cx="3190875" cy="1219200"/>
            </a:xfrm>
            <a:custGeom>
              <a:avLst/>
              <a:gdLst>
                <a:gd name="T0" fmla="*/ 2147483647 w 1375"/>
                <a:gd name="T1" fmla="*/ 2147483647 h 527"/>
                <a:gd name="T2" fmla="*/ 2147483647 w 1375"/>
                <a:gd name="T3" fmla="*/ 2147483647 h 527"/>
                <a:gd name="T4" fmla="*/ 2147483647 w 1375"/>
                <a:gd name="T5" fmla="*/ 2147483647 h 527"/>
                <a:gd name="T6" fmla="*/ 2147483647 w 1375"/>
                <a:gd name="T7" fmla="*/ 2147483647 h 527"/>
                <a:gd name="T8" fmla="*/ 2147483647 w 1375"/>
                <a:gd name="T9" fmla="*/ 2147483647 h 527"/>
                <a:gd name="T10" fmla="*/ 2147483647 w 1375"/>
                <a:gd name="T11" fmla="*/ 2147483647 h 527"/>
                <a:gd name="T12" fmla="*/ 2147483647 w 1375"/>
                <a:gd name="T13" fmla="*/ 2147483647 h 527"/>
                <a:gd name="T14" fmla="*/ 2147483647 w 1375"/>
                <a:gd name="T15" fmla="*/ 2147483647 h 527"/>
                <a:gd name="T16" fmla="*/ 2147483647 w 1375"/>
                <a:gd name="T17" fmla="*/ 2147483647 h 527"/>
                <a:gd name="T18" fmla="*/ 2147483647 w 1375"/>
                <a:gd name="T19" fmla="*/ 2147483647 h 527"/>
                <a:gd name="T20" fmla="*/ 2147483647 w 1375"/>
                <a:gd name="T21" fmla="*/ 2147483647 h 527"/>
                <a:gd name="T22" fmla="*/ 2147483647 w 1375"/>
                <a:gd name="T23" fmla="*/ 2147483647 h 527"/>
                <a:gd name="T24" fmla="*/ 2147483647 w 1375"/>
                <a:gd name="T25" fmla="*/ 0 h 527"/>
                <a:gd name="T26" fmla="*/ 0 w 1375"/>
                <a:gd name="T27" fmla="*/ 2147483647 h 527"/>
                <a:gd name="T28" fmla="*/ 2147483647 w 1375"/>
                <a:gd name="T29" fmla="*/ 2147483647 h 527"/>
                <a:gd name="T30" fmla="*/ 2147483647 w 1375"/>
                <a:gd name="T31" fmla="*/ 2147483647 h 527"/>
                <a:gd name="T32" fmla="*/ 2147483647 w 1375"/>
                <a:gd name="T33" fmla="*/ 2147483647 h 527"/>
                <a:gd name="T34" fmla="*/ 2147483647 w 1375"/>
                <a:gd name="T35" fmla="*/ 2147483647 h 527"/>
                <a:gd name="T36" fmla="*/ 2147483647 w 1375"/>
                <a:gd name="T37" fmla="*/ 2147483647 h 527"/>
                <a:gd name="T38" fmla="*/ 2147483647 w 1375"/>
                <a:gd name="T39" fmla="*/ 2147483647 h 527"/>
                <a:gd name="T40" fmla="*/ 2147483647 w 1375"/>
                <a:gd name="T41" fmla="*/ 2147483647 h 527"/>
                <a:gd name="T42" fmla="*/ 2147483647 w 1375"/>
                <a:gd name="T43" fmla="*/ 2147483647 h 527"/>
                <a:gd name="T44" fmla="*/ 2147483647 w 1375"/>
                <a:gd name="T45" fmla="*/ 2147483647 h 527"/>
                <a:gd name="T46" fmla="*/ 2147483647 w 1375"/>
                <a:gd name="T47" fmla="*/ 2147483647 h 527"/>
                <a:gd name="T48" fmla="*/ 2147483647 w 1375"/>
                <a:gd name="T49" fmla="*/ 2147483647 h 527"/>
                <a:gd name="T50" fmla="*/ 2147483647 w 1375"/>
                <a:gd name="T51" fmla="*/ 2147483647 h 527"/>
                <a:gd name="T52" fmla="*/ 2147483647 w 1375"/>
                <a:gd name="T53" fmla="*/ 2147483647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gradFill rotWithShape="1">
              <a:gsLst>
                <a:gs pos="0">
                  <a:srgbClr val="5D0202"/>
                </a:gs>
                <a:gs pos="50000">
                  <a:srgbClr val="A90404"/>
                </a:gs>
                <a:gs pos="100000">
                  <a:srgbClr val="5D0202"/>
                </a:gs>
              </a:gsLst>
              <a:lin ang="5400000" scaled="1"/>
            </a:gradFill>
            <a:ln w="19050">
              <a:solidFill>
                <a:srgbClr val="FFFFFF"/>
              </a:solidFill>
              <a:round/>
              <a:headEnd/>
              <a:tailEnd/>
            </a:ln>
          </p:spPr>
          <p:txBody>
            <a:bodyPr/>
            <a:lstStyle/>
            <a:p>
              <a:endParaRPr lang="ru-RU"/>
            </a:p>
          </p:txBody>
        </p:sp>
        <p:sp>
          <p:nvSpPr>
            <p:cNvPr id="15" name="Freeform 9"/>
            <p:cNvSpPr>
              <a:spLocks/>
            </p:cNvSpPr>
            <p:nvPr/>
          </p:nvSpPr>
          <p:spPr bwMode="gray">
            <a:xfrm rot="7200000">
              <a:off x="4496594" y="2107406"/>
              <a:ext cx="1282700" cy="1944688"/>
            </a:xfrm>
            <a:custGeom>
              <a:avLst/>
              <a:gdLst>
                <a:gd name="T0" fmla="*/ 2147483647 w 550"/>
                <a:gd name="T1" fmla="*/ 2147483647 h 836"/>
                <a:gd name="T2" fmla="*/ 2147483647 w 550"/>
                <a:gd name="T3" fmla="*/ 2147483647 h 836"/>
                <a:gd name="T4" fmla="*/ 2147483647 w 550"/>
                <a:gd name="T5" fmla="*/ 2147483647 h 836"/>
                <a:gd name="T6" fmla="*/ 2147483647 w 550"/>
                <a:gd name="T7" fmla="*/ 2147483647 h 836"/>
                <a:gd name="T8" fmla="*/ 2147483647 w 550"/>
                <a:gd name="T9" fmla="*/ 2147483647 h 836"/>
                <a:gd name="T10" fmla="*/ 2147483647 w 550"/>
                <a:gd name="T11" fmla="*/ 2147483647 h 836"/>
                <a:gd name="T12" fmla="*/ 2147483647 w 550"/>
                <a:gd name="T13" fmla="*/ 2147483647 h 836"/>
                <a:gd name="T14" fmla="*/ 2147483647 w 550"/>
                <a:gd name="T15" fmla="*/ 2147483647 h 836"/>
                <a:gd name="T16" fmla="*/ 2147483647 w 550"/>
                <a:gd name="T17" fmla="*/ 2147483647 h 836"/>
                <a:gd name="T18" fmla="*/ 2147483647 w 550"/>
                <a:gd name="T19" fmla="*/ 2147483647 h 836"/>
                <a:gd name="T20" fmla="*/ 2147483647 w 550"/>
                <a:gd name="T21" fmla="*/ 2147483647 h 836"/>
                <a:gd name="T22" fmla="*/ 2147483647 w 550"/>
                <a:gd name="T23" fmla="*/ 0 h 836"/>
                <a:gd name="T24" fmla="*/ 0 w 550"/>
                <a:gd name="T25" fmla="*/ 2147483647 h 836"/>
                <a:gd name="T26" fmla="*/ 2147483647 w 550"/>
                <a:gd name="T27" fmla="*/ 2147483647 h 836"/>
                <a:gd name="T28" fmla="*/ 2147483647 w 550"/>
                <a:gd name="T29" fmla="*/ 2147483647 h 836"/>
                <a:gd name="T30" fmla="*/ 2147483647 w 550"/>
                <a:gd name="T31" fmla="*/ 2147483647 h 836"/>
                <a:gd name="T32" fmla="*/ 2147483647 w 550"/>
                <a:gd name="T33" fmla="*/ 2147483647 h 836"/>
                <a:gd name="T34" fmla="*/ 2147483647 w 550"/>
                <a:gd name="T35" fmla="*/ 2147483647 h 836"/>
                <a:gd name="T36" fmla="*/ 2147483647 w 550"/>
                <a:gd name="T37" fmla="*/ 2147483647 h 836"/>
                <a:gd name="T38" fmla="*/ 2147483647 w 550"/>
                <a:gd name="T39" fmla="*/ 2147483647 h 836"/>
                <a:gd name="T40" fmla="*/ 2147483647 w 550"/>
                <a:gd name="T41" fmla="*/ 2147483647 h 836"/>
                <a:gd name="T42" fmla="*/ 2147483647 w 550"/>
                <a:gd name="T43" fmla="*/ 2147483647 h 836"/>
                <a:gd name="T44" fmla="*/ 2147483647 w 550"/>
                <a:gd name="T45" fmla="*/ 2147483647 h 836"/>
                <a:gd name="T46" fmla="*/ 2147483647 w 550"/>
                <a:gd name="T47" fmla="*/ 2147483647 h 836"/>
                <a:gd name="T48" fmla="*/ 2147483647 w 550"/>
                <a:gd name="T49" fmla="*/ 2147483647 h 836"/>
                <a:gd name="T50" fmla="*/ 2147483647 w 550"/>
                <a:gd name="T51" fmla="*/ 2147483647 h 836"/>
                <a:gd name="T52" fmla="*/ 2147483647 w 550"/>
                <a:gd name="T53" fmla="*/ 2147483647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6" name="Freeform 10"/>
            <p:cNvSpPr>
              <a:spLocks/>
            </p:cNvSpPr>
            <p:nvPr/>
          </p:nvSpPr>
          <p:spPr bwMode="gray">
            <a:xfrm rot="7200000">
              <a:off x="3824288" y="3163887"/>
              <a:ext cx="1447800" cy="1920875"/>
            </a:xfrm>
            <a:custGeom>
              <a:avLst/>
              <a:gdLst>
                <a:gd name="T0" fmla="*/ 2147483647 w 621"/>
                <a:gd name="T1" fmla="*/ 0 h 826"/>
                <a:gd name="T2" fmla="*/ 2147483647 w 621"/>
                <a:gd name="T3" fmla="*/ 2147483647 h 826"/>
                <a:gd name="T4" fmla="*/ 2147483647 w 621"/>
                <a:gd name="T5" fmla="*/ 2147483647 h 826"/>
                <a:gd name="T6" fmla="*/ 2147483647 w 621"/>
                <a:gd name="T7" fmla="*/ 2147483647 h 826"/>
                <a:gd name="T8" fmla="*/ 2147483647 w 621"/>
                <a:gd name="T9" fmla="*/ 2147483647 h 826"/>
                <a:gd name="T10" fmla="*/ 2147483647 w 621"/>
                <a:gd name="T11" fmla="*/ 2147483647 h 826"/>
                <a:gd name="T12" fmla="*/ 0 w 621"/>
                <a:gd name="T13" fmla="*/ 2147483647 h 826"/>
                <a:gd name="T14" fmla="*/ 2147483647 w 621"/>
                <a:gd name="T15" fmla="*/ 2147483647 h 826"/>
                <a:gd name="T16" fmla="*/ 2147483647 w 621"/>
                <a:gd name="T17" fmla="*/ 2147483647 h 826"/>
                <a:gd name="T18" fmla="*/ 2147483647 w 621"/>
                <a:gd name="T19" fmla="*/ 2147483647 h 826"/>
                <a:gd name="T20" fmla="*/ 2147483647 w 621"/>
                <a:gd name="T21" fmla="*/ 2147483647 h 826"/>
                <a:gd name="T22" fmla="*/ 2147483647 w 621"/>
                <a:gd name="T23" fmla="*/ 2147483647 h 826"/>
                <a:gd name="T24" fmla="*/ 2147483647 w 621"/>
                <a:gd name="T25" fmla="*/ 2147483647 h 826"/>
                <a:gd name="T26" fmla="*/ 2147483647 w 621"/>
                <a:gd name="T27" fmla="*/ 2147483647 h 826"/>
                <a:gd name="T28" fmla="*/ 2147483647 w 621"/>
                <a:gd name="T29" fmla="*/ 2147483647 h 826"/>
                <a:gd name="T30" fmla="*/ 2147483647 w 621"/>
                <a:gd name="T31" fmla="*/ 2147483647 h 826"/>
                <a:gd name="T32" fmla="*/ 2147483647 w 621"/>
                <a:gd name="T33" fmla="*/ 2147483647 h 826"/>
                <a:gd name="T34" fmla="*/ 2147483647 w 621"/>
                <a:gd name="T35" fmla="*/ 2147483647 h 826"/>
                <a:gd name="T36" fmla="*/ 2147483647 w 621"/>
                <a:gd name="T37" fmla="*/ 2147483647 h 826"/>
                <a:gd name="T38" fmla="*/ 2147483647 w 621"/>
                <a:gd name="T39" fmla="*/ 2147483647 h 826"/>
                <a:gd name="T40" fmla="*/ 2147483647 w 621"/>
                <a:gd name="T41" fmla="*/ 2147483647 h 826"/>
                <a:gd name="T42" fmla="*/ 2147483647 w 621"/>
                <a:gd name="T43" fmla="*/ 2147483647 h 826"/>
                <a:gd name="T44" fmla="*/ 2147483647 w 621"/>
                <a:gd name="T45" fmla="*/ 2147483647 h 826"/>
                <a:gd name="T46" fmla="*/ 2147483647 w 621"/>
                <a:gd name="T47" fmla="*/ 2147483647 h 826"/>
                <a:gd name="T48" fmla="*/ 2147483647 w 621"/>
                <a:gd name="T49" fmla="*/ 2147483647 h 826"/>
                <a:gd name="T50" fmla="*/ 2147483647 w 621"/>
                <a:gd name="T51" fmla="*/ 2147483647 h 826"/>
                <a:gd name="T52" fmla="*/ 2147483647 w 621"/>
                <a:gd name="T53" fmla="*/ 2147483647 h 826"/>
                <a:gd name="T54" fmla="*/ 2147483647 w 621"/>
                <a:gd name="T55" fmla="*/ 2147483647 h 826"/>
                <a:gd name="T56" fmla="*/ 2147483647 w 621"/>
                <a:gd name="T57" fmla="*/ 2147483647 h 826"/>
                <a:gd name="T58" fmla="*/ 2147483647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7" name="Freeform 11"/>
            <p:cNvSpPr>
              <a:spLocks/>
            </p:cNvSpPr>
            <p:nvPr/>
          </p:nvSpPr>
          <p:spPr bwMode="gray">
            <a:xfrm rot="7200000">
              <a:off x="2733675" y="2606676"/>
              <a:ext cx="2217737" cy="931862"/>
            </a:xfrm>
            <a:custGeom>
              <a:avLst/>
              <a:gdLst>
                <a:gd name="T0" fmla="*/ 2147483647 w 953"/>
                <a:gd name="T1" fmla="*/ 2147483647 h 400"/>
                <a:gd name="T2" fmla="*/ 2147483647 w 953"/>
                <a:gd name="T3" fmla="*/ 2147483647 h 400"/>
                <a:gd name="T4" fmla="*/ 2147483647 w 953"/>
                <a:gd name="T5" fmla="*/ 2147483647 h 400"/>
                <a:gd name="T6" fmla="*/ 2147483647 w 953"/>
                <a:gd name="T7" fmla="*/ 2147483647 h 400"/>
                <a:gd name="T8" fmla="*/ 2147483647 w 953"/>
                <a:gd name="T9" fmla="*/ 2147483647 h 400"/>
                <a:gd name="T10" fmla="*/ 2147483647 w 953"/>
                <a:gd name="T11" fmla="*/ 2147483647 h 400"/>
                <a:gd name="T12" fmla="*/ 2147483647 w 953"/>
                <a:gd name="T13" fmla="*/ 2147483647 h 400"/>
                <a:gd name="T14" fmla="*/ 2147483647 w 953"/>
                <a:gd name="T15" fmla="*/ 2147483647 h 400"/>
                <a:gd name="T16" fmla="*/ 2147483647 w 953"/>
                <a:gd name="T17" fmla="*/ 2147483647 h 400"/>
                <a:gd name="T18" fmla="*/ 2147483647 w 953"/>
                <a:gd name="T19" fmla="*/ 2147483647 h 400"/>
                <a:gd name="T20" fmla="*/ 2147483647 w 953"/>
                <a:gd name="T21" fmla="*/ 2147483647 h 400"/>
                <a:gd name="T22" fmla="*/ 2147483647 w 953"/>
                <a:gd name="T23" fmla="*/ 2147483647 h 400"/>
                <a:gd name="T24" fmla="*/ 2147483647 w 953"/>
                <a:gd name="T25" fmla="*/ 2147483647 h 400"/>
                <a:gd name="T26" fmla="*/ 2147483647 w 953"/>
                <a:gd name="T27" fmla="*/ 2147483647 h 400"/>
                <a:gd name="T28" fmla="*/ 2147483647 w 953"/>
                <a:gd name="T29" fmla="*/ 2147483647 h 400"/>
                <a:gd name="T30" fmla="*/ 2147483647 w 953"/>
                <a:gd name="T31" fmla="*/ 2147483647 h 400"/>
                <a:gd name="T32" fmla="*/ 2147483647 w 953"/>
                <a:gd name="T33" fmla="*/ 2147483647 h 400"/>
                <a:gd name="T34" fmla="*/ 2147483647 w 953"/>
                <a:gd name="T35" fmla="*/ 2147483647 h 400"/>
                <a:gd name="T36" fmla="*/ 2147483647 w 953"/>
                <a:gd name="T37" fmla="*/ 2147483647 h 400"/>
                <a:gd name="T38" fmla="*/ 2147483647 w 953"/>
                <a:gd name="T39" fmla="*/ 2147483647 h 400"/>
                <a:gd name="T40" fmla="*/ 2147483647 w 953"/>
                <a:gd name="T41" fmla="*/ 2147483647 h 400"/>
                <a:gd name="T42" fmla="*/ 0 w 953"/>
                <a:gd name="T43" fmla="*/ 2147483647 h 400"/>
                <a:gd name="T44" fmla="*/ 2147483647 w 953"/>
                <a:gd name="T45" fmla="*/ 2147483647 h 400"/>
                <a:gd name="T46" fmla="*/ 2147483647 w 953"/>
                <a:gd name="T47" fmla="*/ 2147483647 h 400"/>
                <a:gd name="T48" fmla="*/ 2147483647 w 953"/>
                <a:gd name="T49" fmla="*/ 2147483647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gradFill rotWithShape="1">
              <a:gsLst>
                <a:gs pos="0">
                  <a:srgbClr val="E2E2E2"/>
                </a:gs>
                <a:gs pos="100000">
                  <a:srgbClr val="C3C3C3"/>
                </a:gs>
              </a:gsLst>
              <a:lin ang="5400000" scaled="1"/>
            </a:gradFill>
            <a:ln w="19050">
              <a:solidFill>
                <a:srgbClr val="FFFFFF"/>
              </a:solidFill>
              <a:round/>
              <a:headEnd/>
              <a:tailEnd/>
            </a:ln>
          </p:spPr>
          <p:txBody>
            <a:bodyPr/>
            <a:lstStyle/>
            <a:p>
              <a:endParaRPr lang="ru-RU"/>
            </a:p>
          </p:txBody>
        </p:sp>
        <p:sp>
          <p:nvSpPr>
            <p:cNvPr id="18" name="Oval 12"/>
            <p:cNvSpPr>
              <a:spLocks noChangeArrowheads="1"/>
            </p:cNvSpPr>
            <p:nvPr/>
          </p:nvSpPr>
          <p:spPr bwMode="gray">
            <a:xfrm>
              <a:off x="3870325" y="2803525"/>
              <a:ext cx="1360488" cy="1355725"/>
            </a:xfrm>
            <a:prstGeom prst="ellipse">
              <a:avLst/>
            </a:prstGeom>
            <a:gradFill rotWithShape="1">
              <a:gsLst>
                <a:gs pos="0">
                  <a:srgbClr val="E2E2E2"/>
                </a:gs>
                <a:gs pos="100000">
                  <a:srgbClr val="C3C3C3"/>
                </a:gs>
              </a:gsLst>
              <a:lin ang="5400000" scaled="1"/>
            </a:gradFill>
            <a:ln w="19050" algn="ctr">
              <a:solidFill>
                <a:srgbClr val="FFFFFF"/>
              </a:solidFill>
              <a:round/>
              <a:headEnd/>
              <a:tailEnd/>
            </a:ln>
          </p:spPr>
          <p:txBody>
            <a:bodyPr/>
            <a:lstStyle/>
            <a:p>
              <a:pPr algn="ctr"/>
              <a:endParaRPr lang="en-GB" sz="3800"/>
            </a:p>
          </p:txBody>
        </p:sp>
      </p:grpSp>
      <p:sp>
        <p:nvSpPr>
          <p:cNvPr id="19" name="Dikdörtgen 18"/>
          <p:cNvSpPr/>
          <p:nvPr/>
        </p:nvSpPr>
        <p:spPr>
          <a:xfrm>
            <a:off x="1547664" y="3314346"/>
            <a:ext cx="2084242" cy="707886"/>
          </a:xfrm>
          <a:prstGeom prst="rect">
            <a:avLst/>
          </a:prstGeom>
        </p:spPr>
        <p:txBody>
          <a:bodyPr wrap="square">
            <a:spAutoFit/>
          </a:bodyPr>
          <a:lstStyle/>
          <a:p>
            <a:pPr lvl="0" algn="ctr"/>
            <a:r>
              <a:rPr lang="tr-TR" sz="2000" b="1" dirty="0" smtClean="0"/>
              <a:t>e-DEFTER</a:t>
            </a:r>
          </a:p>
          <a:p>
            <a:pPr lvl="0" algn="ctr"/>
            <a:r>
              <a:rPr lang="tr-TR" sz="2000" b="1" dirty="0" smtClean="0"/>
              <a:t>UYGULAMASI</a:t>
            </a:r>
            <a:endParaRPr lang="tr-TR" sz="2000" b="1" dirty="0"/>
          </a:p>
        </p:txBody>
      </p:sp>
      <p:sp>
        <p:nvSpPr>
          <p:cNvPr id="20" name="Dikdörtgen 19"/>
          <p:cNvSpPr/>
          <p:nvPr/>
        </p:nvSpPr>
        <p:spPr>
          <a:xfrm>
            <a:off x="5814190" y="3395191"/>
            <a:ext cx="1899360" cy="646331"/>
          </a:xfrm>
          <a:prstGeom prst="rect">
            <a:avLst/>
          </a:prstGeom>
        </p:spPr>
        <p:txBody>
          <a:bodyPr wrap="square">
            <a:spAutoFit/>
          </a:bodyPr>
          <a:lstStyle/>
          <a:p>
            <a:pPr lvl="0" algn="ctr"/>
            <a:r>
              <a:rPr lang="tr-TR" b="1" dirty="0"/>
              <a:t>e-ARŞİV</a:t>
            </a:r>
          </a:p>
          <a:p>
            <a:pPr lvl="0" algn="ctr"/>
            <a:r>
              <a:rPr lang="tr-TR" b="1" dirty="0"/>
              <a:t>UYGULAMASI</a:t>
            </a:r>
          </a:p>
        </p:txBody>
      </p:sp>
      <p:sp>
        <p:nvSpPr>
          <p:cNvPr id="26" name="Metin kutusu 25"/>
          <p:cNvSpPr txBox="1"/>
          <p:nvPr/>
        </p:nvSpPr>
        <p:spPr>
          <a:xfrm>
            <a:off x="1951415" y="5087607"/>
            <a:ext cx="1199783" cy="369332"/>
          </a:xfrm>
          <a:prstGeom prst="rect">
            <a:avLst/>
          </a:prstGeom>
          <a:noFill/>
        </p:spPr>
        <p:txBody>
          <a:bodyPr wrap="square" rtlCol="0">
            <a:spAutoFit/>
          </a:bodyPr>
          <a:lstStyle/>
          <a:p>
            <a:pPr algn="ctr"/>
            <a:r>
              <a:rPr lang="tr-TR" b="1" dirty="0" smtClean="0">
                <a:solidFill>
                  <a:schemeClr val="bg1"/>
                </a:solidFill>
              </a:rPr>
              <a:t> 2013</a:t>
            </a:r>
          </a:p>
        </p:txBody>
      </p:sp>
      <p:sp>
        <p:nvSpPr>
          <p:cNvPr id="27" name="Metin kutusu 26"/>
          <p:cNvSpPr txBox="1"/>
          <p:nvPr/>
        </p:nvSpPr>
        <p:spPr>
          <a:xfrm>
            <a:off x="6195164" y="5036286"/>
            <a:ext cx="1199783" cy="369332"/>
          </a:xfrm>
          <a:prstGeom prst="rect">
            <a:avLst/>
          </a:prstGeom>
          <a:noFill/>
        </p:spPr>
        <p:txBody>
          <a:bodyPr wrap="square" rtlCol="0">
            <a:spAutoFit/>
          </a:bodyPr>
          <a:lstStyle/>
          <a:p>
            <a:pPr algn="ctr"/>
            <a:r>
              <a:rPr lang="tr-TR" b="1" dirty="0" smtClean="0">
                <a:solidFill>
                  <a:schemeClr val="bg1"/>
                </a:solidFill>
              </a:rPr>
              <a:t> 2013</a:t>
            </a:r>
            <a:endParaRPr lang="tr-TR" b="1" dirty="0">
              <a:solidFill>
                <a:schemeClr val="bg1"/>
              </a:solidFill>
            </a:endParaRPr>
          </a:p>
        </p:txBody>
      </p:sp>
      <p:sp>
        <p:nvSpPr>
          <p:cNvPr id="28" name="Metin kutusu 27"/>
          <p:cNvSpPr txBox="1"/>
          <p:nvPr/>
        </p:nvSpPr>
        <p:spPr>
          <a:xfrm>
            <a:off x="1979712" y="4507592"/>
            <a:ext cx="1199783" cy="369332"/>
          </a:xfrm>
          <a:prstGeom prst="rect">
            <a:avLst/>
          </a:prstGeom>
          <a:noFill/>
          <a:scene3d>
            <a:camera prst="orthographicFront">
              <a:rot lat="0" lon="600000" rev="21594000"/>
            </a:camera>
            <a:lightRig rig="threePt" dir="t"/>
          </a:scene3d>
          <a:sp3d/>
        </p:spPr>
        <p:txBody>
          <a:bodyPr wrap="square" lIns="36000" rtlCol="0">
            <a:spAutoFit/>
          </a:bodyPr>
          <a:lstStyle/>
          <a:p>
            <a:pPr algn="ctr"/>
            <a:r>
              <a:rPr lang="tr-TR" b="1" dirty="0" smtClean="0">
                <a:solidFill>
                  <a:schemeClr val="accent1">
                    <a:lumMod val="75000"/>
                  </a:schemeClr>
                </a:solidFill>
              </a:rPr>
              <a:t>Ocak</a:t>
            </a:r>
            <a:endParaRPr lang="tr-TR" b="1" dirty="0">
              <a:solidFill>
                <a:schemeClr val="accent1">
                  <a:lumMod val="75000"/>
                </a:schemeClr>
              </a:solidFill>
            </a:endParaRPr>
          </a:p>
        </p:txBody>
      </p:sp>
      <p:sp>
        <p:nvSpPr>
          <p:cNvPr id="29" name="Metin kutusu 28"/>
          <p:cNvSpPr txBox="1"/>
          <p:nvPr/>
        </p:nvSpPr>
        <p:spPr>
          <a:xfrm>
            <a:off x="6203286" y="4500477"/>
            <a:ext cx="1199783" cy="369332"/>
          </a:xfrm>
          <a:prstGeom prst="rect">
            <a:avLst/>
          </a:prstGeom>
          <a:noFill/>
        </p:spPr>
        <p:txBody>
          <a:bodyPr wrap="square" rtlCol="0">
            <a:spAutoFit/>
          </a:bodyPr>
          <a:lstStyle/>
          <a:p>
            <a:pPr algn="ctr"/>
            <a:r>
              <a:rPr lang="tr-TR" b="1" dirty="0" smtClean="0">
                <a:solidFill>
                  <a:srgbClr val="C00000"/>
                </a:solidFill>
              </a:rPr>
              <a:t>Aralık</a:t>
            </a:r>
            <a:endParaRPr lang="tr-TR" b="1" dirty="0">
              <a:solidFill>
                <a:srgbClr val="C00000"/>
              </a:solidFill>
            </a:endParaRPr>
          </a:p>
        </p:txBody>
      </p:sp>
      <p:pic>
        <p:nvPicPr>
          <p:cNvPr id="33"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94078" y="578524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6847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89628"/>
            <a:ext cx="8229600" cy="1143000"/>
          </a:xfrm>
        </p:spPr>
        <p:txBody>
          <a:bodyPr>
            <a:noAutofit/>
          </a:bodyPr>
          <a:lstStyle/>
          <a:p>
            <a:r>
              <a:rPr lang="tr-TR" sz="8000" b="1" dirty="0">
                <a:solidFill>
                  <a:srgbClr val="C00000"/>
                </a:solidFill>
                <a:latin typeface="Lucida Handwriting" pitchFamily="66" charset="0"/>
              </a:rPr>
              <a:t>e</a:t>
            </a:r>
            <a:r>
              <a:rPr lang="tr-TR" sz="8000" b="1" dirty="0">
                <a:solidFill>
                  <a:srgbClr val="C00000"/>
                </a:solidFill>
              </a:rPr>
              <a:t> -</a:t>
            </a:r>
            <a:r>
              <a:rPr lang="tr-TR" sz="8000" b="1" dirty="0">
                <a:solidFill>
                  <a:srgbClr val="C00000"/>
                </a:solidFill>
                <a:latin typeface="BrowalliaUPC" pitchFamily="34" charset="-34"/>
                <a:cs typeface="BrowalliaUPC" pitchFamily="34" charset="-34"/>
              </a:rPr>
              <a:t>fatura</a:t>
            </a:r>
            <a:r>
              <a:rPr lang="tr-TR" sz="8000" b="1" kern="0" dirty="0" smtClean="0">
                <a:solidFill>
                  <a:srgbClr val="C00000"/>
                </a:solidFill>
                <a:latin typeface="+mn-lt"/>
                <a:ea typeface="+mn-ea"/>
                <a:cs typeface="+mn-cs"/>
              </a:rPr>
              <a:t> </a:t>
            </a:r>
            <a:endParaRPr lang="tr-TR" sz="8000" b="1" kern="0" dirty="0">
              <a:solidFill>
                <a:srgbClr val="C00000"/>
              </a:solidFill>
              <a:latin typeface="+mn-lt"/>
              <a:ea typeface="+mn-ea"/>
              <a:cs typeface="+mn-cs"/>
            </a:endParaRPr>
          </a:p>
        </p:txBody>
      </p:sp>
      <p:pic>
        <p:nvPicPr>
          <p:cNvPr id="18"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80312" y="5975902"/>
            <a:ext cx="1440160" cy="882098"/>
          </a:xfrm>
          <a:prstGeom prst="rect">
            <a:avLst/>
          </a:prstGeom>
          <a:noFill/>
          <a:extLst>
            <a:ext uri="{909E8E84-426E-40DD-AFC4-6F175D3DCCD1}">
              <a14:hiddenFill xmlns:a14="http://schemas.microsoft.com/office/drawing/2010/main">
                <a:solidFill>
                  <a:srgbClr val="FFFFFF"/>
                </a:solidFill>
              </a14:hiddenFill>
            </a:ext>
          </a:extLst>
        </p:spPr>
      </p:pic>
      <p:sp>
        <p:nvSpPr>
          <p:cNvPr id="15" name="Oval 14"/>
          <p:cNvSpPr/>
          <p:nvPr/>
        </p:nvSpPr>
        <p:spPr>
          <a:xfrm>
            <a:off x="395536" y="2477730"/>
            <a:ext cx="3600400" cy="3303324"/>
          </a:xfrm>
          <a:prstGeom prst="ellipse">
            <a:avLst/>
          </a:prstGeom>
          <a:gradFill flip="none" rotWithShape="1">
            <a:gsLst>
              <a:gs pos="0">
                <a:srgbClr val="C00000"/>
              </a:gs>
              <a:gs pos="53000">
                <a:schemeClr val="accent1">
                  <a:shade val="90000"/>
                  <a:hueOff val="375112"/>
                  <a:satOff val="-6927"/>
                  <a:lumOff val="32127"/>
                  <a:alphaOff val="0"/>
                  <a:shade val="93000"/>
                  <a:satMod val="130000"/>
                </a:schemeClr>
              </a:gs>
              <a:gs pos="100000">
                <a:schemeClr val="accent1">
                  <a:shade val="90000"/>
                  <a:hueOff val="375112"/>
                  <a:satOff val="-6927"/>
                  <a:lumOff val="32127"/>
                  <a:alphaOff val="0"/>
                  <a:shade val="94000"/>
                  <a:satMod val="13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200" b="1" dirty="0" smtClean="0"/>
              <a:t>B 2 B</a:t>
            </a:r>
          </a:p>
          <a:p>
            <a:pPr algn="ctr"/>
            <a:r>
              <a:rPr lang="tr-TR" sz="2000" b="1" dirty="0" smtClean="0"/>
              <a:t>e-Fatura Uygulaması</a:t>
            </a:r>
            <a:endParaRPr lang="tr-TR" sz="2000" b="1" dirty="0"/>
          </a:p>
        </p:txBody>
      </p:sp>
      <p:sp>
        <p:nvSpPr>
          <p:cNvPr id="19" name="Oval 18"/>
          <p:cNvSpPr/>
          <p:nvPr/>
        </p:nvSpPr>
        <p:spPr>
          <a:xfrm>
            <a:off x="5107629" y="2528465"/>
            <a:ext cx="3600400" cy="3267732"/>
          </a:xfrm>
          <a:prstGeom prst="ellipse">
            <a:avLst/>
          </a:prstGeom>
          <a:gradFill flip="none" rotWithShape="1">
            <a:gsLst>
              <a:gs pos="0">
                <a:srgbClr val="C00000"/>
              </a:gs>
              <a:gs pos="59000">
                <a:schemeClr val="accent1">
                  <a:shade val="90000"/>
                  <a:hueOff val="375112"/>
                  <a:satOff val="-6927"/>
                  <a:lumOff val="32127"/>
                  <a:alphaOff val="0"/>
                  <a:shade val="93000"/>
                  <a:satMod val="130000"/>
                </a:schemeClr>
              </a:gs>
              <a:gs pos="100000">
                <a:schemeClr val="accent1">
                  <a:shade val="90000"/>
                  <a:hueOff val="375112"/>
                  <a:satOff val="-6927"/>
                  <a:lumOff val="32127"/>
                  <a:alphaOff val="0"/>
                  <a:shade val="94000"/>
                  <a:satMod val="13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200" b="1" dirty="0" smtClean="0"/>
              <a:t>B 2 C</a:t>
            </a:r>
          </a:p>
          <a:p>
            <a:pPr algn="ctr"/>
            <a:r>
              <a:rPr lang="tr-TR" sz="2000" b="1" dirty="0" smtClean="0"/>
              <a:t>e-Arşiv Uygulaması</a:t>
            </a:r>
            <a:endParaRPr lang="tr-TR" sz="2000" b="1" dirty="0"/>
          </a:p>
        </p:txBody>
      </p:sp>
      <p:sp>
        <p:nvSpPr>
          <p:cNvPr id="17" name="Artı 16"/>
          <p:cNvSpPr/>
          <p:nvPr/>
        </p:nvSpPr>
        <p:spPr>
          <a:xfrm>
            <a:off x="4273828" y="4063002"/>
            <a:ext cx="571368" cy="482327"/>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849045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3" descr="D:\Users\seyhan_ebru\Pictures\resim.usb\desktop-ico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88840"/>
            <a:ext cx="1265865" cy="1265865"/>
          </a:xfrm>
          <a:prstGeom prst="rect">
            <a:avLst/>
          </a:prstGeom>
          <a:noFill/>
          <a:extLst>
            <a:ext uri="{909E8E84-426E-40DD-AFC4-6F175D3DCCD1}">
              <a14:hiddenFill xmlns:a14="http://schemas.microsoft.com/office/drawing/2010/main">
                <a:solidFill>
                  <a:srgbClr val="FFFFFF"/>
                </a:solidFill>
              </a14:hiddenFill>
            </a:ext>
          </a:extLst>
        </p:spPr>
      </p:pic>
      <p:sp>
        <p:nvSpPr>
          <p:cNvPr id="5" name="Sağ Ok 4"/>
          <p:cNvSpPr/>
          <p:nvPr/>
        </p:nvSpPr>
        <p:spPr>
          <a:xfrm>
            <a:off x="1799184" y="2520727"/>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Metin kutusu 5"/>
          <p:cNvSpPr txBox="1"/>
          <p:nvPr/>
        </p:nvSpPr>
        <p:spPr>
          <a:xfrm>
            <a:off x="-7751" y="3205339"/>
            <a:ext cx="2229562" cy="369332"/>
          </a:xfrm>
          <a:prstGeom prst="rect">
            <a:avLst/>
          </a:prstGeom>
          <a:noFill/>
        </p:spPr>
        <p:txBody>
          <a:bodyPr wrap="square" rtlCol="0">
            <a:spAutoFit/>
          </a:bodyPr>
          <a:lstStyle/>
          <a:p>
            <a:pPr algn="ctr"/>
            <a:r>
              <a:rPr lang="tr-TR" dirty="0" smtClean="0"/>
              <a:t>Faturayı hazırlar</a:t>
            </a:r>
            <a:endParaRPr lang="tr-TR" dirty="0"/>
          </a:p>
        </p:txBody>
      </p:sp>
      <p:pic>
        <p:nvPicPr>
          <p:cNvPr id="9" name="Picture 14" descr="D:\Users\seyhan_ebru\Pictures\resim.usb\Print-ic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74834" y="2220094"/>
            <a:ext cx="865940" cy="86594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5" descr="D:\Users\seyhan_ebru\Pictures\resim.document\Document2-ico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77463" y="1625402"/>
            <a:ext cx="637487" cy="637487"/>
          </a:xfrm>
          <a:prstGeom prst="rect">
            <a:avLst/>
          </a:prstGeom>
          <a:noFill/>
          <a:scene3d>
            <a:camera prst="perspectiveLeft" fov="1500000">
              <a:rot lat="0" lon="0" rev="0"/>
            </a:camera>
            <a:lightRig rig="threePt" dir="t"/>
          </a:scene3d>
          <a:extLst>
            <a:ext uri="{909E8E84-426E-40DD-AFC4-6F175D3DCCD1}">
              <a14:hiddenFill xmlns:a14="http://schemas.microsoft.com/office/drawing/2010/main">
                <a:solidFill>
                  <a:srgbClr val="FFFFFF"/>
                </a:solidFill>
              </a14:hiddenFill>
            </a:ext>
          </a:extLst>
        </p:spPr>
      </p:pic>
      <p:sp>
        <p:nvSpPr>
          <p:cNvPr id="13" name="Metin kutusu 12"/>
          <p:cNvSpPr txBox="1"/>
          <p:nvPr/>
        </p:nvSpPr>
        <p:spPr>
          <a:xfrm>
            <a:off x="1799184" y="3203684"/>
            <a:ext cx="1944216" cy="369332"/>
          </a:xfrm>
          <a:prstGeom prst="rect">
            <a:avLst/>
          </a:prstGeom>
          <a:noFill/>
        </p:spPr>
        <p:txBody>
          <a:bodyPr wrap="square" rtlCol="0">
            <a:spAutoFit/>
          </a:bodyPr>
          <a:lstStyle/>
          <a:p>
            <a:pPr algn="ctr"/>
            <a:r>
              <a:rPr lang="tr-TR" dirty="0" smtClean="0"/>
              <a:t>Yazdırır</a:t>
            </a:r>
            <a:endParaRPr lang="tr-TR" dirty="0"/>
          </a:p>
        </p:txBody>
      </p:sp>
      <p:pic>
        <p:nvPicPr>
          <p:cNvPr id="15" name="Picture 11" descr="D:\Users\seyhan_ebru\Pictures\resim.real.vista\cabinet-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78" y="913019"/>
            <a:ext cx="996663" cy="996663"/>
          </a:xfrm>
          <a:prstGeom prst="rect">
            <a:avLst/>
          </a:prstGeom>
          <a:noFill/>
          <a:extLst>
            <a:ext uri="{909E8E84-426E-40DD-AFC4-6F175D3DCCD1}">
              <a14:hiddenFill xmlns:a14="http://schemas.microsoft.com/office/drawing/2010/main">
                <a:solidFill>
                  <a:srgbClr val="FFFFFF"/>
                </a:solidFill>
              </a14:hiddenFill>
            </a:ext>
          </a:extLst>
        </p:spPr>
      </p:pic>
      <p:sp>
        <p:nvSpPr>
          <p:cNvPr id="16" name="Sağ Ok 15"/>
          <p:cNvSpPr/>
          <p:nvPr/>
        </p:nvSpPr>
        <p:spPr>
          <a:xfrm rot="12653019">
            <a:off x="2370571" y="1489166"/>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8" name="Picture 12" descr="D:\Users\seyhan_ebru\Pictures\resim.zarf\Mail-icon.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66006" y="2293761"/>
            <a:ext cx="520714" cy="520714"/>
          </a:xfrm>
          <a:prstGeom prst="rect">
            <a:avLst/>
          </a:prstGeom>
          <a:noFill/>
          <a:extLst>
            <a:ext uri="{909E8E84-426E-40DD-AFC4-6F175D3DCCD1}">
              <a14:hiddenFill xmlns:a14="http://schemas.microsoft.com/office/drawing/2010/main">
                <a:solidFill>
                  <a:srgbClr val="FFFFFF"/>
                </a:solidFill>
              </a14:hiddenFill>
            </a:ext>
          </a:extLst>
        </p:spPr>
      </p:pic>
      <p:sp>
        <p:nvSpPr>
          <p:cNvPr id="19" name="Sağ Ok 18"/>
          <p:cNvSpPr/>
          <p:nvPr/>
        </p:nvSpPr>
        <p:spPr>
          <a:xfrm>
            <a:off x="3432642" y="2545404"/>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Metin kutusu 19"/>
          <p:cNvSpPr txBox="1"/>
          <p:nvPr/>
        </p:nvSpPr>
        <p:spPr>
          <a:xfrm>
            <a:off x="3621714" y="3147928"/>
            <a:ext cx="1471300" cy="369332"/>
          </a:xfrm>
          <a:prstGeom prst="rect">
            <a:avLst/>
          </a:prstGeom>
          <a:noFill/>
        </p:spPr>
        <p:txBody>
          <a:bodyPr wrap="square" rtlCol="0">
            <a:spAutoFit/>
          </a:bodyPr>
          <a:lstStyle/>
          <a:p>
            <a:r>
              <a:rPr lang="tr-TR" dirty="0"/>
              <a:t>Z</a:t>
            </a:r>
            <a:r>
              <a:rPr lang="tr-TR" dirty="0" smtClean="0"/>
              <a:t>arfa koyar</a:t>
            </a:r>
            <a:endParaRPr lang="tr-TR" dirty="0"/>
          </a:p>
        </p:txBody>
      </p:sp>
      <p:grpSp>
        <p:nvGrpSpPr>
          <p:cNvPr id="21" name="Grup 20"/>
          <p:cNvGrpSpPr/>
          <p:nvPr/>
        </p:nvGrpSpPr>
        <p:grpSpPr>
          <a:xfrm>
            <a:off x="7548992" y="2140741"/>
            <a:ext cx="911440" cy="1025350"/>
            <a:chOff x="3204240" y="2835673"/>
            <a:chExt cx="911440" cy="1371176"/>
          </a:xfrm>
        </p:grpSpPr>
        <p:pic>
          <p:nvPicPr>
            <p:cNvPr id="22" name="Picture 21" descr="https://encrypted-tbn2.gstatic.com/images?q=tbn:ANd9GcSOZH3_Z4PFcBFJ3K0k95RdX0QrGgdZeIFsAkJpeuts_aarS-mz"/>
            <p:cNvPicPr>
              <a:picLocks noChangeAspect="1" noChangeArrowheads="1"/>
            </p:cNvPicPr>
            <p:nvPr/>
          </p:nvPicPr>
          <p:blipFill>
            <a:blip r:embed="rId7" cstate="print">
              <a:clrChange>
                <a:clrFrom>
                  <a:srgbClr val="FEFEFC"/>
                </a:clrFrom>
                <a:clrTo>
                  <a:srgbClr val="FEFEFC">
                    <a:alpha val="0"/>
                  </a:srgbClr>
                </a:clrTo>
              </a:clrChange>
              <a:extLst>
                <a:ext uri="{28A0092B-C50C-407E-A947-70E740481C1C}">
                  <a14:useLocalDpi xmlns:a14="http://schemas.microsoft.com/office/drawing/2010/main" val="0"/>
                </a:ext>
              </a:extLst>
            </a:blip>
            <a:srcRect/>
            <a:stretch>
              <a:fillRect/>
            </a:stretch>
          </p:blipFill>
          <p:spPr bwMode="auto">
            <a:xfrm>
              <a:off x="3204240" y="2835673"/>
              <a:ext cx="911440" cy="905598"/>
            </a:xfrm>
            <a:prstGeom prst="rect">
              <a:avLst/>
            </a:prstGeom>
            <a:noFill/>
            <a:extLst>
              <a:ext uri="{909E8E84-426E-40DD-AFC4-6F175D3DCCD1}">
                <a14:hiddenFill xmlns:a14="http://schemas.microsoft.com/office/drawing/2010/main">
                  <a:solidFill>
                    <a:srgbClr val="FFFFFF"/>
                  </a:solidFill>
                </a14:hiddenFill>
              </a:ext>
            </a:extLst>
          </p:spPr>
        </p:pic>
        <p:sp>
          <p:nvSpPr>
            <p:cNvPr id="23" name="Dikdörtgen 22"/>
            <p:cNvSpPr/>
            <p:nvPr/>
          </p:nvSpPr>
          <p:spPr>
            <a:xfrm>
              <a:off x="3782429" y="3573916"/>
              <a:ext cx="45719" cy="632933"/>
            </a:xfrm>
            <a:prstGeom prst="rect">
              <a:avLst/>
            </a:prstGeom>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24" name="Sağ Ok 23"/>
          <p:cNvSpPr/>
          <p:nvPr/>
        </p:nvSpPr>
        <p:spPr>
          <a:xfrm>
            <a:off x="4751512" y="2536950"/>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Metin kutusu 28"/>
          <p:cNvSpPr txBox="1"/>
          <p:nvPr/>
        </p:nvSpPr>
        <p:spPr>
          <a:xfrm>
            <a:off x="5114839" y="3332366"/>
            <a:ext cx="1634073" cy="646331"/>
          </a:xfrm>
          <a:prstGeom prst="rect">
            <a:avLst/>
          </a:prstGeom>
          <a:noFill/>
        </p:spPr>
        <p:txBody>
          <a:bodyPr wrap="square" rtlCol="0">
            <a:spAutoFit/>
          </a:bodyPr>
          <a:lstStyle/>
          <a:p>
            <a:pPr algn="ctr"/>
            <a:r>
              <a:rPr lang="tr-TR" dirty="0" smtClean="0"/>
              <a:t>Alıcısına gönderir</a:t>
            </a:r>
          </a:p>
        </p:txBody>
      </p:sp>
      <p:grpSp>
        <p:nvGrpSpPr>
          <p:cNvPr id="30" name="Grup 29"/>
          <p:cNvGrpSpPr/>
          <p:nvPr/>
        </p:nvGrpSpPr>
        <p:grpSpPr>
          <a:xfrm>
            <a:off x="5204048" y="1916832"/>
            <a:ext cx="1600200" cy="1600200"/>
            <a:chOff x="4937809" y="1308687"/>
            <a:chExt cx="1600200" cy="1600200"/>
          </a:xfrm>
        </p:grpSpPr>
        <p:pic>
          <p:nvPicPr>
            <p:cNvPr id="31" name="Picture 17" descr="D:\Users\seyhan_ebru\Pictures\resim.kamyon\11660618-green-truck-icon.jpg"/>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7809" y="1308687"/>
              <a:ext cx="1600200" cy="1600200"/>
            </a:xfrm>
            <a:prstGeom prst="rect">
              <a:avLst/>
            </a:prstGeom>
            <a:noFill/>
            <a:extLst>
              <a:ext uri="{909E8E84-426E-40DD-AFC4-6F175D3DCCD1}">
                <a14:hiddenFill xmlns:a14="http://schemas.microsoft.com/office/drawing/2010/main">
                  <a:solidFill>
                    <a:srgbClr val="FFFFFF"/>
                  </a:solidFill>
                </a14:hiddenFill>
              </a:ext>
            </a:extLst>
          </p:spPr>
        </p:pic>
        <p:sp>
          <p:nvSpPr>
            <p:cNvPr id="32" name="Dikdörtgen 31"/>
            <p:cNvSpPr/>
            <p:nvPr/>
          </p:nvSpPr>
          <p:spPr>
            <a:xfrm>
              <a:off x="5148064" y="1688515"/>
              <a:ext cx="684000" cy="540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33" name="Sağ Ok 32"/>
          <p:cNvSpPr/>
          <p:nvPr/>
        </p:nvSpPr>
        <p:spPr>
          <a:xfrm>
            <a:off x="6989410" y="2517005"/>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4" name="Metin kutusu 33"/>
          <p:cNvSpPr txBox="1"/>
          <p:nvPr/>
        </p:nvSpPr>
        <p:spPr>
          <a:xfrm>
            <a:off x="7185005" y="3254705"/>
            <a:ext cx="1949371" cy="646331"/>
          </a:xfrm>
          <a:prstGeom prst="rect">
            <a:avLst/>
          </a:prstGeom>
          <a:noFill/>
        </p:spPr>
        <p:txBody>
          <a:bodyPr wrap="square" rtlCol="0">
            <a:spAutoFit/>
          </a:bodyPr>
          <a:lstStyle/>
          <a:p>
            <a:pPr algn="ctr"/>
            <a:r>
              <a:rPr lang="tr-TR" dirty="0" smtClean="0"/>
              <a:t>Posta kutusuna bırakır</a:t>
            </a:r>
            <a:endParaRPr lang="tr-TR" dirty="0"/>
          </a:p>
        </p:txBody>
      </p:sp>
      <p:sp>
        <p:nvSpPr>
          <p:cNvPr id="35" name="Sağ Ok 34"/>
          <p:cNvSpPr/>
          <p:nvPr/>
        </p:nvSpPr>
        <p:spPr>
          <a:xfrm rot="16200000" flipH="1">
            <a:off x="8012953" y="4092504"/>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36" name="Picture 12" descr="D:\Users\seyhan_ebru\Pictures\resim.zarf\Mail-icon.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11726" y="4564470"/>
            <a:ext cx="520714" cy="520714"/>
          </a:xfrm>
          <a:prstGeom prst="rect">
            <a:avLst/>
          </a:prstGeom>
          <a:noFill/>
          <a:extLst>
            <a:ext uri="{909E8E84-426E-40DD-AFC4-6F175D3DCCD1}">
              <a14:hiddenFill xmlns:a14="http://schemas.microsoft.com/office/drawing/2010/main">
                <a:solidFill>
                  <a:srgbClr val="FFFFFF"/>
                </a:solidFill>
              </a14:hiddenFill>
            </a:ext>
          </a:extLst>
        </p:spPr>
      </p:pic>
      <p:sp>
        <p:nvSpPr>
          <p:cNvPr id="37" name="Metin kutusu 36"/>
          <p:cNvSpPr txBox="1"/>
          <p:nvPr/>
        </p:nvSpPr>
        <p:spPr>
          <a:xfrm>
            <a:off x="7308304" y="5053226"/>
            <a:ext cx="1944216" cy="369332"/>
          </a:xfrm>
          <a:prstGeom prst="rect">
            <a:avLst/>
          </a:prstGeom>
          <a:noFill/>
        </p:spPr>
        <p:txBody>
          <a:bodyPr wrap="square" rtlCol="0">
            <a:spAutoFit/>
          </a:bodyPr>
          <a:lstStyle/>
          <a:p>
            <a:r>
              <a:rPr lang="tr-TR" dirty="0" smtClean="0"/>
              <a:t>Zarf alıcıya ulaşır</a:t>
            </a:r>
            <a:endParaRPr lang="tr-TR" dirty="0"/>
          </a:p>
        </p:txBody>
      </p:sp>
      <p:pic>
        <p:nvPicPr>
          <p:cNvPr id="38" name="Picture 15" descr="D:\Users\seyhan_ebru\Pictures\resim.document\Document2-icon.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72200" y="4437112"/>
            <a:ext cx="864095" cy="864095"/>
          </a:xfrm>
          <a:prstGeom prst="rect">
            <a:avLst/>
          </a:prstGeom>
          <a:noFill/>
          <a:scene3d>
            <a:camera prst="perspectiveLeft">
              <a:rot lat="0" lon="1800000" rev="0"/>
            </a:camera>
            <a:lightRig rig="threePt" dir="t"/>
          </a:scene3d>
          <a:extLst>
            <a:ext uri="{909E8E84-426E-40DD-AFC4-6F175D3DCCD1}">
              <a14:hiddenFill xmlns:a14="http://schemas.microsoft.com/office/drawing/2010/main">
                <a:solidFill>
                  <a:srgbClr val="FFFFFF"/>
                </a:solidFill>
              </a14:hiddenFill>
            </a:ext>
          </a:extLst>
        </p:spPr>
      </p:pic>
      <p:pic>
        <p:nvPicPr>
          <p:cNvPr id="39" name="Picture 25" descr="D:\Users\seyhan_ebru\Pictures\resim.men\engineer-icon.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16016" y="4437112"/>
            <a:ext cx="989231" cy="989231"/>
          </a:xfrm>
          <a:prstGeom prst="rect">
            <a:avLst/>
          </a:prstGeom>
          <a:noFill/>
          <a:extLst>
            <a:ext uri="{909E8E84-426E-40DD-AFC4-6F175D3DCCD1}">
              <a14:hiddenFill xmlns:a14="http://schemas.microsoft.com/office/drawing/2010/main">
                <a:solidFill>
                  <a:srgbClr val="FFFFFF"/>
                </a:solidFill>
              </a14:hiddenFill>
            </a:ext>
          </a:extLst>
        </p:spPr>
      </p:pic>
      <p:sp>
        <p:nvSpPr>
          <p:cNvPr id="40" name="Sağ Ok 39"/>
          <p:cNvSpPr/>
          <p:nvPr/>
        </p:nvSpPr>
        <p:spPr>
          <a:xfrm flipH="1">
            <a:off x="7205434" y="4797152"/>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1" name="Sağ Ok 40"/>
          <p:cNvSpPr/>
          <p:nvPr/>
        </p:nvSpPr>
        <p:spPr>
          <a:xfrm flipH="1">
            <a:off x="5868144" y="4797152"/>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2" name="Metin kutusu 41"/>
          <p:cNvSpPr txBox="1"/>
          <p:nvPr/>
        </p:nvSpPr>
        <p:spPr>
          <a:xfrm>
            <a:off x="3968738" y="5373216"/>
            <a:ext cx="2619486" cy="646331"/>
          </a:xfrm>
          <a:prstGeom prst="rect">
            <a:avLst/>
          </a:prstGeom>
          <a:noFill/>
        </p:spPr>
        <p:txBody>
          <a:bodyPr wrap="square" rtlCol="0">
            <a:spAutoFit/>
          </a:bodyPr>
          <a:lstStyle/>
          <a:p>
            <a:pPr algn="ctr"/>
            <a:r>
              <a:rPr lang="tr-TR" dirty="0" smtClean="0"/>
              <a:t>Muhasebe faturayı kontrol eder</a:t>
            </a:r>
            <a:endParaRPr lang="tr-TR" dirty="0"/>
          </a:p>
        </p:txBody>
      </p:sp>
      <p:pic>
        <p:nvPicPr>
          <p:cNvPr id="46" name="Picture 13" descr="D:\Users\seyhan_ebru\Pictures\resim.usb\desktop-ico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2039" y="4323375"/>
            <a:ext cx="1265865" cy="1265865"/>
          </a:xfrm>
          <a:prstGeom prst="rect">
            <a:avLst/>
          </a:prstGeom>
          <a:noFill/>
          <a:extLst>
            <a:ext uri="{909E8E84-426E-40DD-AFC4-6F175D3DCCD1}">
              <a14:hiddenFill xmlns:a14="http://schemas.microsoft.com/office/drawing/2010/main">
                <a:solidFill>
                  <a:srgbClr val="FFFFFF"/>
                </a:solidFill>
              </a14:hiddenFill>
            </a:ext>
          </a:extLst>
        </p:spPr>
      </p:pic>
      <p:sp>
        <p:nvSpPr>
          <p:cNvPr id="47" name="Sağ Ok 46"/>
          <p:cNvSpPr/>
          <p:nvPr/>
        </p:nvSpPr>
        <p:spPr>
          <a:xfrm flipH="1">
            <a:off x="4037082" y="4797152"/>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8" name="Metin kutusu 47"/>
          <p:cNvSpPr txBox="1"/>
          <p:nvPr/>
        </p:nvSpPr>
        <p:spPr>
          <a:xfrm>
            <a:off x="251520" y="4725144"/>
            <a:ext cx="2361341" cy="923330"/>
          </a:xfrm>
          <a:prstGeom prst="rect">
            <a:avLst/>
          </a:prstGeom>
          <a:noFill/>
        </p:spPr>
        <p:txBody>
          <a:bodyPr wrap="square" rtlCol="0">
            <a:spAutoFit/>
          </a:bodyPr>
          <a:lstStyle/>
          <a:p>
            <a:pPr algn="ctr"/>
            <a:r>
              <a:rPr lang="tr-TR" dirty="0" smtClean="0"/>
              <a:t>Faturayı kendi muhasebe sistemine işler</a:t>
            </a:r>
            <a:endParaRPr lang="tr-TR" dirty="0"/>
          </a:p>
        </p:txBody>
      </p:sp>
      <p:pic>
        <p:nvPicPr>
          <p:cNvPr id="43" name="Picture 11" descr="D:\Users\seyhan_ebru\Pictures\resim.real.vista\cabinet-icon.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264" y="5562677"/>
            <a:ext cx="1106683" cy="1106683"/>
          </a:xfrm>
          <a:prstGeom prst="rect">
            <a:avLst/>
          </a:prstGeom>
          <a:noFill/>
          <a:extLst>
            <a:ext uri="{909E8E84-426E-40DD-AFC4-6F175D3DCCD1}">
              <a14:hiddenFill xmlns:a14="http://schemas.microsoft.com/office/drawing/2010/main">
                <a:solidFill>
                  <a:srgbClr val="FFFFFF"/>
                </a:solidFill>
              </a14:hiddenFill>
            </a:ext>
          </a:extLst>
        </p:spPr>
      </p:pic>
      <p:sp>
        <p:nvSpPr>
          <p:cNvPr id="44" name="Sağ Ok 43"/>
          <p:cNvSpPr/>
          <p:nvPr/>
        </p:nvSpPr>
        <p:spPr>
          <a:xfrm rot="3358314">
            <a:off x="7004970" y="5343903"/>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5" name="Metin kutusu 44"/>
          <p:cNvSpPr txBox="1"/>
          <p:nvPr/>
        </p:nvSpPr>
        <p:spPr>
          <a:xfrm>
            <a:off x="5724128" y="6084004"/>
            <a:ext cx="1944216" cy="369332"/>
          </a:xfrm>
          <a:prstGeom prst="rect">
            <a:avLst/>
          </a:prstGeom>
          <a:noFill/>
        </p:spPr>
        <p:txBody>
          <a:bodyPr wrap="square" rtlCol="0">
            <a:spAutoFit/>
          </a:bodyPr>
          <a:lstStyle/>
          <a:p>
            <a:r>
              <a:rPr lang="tr-TR" dirty="0" smtClean="0"/>
              <a:t>Arşive kaldırır</a:t>
            </a:r>
            <a:endParaRPr lang="tr-TR" dirty="0"/>
          </a:p>
        </p:txBody>
      </p:sp>
      <p:sp>
        <p:nvSpPr>
          <p:cNvPr id="49" name="Metin kutusu 48"/>
          <p:cNvSpPr txBox="1"/>
          <p:nvPr/>
        </p:nvSpPr>
        <p:spPr>
          <a:xfrm>
            <a:off x="234819" y="1744090"/>
            <a:ext cx="1656184" cy="400110"/>
          </a:xfrm>
          <a:prstGeom prst="rect">
            <a:avLst/>
          </a:prstGeom>
          <a:noFill/>
        </p:spPr>
        <p:txBody>
          <a:bodyPr wrap="square" rtlCol="0">
            <a:spAutoFit/>
          </a:bodyPr>
          <a:lstStyle/>
          <a:p>
            <a:pPr algn="ctr"/>
            <a:r>
              <a:rPr lang="tr-TR" sz="2000" b="1" dirty="0" smtClean="0"/>
              <a:t>XXX Ltd.</a:t>
            </a:r>
            <a:endParaRPr lang="tr-TR" sz="2000" b="1" dirty="0"/>
          </a:p>
        </p:txBody>
      </p:sp>
      <p:sp>
        <p:nvSpPr>
          <p:cNvPr id="50" name="Metin kutusu 49"/>
          <p:cNvSpPr txBox="1"/>
          <p:nvPr/>
        </p:nvSpPr>
        <p:spPr>
          <a:xfrm>
            <a:off x="2483768" y="4109010"/>
            <a:ext cx="1656184" cy="400110"/>
          </a:xfrm>
          <a:prstGeom prst="rect">
            <a:avLst/>
          </a:prstGeom>
          <a:noFill/>
        </p:spPr>
        <p:txBody>
          <a:bodyPr wrap="square" rtlCol="0">
            <a:spAutoFit/>
          </a:bodyPr>
          <a:lstStyle/>
          <a:p>
            <a:pPr algn="ctr"/>
            <a:r>
              <a:rPr lang="tr-TR" sz="2000" b="1" dirty="0" smtClean="0"/>
              <a:t>YYY A.Ş.</a:t>
            </a:r>
            <a:endParaRPr lang="tr-TR" sz="2000" b="1" dirty="0"/>
          </a:p>
        </p:txBody>
      </p:sp>
      <p:sp>
        <p:nvSpPr>
          <p:cNvPr id="2" name="Metin kutusu 1"/>
          <p:cNvSpPr txBox="1"/>
          <p:nvPr/>
        </p:nvSpPr>
        <p:spPr>
          <a:xfrm>
            <a:off x="2010477" y="368603"/>
            <a:ext cx="4902123" cy="523220"/>
          </a:xfrm>
          <a:prstGeom prst="rect">
            <a:avLst/>
          </a:prstGeom>
          <a:noFill/>
        </p:spPr>
        <p:txBody>
          <a:bodyPr wrap="square" rtlCol="0">
            <a:spAutoFit/>
          </a:bodyPr>
          <a:lstStyle/>
          <a:p>
            <a:pPr algn="ctr"/>
            <a:r>
              <a:rPr lang="tr-TR" sz="2800" b="1" dirty="0" smtClean="0">
                <a:latin typeface="+mj-lt"/>
              </a:rPr>
              <a:t>KAĞIT FATURALAŞMA SÜRECİ</a:t>
            </a:r>
            <a:endParaRPr lang="tr-TR" sz="2800" b="1" dirty="0">
              <a:latin typeface="+mj-lt"/>
            </a:endParaRPr>
          </a:p>
        </p:txBody>
      </p:sp>
      <p:sp>
        <p:nvSpPr>
          <p:cNvPr id="3" name="Metin kutusu 2"/>
          <p:cNvSpPr txBox="1"/>
          <p:nvPr/>
        </p:nvSpPr>
        <p:spPr>
          <a:xfrm>
            <a:off x="2339752" y="1124744"/>
            <a:ext cx="3023404" cy="369332"/>
          </a:xfrm>
          <a:prstGeom prst="rect">
            <a:avLst/>
          </a:prstGeom>
          <a:noFill/>
        </p:spPr>
        <p:txBody>
          <a:bodyPr wrap="square" rtlCol="0">
            <a:spAutoFit/>
          </a:bodyPr>
          <a:lstStyle/>
          <a:p>
            <a:r>
              <a:rPr lang="tr-TR" dirty="0" smtClean="0"/>
              <a:t>Bir kopyasını arşive kaldırır</a:t>
            </a:r>
            <a:endParaRPr lang="tr-TR" dirty="0"/>
          </a:p>
        </p:txBody>
      </p:sp>
      <p:sp>
        <p:nvSpPr>
          <p:cNvPr id="7" name="Metin kutusu 6"/>
          <p:cNvSpPr txBox="1"/>
          <p:nvPr/>
        </p:nvSpPr>
        <p:spPr>
          <a:xfrm>
            <a:off x="543536" y="5805264"/>
            <a:ext cx="3356550" cy="461665"/>
          </a:xfrm>
          <a:prstGeom prst="rect">
            <a:avLst/>
          </a:prstGeom>
          <a:solidFill>
            <a:srgbClr val="E3DA67"/>
          </a:solidFill>
          <a:scene3d>
            <a:camera prst="orthographicFront"/>
            <a:lightRig rig="threePt" dir="t"/>
          </a:scene3d>
          <a:sp3d>
            <a:bevelT/>
            <a:bevelB w="139700" h="139700" prst="divot"/>
          </a:sp3d>
        </p:spPr>
        <p:txBody>
          <a:bodyPr wrap="square" rtlCol="0">
            <a:spAutoFit/>
          </a:bodyPr>
          <a:lstStyle/>
          <a:p>
            <a:pPr algn="ctr"/>
            <a:r>
              <a:rPr lang="tr-TR" sz="2400" b="1" dirty="0" smtClean="0"/>
              <a:t>Ortalama 5 gün </a:t>
            </a:r>
            <a:endParaRPr lang="tr-TR" sz="2400" b="1" dirty="0"/>
          </a:p>
        </p:txBody>
      </p:sp>
    </p:spTree>
    <p:extLst>
      <p:ext uri="{BB962C8B-B14F-4D97-AF65-F5344CB8AC3E}">
        <p14:creationId xmlns:p14="http://schemas.microsoft.com/office/powerpoint/2010/main" val="40654217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500"/>
                            </p:stCondLst>
                            <p:childTnLst>
                              <p:par>
                                <p:cTn id="8" presetID="10" presetClass="exit" presetSubtype="0" fill="hold" grpId="1" nodeType="afterEffect">
                                  <p:stCondLst>
                                    <p:cond delay="500"/>
                                  </p:stCondLst>
                                  <p:childTnLst>
                                    <p:animEffect transition="out" filter="fad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childTnLst>
                          </p:cTn>
                        </p:par>
                        <p:par>
                          <p:cTn id="11" fill="hold">
                            <p:stCondLst>
                              <p:cond delay="30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3500"/>
                            </p:stCondLst>
                            <p:childTnLst>
                              <p:par>
                                <p:cTn id="16" presetID="1" presetClass="entr" presetSubtype="0" fill="hold" grpId="0" nodeType="afterEffect">
                                  <p:stCondLst>
                                    <p:cond delay="500"/>
                                  </p:stCondLst>
                                  <p:childTnLst>
                                    <p:set>
                                      <p:cBhvr>
                                        <p:cTn id="17" dur="1" fill="hold">
                                          <p:stCondLst>
                                            <p:cond delay="0"/>
                                          </p:stCondLst>
                                        </p:cTn>
                                        <p:tgtEl>
                                          <p:spTgt spid="13"/>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par>
                          <p:cTn id="22" fill="hold">
                            <p:stCondLst>
                              <p:cond delay="4000"/>
                            </p:stCondLst>
                            <p:childTnLst>
                              <p:par>
                                <p:cTn id="23" presetID="10" presetClass="exit" presetSubtype="0" fill="hold" grpId="1" nodeType="afterEffect">
                                  <p:stCondLst>
                                    <p:cond delay="500"/>
                                  </p:stCondLst>
                                  <p:childTnLst>
                                    <p:animEffect transition="out" filter="fade">
                                      <p:cBhvr>
                                        <p:cTn id="24" dur="2000"/>
                                        <p:tgtEl>
                                          <p:spTgt spid="13"/>
                                        </p:tgtEl>
                                      </p:cBhvr>
                                    </p:animEffect>
                                    <p:set>
                                      <p:cBhvr>
                                        <p:cTn id="25" dur="1" fill="hold">
                                          <p:stCondLst>
                                            <p:cond delay="1999"/>
                                          </p:stCondLst>
                                        </p:cTn>
                                        <p:tgtEl>
                                          <p:spTgt spid="13"/>
                                        </p:tgtEl>
                                        <p:attrNameLst>
                                          <p:attrName>style.visibility</p:attrName>
                                        </p:attrNameLst>
                                      </p:cBhvr>
                                      <p:to>
                                        <p:strVal val="hidden"/>
                                      </p:to>
                                    </p:set>
                                  </p:childTnLst>
                                </p:cTn>
                              </p:par>
                              <p:par>
                                <p:cTn id="26" presetID="22" presetClass="entr" presetSubtype="2"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par>
                                <p:cTn id="29" presetID="1"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grpId="0" nodeType="withEffect">
                                  <p:stCondLst>
                                    <p:cond delay="500"/>
                                  </p:stCondLst>
                                  <p:childTnLst>
                                    <p:set>
                                      <p:cBhvr>
                                        <p:cTn id="32" dur="1" fill="hold">
                                          <p:stCondLst>
                                            <p:cond delay="0"/>
                                          </p:stCondLst>
                                        </p:cTn>
                                        <p:tgtEl>
                                          <p:spTgt spid="3"/>
                                        </p:tgtEl>
                                        <p:attrNameLst>
                                          <p:attrName>style.visibility</p:attrName>
                                        </p:attrNameLst>
                                      </p:cBhvr>
                                      <p:to>
                                        <p:strVal val="visible"/>
                                      </p:to>
                                    </p:set>
                                  </p:childTnLst>
                                </p:cTn>
                              </p:par>
                            </p:childTnLst>
                          </p:cTn>
                        </p:par>
                        <p:par>
                          <p:cTn id="33" fill="hold">
                            <p:stCondLst>
                              <p:cond delay="6500"/>
                            </p:stCondLst>
                            <p:childTnLst>
                              <p:par>
                                <p:cTn id="34" presetID="10" presetClass="exit" presetSubtype="0" fill="hold" grpId="1" nodeType="afterEffect">
                                  <p:stCondLst>
                                    <p:cond delay="500"/>
                                  </p:stCondLst>
                                  <p:childTnLst>
                                    <p:animEffect transition="out" filter="fade">
                                      <p:cBhvr>
                                        <p:cTn id="35" dur="500"/>
                                        <p:tgtEl>
                                          <p:spTgt spid="3"/>
                                        </p:tgtEl>
                                      </p:cBhvr>
                                    </p:animEffect>
                                    <p:set>
                                      <p:cBhvr>
                                        <p:cTn id="36" dur="1" fill="hold">
                                          <p:stCondLst>
                                            <p:cond delay="499"/>
                                          </p:stCondLst>
                                        </p:cTn>
                                        <p:tgtEl>
                                          <p:spTgt spid="3"/>
                                        </p:tgtEl>
                                        <p:attrNameLst>
                                          <p:attrName>style.visibility</p:attrName>
                                        </p:attrNameLst>
                                      </p:cBhvr>
                                      <p:to>
                                        <p:strVal val="hidden"/>
                                      </p:to>
                                    </p:set>
                                  </p:childTnLst>
                                </p:cTn>
                              </p:par>
                            </p:childTnLst>
                          </p:cTn>
                        </p:par>
                        <p:par>
                          <p:cTn id="37" fill="hold">
                            <p:stCondLst>
                              <p:cond delay="7500"/>
                            </p:stCondLst>
                            <p:childTnLst>
                              <p:par>
                                <p:cTn id="38" presetID="1" presetClass="entr" presetSubtype="0" fill="hold" grpId="0" nodeType="afterEffect">
                                  <p:stCondLst>
                                    <p:cond delay="500"/>
                                  </p:stCondLst>
                                  <p:childTnLst>
                                    <p:set>
                                      <p:cBhvr>
                                        <p:cTn id="39" dur="1" fill="hold">
                                          <p:stCondLst>
                                            <p:cond delay="0"/>
                                          </p:stCondLst>
                                        </p:cTn>
                                        <p:tgtEl>
                                          <p:spTgt spid="20"/>
                                        </p:tgtEl>
                                        <p:attrNameLst>
                                          <p:attrName>style.visibility</p:attrName>
                                        </p:attrNameLst>
                                      </p:cBhvr>
                                      <p:to>
                                        <p:strVal val="visible"/>
                                      </p:to>
                                    </p:set>
                                  </p:childTnLst>
                                </p:cTn>
                              </p:par>
                              <p:par>
                                <p:cTn id="40" presetID="2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par>
                                <p:cTn id="43" presetID="1" presetClass="entr" presetSubtype="0"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childTnLst>
                          </p:cTn>
                        </p:par>
                        <p:par>
                          <p:cTn id="45" fill="hold">
                            <p:stCondLst>
                              <p:cond delay="8000"/>
                            </p:stCondLst>
                            <p:childTnLst>
                              <p:par>
                                <p:cTn id="46" presetID="10" presetClass="exit" presetSubtype="0" fill="hold" grpId="1" nodeType="afterEffect">
                                  <p:stCondLst>
                                    <p:cond delay="500"/>
                                  </p:stCondLst>
                                  <p:childTnLst>
                                    <p:animEffect transition="out" filter="fade">
                                      <p:cBhvr>
                                        <p:cTn id="47" dur="2000"/>
                                        <p:tgtEl>
                                          <p:spTgt spid="20"/>
                                        </p:tgtEl>
                                      </p:cBhvr>
                                    </p:animEffect>
                                    <p:set>
                                      <p:cBhvr>
                                        <p:cTn id="48" dur="1" fill="hold">
                                          <p:stCondLst>
                                            <p:cond delay="1999"/>
                                          </p:stCondLst>
                                        </p:cTn>
                                        <p:tgtEl>
                                          <p:spTgt spid="20"/>
                                        </p:tgtEl>
                                        <p:attrNameLst>
                                          <p:attrName>style.visibility</p:attrName>
                                        </p:attrNameLst>
                                      </p:cBhvr>
                                      <p:to>
                                        <p:strVal val="hidden"/>
                                      </p:to>
                                    </p:set>
                                  </p:childTnLst>
                                </p:cTn>
                              </p:par>
                              <p:par>
                                <p:cTn id="49" presetID="22" presetClass="entr" presetSubtype="8" fill="hold" grpId="0" nodeType="withEffect">
                                  <p:stCondLst>
                                    <p:cond delay="700"/>
                                  </p:stCondLst>
                                  <p:childTnLst>
                                    <p:set>
                                      <p:cBhvr>
                                        <p:cTn id="50" dur="1" fill="hold">
                                          <p:stCondLst>
                                            <p:cond delay="0"/>
                                          </p:stCondLst>
                                        </p:cTn>
                                        <p:tgtEl>
                                          <p:spTgt spid="24"/>
                                        </p:tgtEl>
                                        <p:attrNameLst>
                                          <p:attrName>style.visibility</p:attrName>
                                        </p:attrNameLst>
                                      </p:cBhvr>
                                      <p:to>
                                        <p:strVal val="visible"/>
                                      </p:to>
                                    </p:set>
                                    <p:animEffect transition="in" filter="wipe(left)">
                                      <p:cBhvr>
                                        <p:cTn id="51" dur="500"/>
                                        <p:tgtEl>
                                          <p:spTgt spid="24"/>
                                        </p:tgtEl>
                                      </p:cBhvr>
                                    </p:animEffect>
                                  </p:childTnLst>
                                </p:cTn>
                              </p:par>
                            </p:childTnLst>
                          </p:cTn>
                        </p:par>
                        <p:par>
                          <p:cTn id="52" fill="hold">
                            <p:stCondLst>
                              <p:cond delay="10500"/>
                            </p:stCondLst>
                            <p:childTnLst>
                              <p:par>
                                <p:cTn id="53" presetID="1"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childTnLst>
                                </p:cTn>
                              </p:par>
                            </p:childTnLst>
                          </p:cTn>
                        </p:par>
                        <p:par>
                          <p:cTn id="55" fill="hold">
                            <p:stCondLst>
                              <p:cond delay="10500"/>
                            </p:stCondLst>
                            <p:childTnLst>
                              <p:par>
                                <p:cTn id="56" presetID="1" presetClass="entr" presetSubtype="0" fill="hold" grpId="0" nodeType="afterEffect">
                                  <p:stCondLst>
                                    <p:cond delay="500"/>
                                  </p:stCondLst>
                                  <p:childTnLst>
                                    <p:set>
                                      <p:cBhvr>
                                        <p:cTn id="57" dur="1" fill="hold">
                                          <p:stCondLst>
                                            <p:cond delay="0"/>
                                          </p:stCondLst>
                                        </p:cTn>
                                        <p:tgtEl>
                                          <p:spTgt spid="29"/>
                                        </p:tgtEl>
                                        <p:attrNameLst>
                                          <p:attrName>style.visibility</p:attrName>
                                        </p:attrNameLst>
                                      </p:cBhvr>
                                      <p:to>
                                        <p:strVal val="visible"/>
                                      </p:to>
                                    </p:set>
                                  </p:childTnLst>
                                </p:cTn>
                              </p:par>
                            </p:childTnLst>
                          </p:cTn>
                        </p:par>
                        <p:par>
                          <p:cTn id="58" fill="hold">
                            <p:stCondLst>
                              <p:cond delay="11000"/>
                            </p:stCondLst>
                            <p:childTnLst>
                              <p:par>
                                <p:cTn id="59" presetID="10" presetClass="exit" presetSubtype="0" fill="hold" grpId="1" nodeType="afterEffect">
                                  <p:stCondLst>
                                    <p:cond delay="500"/>
                                  </p:stCondLst>
                                  <p:childTnLst>
                                    <p:animEffect transition="out" filter="fade">
                                      <p:cBhvr>
                                        <p:cTn id="60" dur="2000"/>
                                        <p:tgtEl>
                                          <p:spTgt spid="29"/>
                                        </p:tgtEl>
                                      </p:cBhvr>
                                    </p:animEffect>
                                    <p:set>
                                      <p:cBhvr>
                                        <p:cTn id="61" dur="1" fill="hold">
                                          <p:stCondLst>
                                            <p:cond delay="1999"/>
                                          </p:stCondLst>
                                        </p:cTn>
                                        <p:tgtEl>
                                          <p:spTgt spid="29"/>
                                        </p:tgtEl>
                                        <p:attrNameLst>
                                          <p:attrName>style.visibility</p:attrName>
                                        </p:attrNameLst>
                                      </p:cBhvr>
                                      <p:to>
                                        <p:strVal val="hidden"/>
                                      </p:to>
                                    </p:set>
                                  </p:childTnLst>
                                </p:cTn>
                              </p:par>
                              <p:par>
                                <p:cTn id="62" presetID="22" presetClass="entr" presetSubtype="8"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wipe(left)">
                                      <p:cBhvr>
                                        <p:cTn id="64" dur="500"/>
                                        <p:tgtEl>
                                          <p:spTgt spid="33"/>
                                        </p:tgtEl>
                                      </p:cBhvr>
                                    </p:animEffect>
                                  </p:childTnLst>
                                </p:cTn>
                              </p:par>
                              <p:par>
                                <p:cTn id="65" presetID="1" presetClass="entr" presetSubtype="0"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childTnLst>
                                </p:cTn>
                              </p:par>
                            </p:childTnLst>
                          </p:cTn>
                        </p:par>
                        <p:par>
                          <p:cTn id="67" fill="hold">
                            <p:stCondLst>
                              <p:cond delay="13500"/>
                            </p:stCondLst>
                            <p:childTnLst>
                              <p:par>
                                <p:cTn id="68" presetID="1" presetClass="entr" presetSubtype="0" fill="hold" grpId="0" nodeType="afterEffect">
                                  <p:stCondLst>
                                    <p:cond delay="500"/>
                                  </p:stCondLst>
                                  <p:childTnLst>
                                    <p:set>
                                      <p:cBhvr>
                                        <p:cTn id="69" dur="1" fill="hold">
                                          <p:stCondLst>
                                            <p:cond delay="0"/>
                                          </p:stCondLst>
                                        </p:cTn>
                                        <p:tgtEl>
                                          <p:spTgt spid="34"/>
                                        </p:tgtEl>
                                        <p:attrNameLst>
                                          <p:attrName>style.visibility</p:attrName>
                                        </p:attrNameLst>
                                      </p:cBhvr>
                                      <p:to>
                                        <p:strVal val="visible"/>
                                      </p:to>
                                    </p:set>
                                  </p:childTnLst>
                                </p:cTn>
                              </p:par>
                            </p:childTnLst>
                          </p:cTn>
                        </p:par>
                        <p:par>
                          <p:cTn id="70" fill="hold">
                            <p:stCondLst>
                              <p:cond delay="14000"/>
                            </p:stCondLst>
                            <p:childTnLst>
                              <p:par>
                                <p:cTn id="71" presetID="10" presetClass="exit" presetSubtype="0" fill="hold" grpId="1" nodeType="afterEffect">
                                  <p:stCondLst>
                                    <p:cond delay="500"/>
                                  </p:stCondLst>
                                  <p:childTnLst>
                                    <p:animEffect transition="out" filter="fade">
                                      <p:cBhvr>
                                        <p:cTn id="72" dur="2000"/>
                                        <p:tgtEl>
                                          <p:spTgt spid="34"/>
                                        </p:tgtEl>
                                      </p:cBhvr>
                                    </p:animEffect>
                                    <p:set>
                                      <p:cBhvr>
                                        <p:cTn id="73" dur="1" fill="hold">
                                          <p:stCondLst>
                                            <p:cond delay="1999"/>
                                          </p:stCondLst>
                                        </p:cTn>
                                        <p:tgtEl>
                                          <p:spTgt spid="34"/>
                                        </p:tgtEl>
                                        <p:attrNameLst>
                                          <p:attrName>style.visibility</p:attrName>
                                        </p:attrNameLst>
                                      </p:cBhvr>
                                      <p:to>
                                        <p:strVal val="hidden"/>
                                      </p:to>
                                    </p:set>
                                  </p:childTnLst>
                                </p:cTn>
                              </p:par>
                            </p:childTnLst>
                          </p:cTn>
                        </p:par>
                        <p:par>
                          <p:cTn id="74" fill="hold">
                            <p:stCondLst>
                              <p:cond delay="16500"/>
                            </p:stCondLst>
                            <p:childTnLst>
                              <p:par>
                                <p:cTn id="75" presetID="1" presetClass="entr" presetSubtype="0" fill="hold" grpId="0" nodeType="afterEffect">
                                  <p:stCondLst>
                                    <p:cond delay="500"/>
                                  </p:stCondLst>
                                  <p:childTnLst>
                                    <p:set>
                                      <p:cBhvr>
                                        <p:cTn id="76" dur="1" fill="hold">
                                          <p:stCondLst>
                                            <p:cond delay="0"/>
                                          </p:stCondLst>
                                        </p:cTn>
                                        <p:tgtEl>
                                          <p:spTgt spid="37"/>
                                        </p:tgtEl>
                                        <p:attrNameLst>
                                          <p:attrName>style.visibility</p:attrName>
                                        </p:attrNameLst>
                                      </p:cBhvr>
                                      <p:to>
                                        <p:strVal val="visible"/>
                                      </p:to>
                                    </p:set>
                                  </p:childTnLst>
                                </p:cTn>
                              </p:par>
                              <p:par>
                                <p:cTn id="77" presetID="22" presetClass="entr" presetSubtype="1" fill="hold" grpId="0" nodeType="with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up)">
                                      <p:cBhvr>
                                        <p:cTn id="79" dur="500"/>
                                        <p:tgtEl>
                                          <p:spTgt spid="35"/>
                                        </p:tgtEl>
                                      </p:cBhvr>
                                    </p:animEffect>
                                  </p:childTnLst>
                                </p:cTn>
                              </p:par>
                              <p:par>
                                <p:cTn id="80" presetID="1" presetClass="entr" presetSubtype="0" fill="hold" nodeType="withEffect">
                                  <p:stCondLst>
                                    <p:cond delay="0"/>
                                  </p:stCondLst>
                                  <p:childTnLst>
                                    <p:set>
                                      <p:cBhvr>
                                        <p:cTn id="81" dur="1" fill="hold">
                                          <p:stCondLst>
                                            <p:cond delay="0"/>
                                          </p:stCondLst>
                                        </p:cTn>
                                        <p:tgtEl>
                                          <p:spTgt spid="36"/>
                                        </p:tgtEl>
                                        <p:attrNameLst>
                                          <p:attrName>style.visibility</p:attrName>
                                        </p:attrNameLst>
                                      </p:cBhvr>
                                      <p:to>
                                        <p:strVal val="visible"/>
                                      </p:to>
                                    </p:set>
                                  </p:childTnLst>
                                </p:cTn>
                              </p:par>
                            </p:childTnLst>
                          </p:cTn>
                        </p:par>
                        <p:par>
                          <p:cTn id="82" fill="hold">
                            <p:stCondLst>
                              <p:cond delay="17000"/>
                            </p:stCondLst>
                            <p:childTnLst>
                              <p:par>
                                <p:cTn id="83" presetID="10" presetClass="exit" presetSubtype="0" fill="hold" grpId="1" nodeType="afterEffect">
                                  <p:stCondLst>
                                    <p:cond delay="500"/>
                                  </p:stCondLst>
                                  <p:childTnLst>
                                    <p:animEffect transition="out" filter="fade">
                                      <p:cBhvr>
                                        <p:cTn id="84" dur="2000"/>
                                        <p:tgtEl>
                                          <p:spTgt spid="37"/>
                                        </p:tgtEl>
                                      </p:cBhvr>
                                    </p:animEffect>
                                    <p:set>
                                      <p:cBhvr>
                                        <p:cTn id="85" dur="1" fill="hold">
                                          <p:stCondLst>
                                            <p:cond delay="1999"/>
                                          </p:stCondLst>
                                        </p:cTn>
                                        <p:tgtEl>
                                          <p:spTgt spid="37"/>
                                        </p:tgtEl>
                                        <p:attrNameLst>
                                          <p:attrName>style.visibility</p:attrName>
                                        </p:attrNameLst>
                                      </p:cBhvr>
                                      <p:to>
                                        <p:strVal val="hidden"/>
                                      </p:to>
                                    </p:set>
                                  </p:childTnLst>
                                </p:cTn>
                              </p:par>
                            </p:childTnLst>
                          </p:cTn>
                        </p:par>
                        <p:par>
                          <p:cTn id="86" fill="hold">
                            <p:stCondLst>
                              <p:cond delay="19500"/>
                            </p:stCondLst>
                            <p:childTnLst>
                              <p:par>
                                <p:cTn id="87" presetID="22" presetClass="entr" presetSubtype="2"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wipe(right)">
                                      <p:cBhvr>
                                        <p:cTn id="89" dur="500"/>
                                        <p:tgtEl>
                                          <p:spTgt spid="40"/>
                                        </p:tgtEl>
                                      </p:cBhvr>
                                    </p:animEffect>
                                  </p:childTnLst>
                                </p:cTn>
                              </p:par>
                            </p:childTnLst>
                          </p:cTn>
                        </p:par>
                        <p:par>
                          <p:cTn id="90" fill="hold">
                            <p:stCondLst>
                              <p:cond delay="20000"/>
                            </p:stCondLst>
                            <p:childTnLst>
                              <p:par>
                                <p:cTn id="91" presetID="1" presetClass="entr" presetSubtype="0" fill="hold" nodeType="afterEffect">
                                  <p:stCondLst>
                                    <p:cond delay="0"/>
                                  </p:stCondLst>
                                  <p:childTnLst>
                                    <p:set>
                                      <p:cBhvr>
                                        <p:cTn id="92" dur="1" fill="hold">
                                          <p:stCondLst>
                                            <p:cond delay="0"/>
                                          </p:stCondLst>
                                        </p:cTn>
                                        <p:tgtEl>
                                          <p:spTgt spid="38"/>
                                        </p:tgtEl>
                                        <p:attrNameLst>
                                          <p:attrName>style.visibility</p:attrName>
                                        </p:attrNameLst>
                                      </p:cBhvr>
                                      <p:to>
                                        <p:strVal val="visible"/>
                                      </p:to>
                                    </p:set>
                                  </p:childTnLst>
                                </p:cTn>
                              </p:par>
                            </p:childTnLst>
                          </p:cTn>
                        </p:par>
                        <p:par>
                          <p:cTn id="93" fill="hold">
                            <p:stCondLst>
                              <p:cond delay="20000"/>
                            </p:stCondLst>
                            <p:childTnLst>
                              <p:par>
                                <p:cTn id="94" presetID="22" presetClass="entr" presetSubtype="2" fill="hold" grpId="0" nodeType="afterEffect">
                                  <p:stCondLst>
                                    <p:cond delay="0"/>
                                  </p:stCondLst>
                                  <p:childTnLst>
                                    <p:set>
                                      <p:cBhvr>
                                        <p:cTn id="95" dur="1" fill="hold">
                                          <p:stCondLst>
                                            <p:cond delay="0"/>
                                          </p:stCondLst>
                                        </p:cTn>
                                        <p:tgtEl>
                                          <p:spTgt spid="41"/>
                                        </p:tgtEl>
                                        <p:attrNameLst>
                                          <p:attrName>style.visibility</p:attrName>
                                        </p:attrNameLst>
                                      </p:cBhvr>
                                      <p:to>
                                        <p:strVal val="visible"/>
                                      </p:to>
                                    </p:set>
                                    <p:animEffect transition="in" filter="wipe(right)">
                                      <p:cBhvr>
                                        <p:cTn id="96" dur="500"/>
                                        <p:tgtEl>
                                          <p:spTgt spid="41"/>
                                        </p:tgtEl>
                                      </p:cBhvr>
                                    </p:animEffect>
                                  </p:childTnLst>
                                </p:cTn>
                              </p:par>
                            </p:childTnLst>
                          </p:cTn>
                        </p:par>
                        <p:par>
                          <p:cTn id="97" fill="hold">
                            <p:stCondLst>
                              <p:cond delay="20500"/>
                            </p:stCondLst>
                            <p:childTnLst>
                              <p:par>
                                <p:cTn id="98" presetID="1" presetClass="entr" presetSubtype="0"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childTnLst>
                                </p:cTn>
                              </p:par>
                              <p:par>
                                <p:cTn id="100" presetID="1" presetClass="entr" presetSubtype="0" fill="hold" grpId="0" nodeType="withEffect">
                                  <p:stCondLst>
                                    <p:cond delay="500"/>
                                  </p:stCondLst>
                                  <p:childTnLst>
                                    <p:set>
                                      <p:cBhvr>
                                        <p:cTn id="101" dur="1" fill="hold">
                                          <p:stCondLst>
                                            <p:cond delay="0"/>
                                          </p:stCondLst>
                                        </p:cTn>
                                        <p:tgtEl>
                                          <p:spTgt spid="42"/>
                                        </p:tgtEl>
                                        <p:attrNameLst>
                                          <p:attrName>style.visibility</p:attrName>
                                        </p:attrNameLst>
                                      </p:cBhvr>
                                      <p:to>
                                        <p:strVal val="visible"/>
                                      </p:to>
                                    </p:set>
                                  </p:childTnLst>
                                </p:cTn>
                              </p:par>
                              <p:par>
                                <p:cTn id="102" presetID="10" presetClass="exit" presetSubtype="0" fill="hold" grpId="1" nodeType="withEffect">
                                  <p:stCondLst>
                                    <p:cond delay="500"/>
                                  </p:stCondLst>
                                  <p:childTnLst>
                                    <p:animEffect transition="out" filter="fade">
                                      <p:cBhvr>
                                        <p:cTn id="103" dur="2000"/>
                                        <p:tgtEl>
                                          <p:spTgt spid="42"/>
                                        </p:tgtEl>
                                      </p:cBhvr>
                                    </p:animEffect>
                                    <p:set>
                                      <p:cBhvr>
                                        <p:cTn id="104" dur="1" fill="hold">
                                          <p:stCondLst>
                                            <p:cond delay="1999"/>
                                          </p:stCondLst>
                                        </p:cTn>
                                        <p:tgtEl>
                                          <p:spTgt spid="42"/>
                                        </p:tgtEl>
                                        <p:attrNameLst>
                                          <p:attrName>style.visibility</p:attrName>
                                        </p:attrNameLst>
                                      </p:cBhvr>
                                      <p:to>
                                        <p:strVal val="hidden"/>
                                      </p:to>
                                    </p:set>
                                  </p:childTnLst>
                                </p:cTn>
                              </p:par>
                            </p:childTnLst>
                          </p:cTn>
                        </p:par>
                        <p:par>
                          <p:cTn id="105" fill="hold">
                            <p:stCondLst>
                              <p:cond delay="23000"/>
                            </p:stCondLst>
                            <p:childTnLst>
                              <p:par>
                                <p:cTn id="106" presetID="22" presetClass="entr" presetSubtype="2" fill="hold" grpId="0" nodeType="afterEffect">
                                  <p:stCondLst>
                                    <p:cond delay="0"/>
                                  </p:stCondLst>
                                  <p:childTnLst>
                                    <p:set>
                                      <p:cBhvr>
                                        <p:cTn id="107" dur="1" fill="hold">
                                          <p:stCondLst>
                                            <p:cond delay="0"/>
                                          </p:stCondLst>
                                        </p:cTn>
                                        <p:tgtEl>
                                          <p:spTgt spid="47"/>
                                        </p:tgtEl>
                                        <p:attrNameLst>
                                          <p:attrName>style.visibility</p:attrName>
                                        </p:attrNameLst>
                                      </p:cBhvr>
                                      <p:to>
                                        <p:strVal val="visible"/>
                                      </p:to>
                                    </p:set>
                                    <p:animEffect transition="in" filter="wipe(right)">
                                      <p:cBhvr>
                                        <p:cTn id="108" dur="500"/>
                                        <p:tgtEl>
                                          <p:spTgt spid="47"/>
                                        </p:tgtEl>
                                      </p:cBhvr>
                                    </p:animEffect>
                                  </p:childTnLst>
                                </p:cTn>
                              </p:par>
                            </p:childTnLst>
                          </p:cTn>
                        </p:par>
                        <p:par>
                          <p:cTn id="109" fill="hold">
                            <p:stCondLst>
                              <p:cond delay="23500"/>
                            </p:stCondLst>
                            <p:childTnLst>
                              <p:par>
                                <p:cTn id="110" presetID="1" presetClass="entr" presetSubtype="0" fill="hold" nodeType="afterEffect">
                                  <p:stCondLst>
                                    <p:cond delay="0"/>
                                  </p:stCondLst>
                                  <p:childTnLst>
                                    <p:set>
                                      <p:cBhvr>
                                        <p:cTn id="111" dur="1" fill="hold">
                                          <p:stCondLst>
                                            <p:cond delay="0"/>
                                          </p:stCondLst>
                                        </p:cTn>
                                        <p:tgtEl>
                                          <p:spTgt spid="46"/>
                                        </p:tgtEl>
                                        <p:attrNameLst>
                                          <p:attrName>style.visibility</p:attrName>
                                        </p:attrNameLst>
                                      </p:cBhvr>
                                      <p:to>
                                        <p:strVal val="visible"/>
                                      </p:to>
                                    </p:set>
                                  </p:childTnLst>
                                </p:cTn>
                              </p:par>
                              <p:par>
                                <p:cTn id="112" presetID="10" presetClass="entr" presetSubtype="0" fill="hold" grpId="0" nodeType="withEffect">
                                  <p:stCondLst>
                                    <p:cond delay="0"/>
                                  </p:stCondLst>
                                  <p:childTnLst>
                                    <p:set>
                                      <p:cBhvr>
                                        <p:cTn id="113" dur="1" fill="hold">
                                          <p:stCondLst>
                                            <p:cond delay="0"/>
                                          </p:stCondLst>
                                        </p:cTn>
                                        <p:tgtEl>
                                          <p:spTgt spid="50"/>
                                        </p:tgtEl>
                                        <p:attrNameLst>
                                          <p:attrName>style.visibility</p:attrName>
                                        </p:attrNameLst>
                                      </p:cBhvr>
                                      <p:to>
                                        <p:strVal val="visible"/>
                                      </p:to>
                                    </p:set>
                                    <p:animEffect transition="in" filter="fade">
                                      <p:cBhvr>
                                        <p:cTn id="114" dur="500"/>
                                        <p:tgtEl>
                                          <p:spTgt spid="50"/>
                                        </p:tgtEl>
                                      </p:cBhvr>
                                    </p:animEffect>
                                  </p:childTnLst>
                                </p:cTn>
                              </p:par>
                            </p:childTnLst>
                          </p:cTn>
                        </p:par>
                        <p:par>
                          <p:cTn id="115" fill="hold">
                            <p:stCondLst>
                              <p:cond delay="24000"/>
                            </p:stCondLst>
                            <p:childTnLst>
                              <p:par>
                                <p:cTn id="116" presetID="1" presetClass="entr" presetSubtype="0" fill="hold" grpId="0" nodeType="afterEffect">
                                  <p:stCondLst>
                                    <p:cond delay="500"/>
                                  </p:stCondLst>
                                  <p:childTnLst>
                                    <p:set>
                                      <p:cBhvr>
                                        <p:cTn id="117" dur="1" fill="hold">
                                          <p:stCondLst>
                                            <p:cond delay="0"/>
                                          </p:stCondLst>
                                        </p:cTn>
                                        <p:tgtEl>
                                          <p:spTgt spid="48"/>
                                        </p:tgtEl>
                                        <p:attrNameLst>
                                          <p:attrName>style.visibility</p:attrName>
                                        </p:attrNameLst>
                                      </p:cBhvr>
                                      <p:to>
                                        <p:strVal val="visible"/>
                                      </p:to>
                                    </p:set>
                                  </p:childTnLst>
                                </p:cTn>
                              </p:par>
                            </p:childTnLst>
                          </p:cTn>
                        </p:par>
                        <p:par>
                          <p:cTn id="118" fill="hold">
                            <p:stCondLst>
                              <p:cond delay="24500"/>
                            </p:stCondLst>
                            <p:childTnLst>
                              <p:par>
                                <p:cTn id="119" presetID="10" presetClass="exit" presetSubtype="0" fill="hold" grpId="1" nodeType="afterEffect">
                                  <p:stCondLst>
                                    <p:cond delay="500"/>
                                  </p:stCondLst>
                                  <p:childTnLst>
                                    <p:animEffect transition="out" filter="fade">
                                      <p:cBhvr>
                                        <p:cTn id="120" dur="2000"/>
                                        <p:tgtEl>
                                          <p:spTgt spid="48"/>
                                        </p:tgtEl>
                                      </p:cBhvr>
                                    </p:animEffect>
                                    <p:set>
                                      <p:cBhvr>
                                        <p:cTn id="121" dur="1" fill="hold">
                                          <p:stCondLst>
                                            <p:cond delay="1999"/>
                                          </p:stCondLst>
                                        </p:cTn>
                                        <p:tgtEl>
                                          <p:spTgt spid="48"/>
                                        </p:tgtEl>
                                        <p:attrNameLst>
                                          <p:attrName>style.visibility</p:attrName>
                                        </p:attrNameLst>
                                      </p:cBhvr>
                                      <p:to>
                                        <p:strVal val="hidden"/>
                                      </p:to>
                                    </p:set>
                                  </p:childTnLst>
                                </p:cTn>
                              </p:par>
                            </p:childTnLst>
                          </p:cTn>
                        </p:par>
                        <p:par>
                          <p:cTn id="122" fill="hold">
                            <p:stCondLst>
                              <p:cond delay="27000"/>
                            </p:stCondLst>
                            <p:childTnLst>
                              <p:par>
                                <p:cTn id="123" presetID="1" presetClass="entr" presetSubtype="0" fill="hold" grpId="0" nodeType="afterEffect">
                                  <p:stCondLst>
                                    <p:cond delay="500"/>
                                  </p:stCondLst>
                                  <p:childTnLst>
                                    <p:set>
                                      <p:cBhvr>
                                        <p:cTn id="124" dur="1" fill="hold">
                                          <p:stCondLst>
                                            <p:cond delay="0"/>
                                          </p:stCondLst>
                                        </p:cTn>
                                        <p:tgtEl>
                                          <p:spTgt spid="45"/>
                                        </p:tgtEl>
                                        <p:attrNameLst>
                                          <p:attrName>style.visibility</p:attrName>
                                        </p:attrNameLst>
                                      </p:cBhvr>
                                      <p:to>
                                        <p:strVal val="visible"/>
                                      </p:to>
                                    </p:set>
                                  </p:childTnLst>
                                </p:cTn>
                              </p:par>
                              <p:par>
                                <p:cTn id="125" presetID="22" presetClass="entr" presetSubtype="1" fill="hold" grpId="0" nodeType="with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wipe(up)">
                                      <p:cBhvr>
                                        <p:cTn id="127" dur="500"/>
                                        <p:tgtEl>
                                          <p:spTgt spid="44"/>
                                        </p:tgtEl>
                                      </p:cBhvr>
                                    </p:animEffect>
                                  </p:childTnLst>
                                </p:cTn>
                              </p:par>
                              <p:par>
                                <p:cTn id="128" presetID="1" presetClass="entr" presetSubtype="0" fill="hold" nodeType="withEffect">
                                  <p:stCondLst>
                                    <p:cond delay="0"/>
                                  </p:stCondLst>
                                  <p:childTnLst>
                                    <p:set>
                                      <p:cBhvr>
                                        <p:cTn id="129" dur="1" fill="hold">
                                          <p:stCondLst>
                                            <p:cond delay="0"/>
                                          </p:stCondLst>
                                        </p:cTn>
                                        <p:tgtEl>
                                          <p:spTgt spid="43"/>
                                        </p:tgtEl>
                                        <p:attrNameLst>
                                          <p:attrName>style.visibility</p:attrName>
                                        </p:attrNameLst>
                                      </p:cBhvr>
                                      <p:to>
                                        <p:strVal val="visible"/>
                                      </p:to>
                                    </p:set>
                                  </p:childTnLst>
                                </p:cTn>
                              </p:par>
                            </p:childTnLst>
                          </p:cTn>
                        </p:par>
                        <p:par>
                          <p:cTn id="130" fill="hold">
                            <p:stCondLst>
                              <p:cond delay="27500"/>
                            </p:stCondLst>
                            <p:childTnLst>
                              <p:par>
                                <p:cTn id="131" presetID="10" presetClass="exit" presetSubtype="0" fill="hold" grpId="1" nodeType="afterEffect">
                                  <p:stCondLst>
                                    <p:cond delay="500"/>
                                  </p:stCondLst>
                                  <p:childTnLst>
                                    <p:animEffect transition="out" filter="fade">
                                      <p:cBhvr>
                                        <p:cTn id="132" dur="2000"/>
                                        <p:tgtEl>
                                          <p:spTgt spid="45"/>
                                        </p:tgtEl>
                                      </p:cBhvr>
                                    </p:animEffect>
                                    <p:set>
                                      <p:cBhvr>
                                        <p:cTn id="133" dur="1" fill="hold">
                                          <p:stCondLst>
                                            <p:cond delay="1999"/>
                                          </p:stCondLst>
                                        </p:cTn>
                                        <p:tgtEl>
                                          <p:spTgt spid="45"/>
                                        </p:tgtEl>
                                        <p:attrNameLst>
                                          <p:attrName>style.visibility</p:attrName>
                                        </p:attrNameLst>
                                      </p:cBhvr>
                                      <p:to>
                                        <p:strVal val="hidden"/>
                                      </p:to>
                                    </p:set>
                                  </p:childTnLst>
                                </p:cTn>
                              </p:par>
                            </p:childTnLst>
                          </p:cTn>
                        </p:par>
                        <p:par>
                          <p:cTn id="134" fill="hold">
                            <p:stCondLst>
                              <p:cond delay="30000"/>
                            </p:stCondLst>
                            <p:childTnLst>
                              <p:par>
                                <p:cTn id="135" presetID="1" presetClass="entr" presetSubtype="0" fill="hold" grpId="2" nodeType="afterEffect">
                                  <p:stCondLst>
                                    <p:cond delay="500"/>
                                  </p:stCondLst>
                                  <p:childTnLst>
                                    <p:set>
                                      <p:cBhvr>
                                        <p:cTn id="136" dur="1" fill="hold">
                                          <p:stCondLst>
                                            <p:cond delay="0"/>
                                          </p:stCondLst>
                                        </p:cTn>
                                        <p:tgtEl>
                                          <p:spTgt spid="6"/>
                                        </p:tgtEl>
                                        <p:attrNameLst>
                                          <p:attrName>style.visibility</p:attrName>
                                        </p:attrNameLst>
                                      </p:cBhvr>
                                      <p:to>
                                        <p:strVal val="visible"/>
                                      </p:to>
                                    </p:set>
                                  </p:childTnLst>
                                </p:cTn>
                              </p:par>
                              <p:par>
                                <p:cTn id="137" presetID="1" presetClass="entr" presetSubtype="0" fill="hold" grpId="2" nodeType="withEffect">
                                  <p:stCondLst>
                                    <p:cond delay="500"/>
                                  </p:stCondLst>
                                  <p:childTnLst>
                                    <p:set>
                                      <p:cBhvr>
                                        <p:cTn id="138" dur="1" fill="hold">
                                          <p:stCondLst>
                                            <p:cond delay="0"/>
                                          </p:stCondLst>
                                        </p:cTn>
                                        <p:tgtEl>
                                          <p:spTgt spid="13"/>
                                        </p:tgtEl>
                                        <p:attrNameLst>
                                          <p:attrName>style.visibility</p:attrName>
                                        </p:attrNameLst>
                                      </p:cBhvr>
                                      <p:to>
                                        <p:strVal val="visible"/>
                                      </p:to>
                                    </p:set>
                                  </p:childTnLst>
                                </p:cTn>
                              </p:par>
                              <p:par>
                                <p:cTn id="139" presetID="1" presetClass="entr" presetSubtype="0" fill="hold" grpId="2" nodeType="withEffect">
                                  <p:stCondLst>
                                    <p:cond delay="500"/>
                                  </p:stCondLst>
                                  <p:childTnLst>
                                    <p:set>
                                      <p:cBhvr>
                                        <p:cTn id="140" dur="1" fill="hold">
                                          <p:stCondLst>
                                            <p:cond delay="0"/>
                                          </p:stCondLst>
                                        </p:cTn>
                                        <p:tgtEl>
                                          <p:spTgt spid="3"/>
                                        </p:tgtEl>
                                        <p:attrNameLst>
                                          <p:attrName>style.visibility</p:attrName>
                                        </p:attrNameLst>
                                      </p:cBhvr>
                                      <p:to>
                                        <p:strVal val="visible"/>
                                      </p:to>
                                    </p:set>
                                  </p:childTnLst>
                                </p:cTn>
                              </p:par>
                              <p:par>
                                <p:cTn id="141" presetID="1" presetClass="entr" presetSubtype="0" fill="hold" grpId="2" nodeType="withEffect">
                                  <p:stCondLst>
                                    <p:cond delay="500"/>
                                  </p:stCondLst>
                                  <p:childTnLst>
                                    <p:set>
                                      <p:cBhvr>
                                        <p:cTn id="142" dur="1" fill="hold">
                                          <p:stCondLst>
                                            <p:cond delay="0"/>
                                          </p:stCondLst>
                                        </p:cTn>
                                        <p:tgtEl>
                                          <p:spTgt spid="20"/>
                                        </p:tgtEl>
                                        <p:attrNameLst>
                                          <p:attrName>style.visibility</p:attrName>
                                        </p:attrNameLst>
                                      </p:cBhvr>
                                      <p:to>
                                        <p:strVal val="visible"/>
                                      </p:to>
                                    </p:set>
                                  </p:childTnLst>
                                </p:cTn>
                              </p:par>
                              <p:par>
                                <p:cTn id="143" presetID="1" presetClass="entr" presetSubtype="0" fill="hold" grpId="2" nodeType="withEffect">
                                  <p:stCondLst>
                                    <p:cond delay="500"/>
                                  </p:stCondLst>
                                  <p:childTnLst>
                                    <p:set>
                                      <p:cBhvr>
                                        <p:cTn id="144" dur="1" fill="hold">
                                          <p:stCondLst>
                                            <p:cond delay="0"/>
                                          </p:stCondLst>
                                        </p:cTn>
                                        <p:tgtEl>
                                          <p:spTgt spid="29"/>
                                        </p:tgtEl>
                                        <p:attrNameLst>
                                          <p:attrName>style.visibility</p:attrName>
                                        </p:attrNameLst>
                                      </p:cBhvr>
                                      <p:to>
                                        <p:strVal val="visible"/>
                                      </p:to>
                                    </p:set>
                                  </p:childTnLst>
                                </p:cTn>
                              </p:par>
                              <p:par>
                                <p:cTn id="145" presetID="1" presetClass="entr" presetSubtype="0" fill="hold" grpId="2" nodeType="withEffect">
                                  <p:stCondLst>
                                    <p:cond delay="500"/>
                                  </p:stCondLst>
                                  <p:childTnLst>
                                    <p:set>
                                      <p:cBhvr>
                                        <p:cTn id="146" dur="1" fill="hold">
                                          <p:stCondLst>
                                            <p:cond delay="0"/>
                                          </p:stCondLst>
                                        </p:cTn>
                                        <p:tgtEl>
                                          <p:spTgt spid="34"/>
                                        </p:tgtEl>
                                        <p:attrNameLst>
                                          <p:attrName>style.visibility</p:attrName>
                                        </p:attrNameLst>
                                      </p:cBhvr>
                                      <p:to>
                                        <p:strVal val="visible"/>
                                      </p:to>
                                    </p:set>
                                  </p:childTnLst>
                                </p:cTn>
                              </p:par>
                              <p:par>
                                <p:cTn id="147" presetID="1" presetClass="entr" presetSubtype="0" fill="hold" grpId="2" nodeType="withEffect">
                                  <p:stCondLst>
                                    <p:cond delay="500"/>
                                  </p:stCondLst>
                                  <p:childTnLst>
                                    <p:set>
                                      <p:cBhvr>
                                        <p:cTn id="148" dur="1" fill="hold">
                                          <p:stCondLst>
                                            <p:cond delay="0"/>
                                          </p:stCondLst>
                                        </p:cTn>
                                        <p:tgtEl>
                                          <p:spTgt spid="37"/>
                                        </p:tgtEl>
                                        <p:attrNameLst>
                                          <p:attrName>style.visibility</p:attrName>
                                        </p:attrNameLst>
                                      </p:cBhvr>
                                      <p:to>
                                        <p:strVal val="visible"/>
                                      </p:to>
                                    </p:set>
                                  </p:childTnLst>
                                </p:cTn>
                              </p:par>
                              <p:par>
                                <p:cTn id="149" presetID="1" presetClass="entr" presetSubtype="0" fill="hold" grpId="2" nodeType="withEffect">
                                  <p:stCondLst>
                                    <p:cond delay="500"/>
                                  </p:stCondLst>
                                  <p:childTnLst>
                                    <p:set>
                                      <p:cBhvr>
                                        <p:cTn id="150" dur="1" fill="hold">
                                          <p:stCondLst>
                                            <p:cond delay="0"/>
                                          </p:stCondLst>
                                        </p:cTn>
                                        <p:tgtEl>
                                          <p:spTgt spid="42"/>
                                        </p:tgtEl>
                                        <p:attrNameLst>
                                          <p:attrName>style.visibility</p:attrName>
                                        </p:attrNameLst>
                                      </p:cBhvr>
                                      <p:to>
                                        <p:strVal val="visible"/>
                                      </p:to>
                                    </p:set>
                                  </p:childTnLst>
                                </p:cTn>
                              </p:par>
                              <p:par>
                                <p:cTn id="151" presetID="1" presetClass="entr" presetSubtype="0" fill="hold" grpId="2" nodeType="withEffect">
                                  <p:stCondLst>
                                    <p:cond delay="500"/>
                                  </p:stCondLst>
                                  <p:childTnLst>
                                    <p:set>
                                      <p:cBhvr>
                                        <p:cTn id="152" dur="1" fill="hold">
                                          <p:stCondLst>
                                            <p:cond delay="0"/>
                                          </p:stCondLst>
                                        </p:cTn>
                                        <p:tgtEl>
                                          <p:spTgt spid="48"/>
                                        </p:tgtEl>
                                        <p:attrNameLst>
                                          <p:attrName>style.visibility</p:attrName>
                                        </p:attrNameLst>
                                      </p:cBhvr>
                                      <p:to>
                                        <p:strVal val="visible"/>
                                      </p:to>
                                    </p:set>
                                  </p:childTnLst>
                                </p:cTn>
                              </p:par>
                              <p:par>
                                <p:cTn id="153" presetID="1" presetClass="entr" presetSubtype="0" fill="hold" grpId="2" nodeType="withEffect">
                                  <p:stCondLst>
                                    <p:cond delay="500"/>
                                  </p:stCondLst>
                                  <p:childTnLst>
                                    <p:set>
                                      <p:cBhvr>
                                        <p:cTn id="154" dur="1" fill="hold">
                                          <p:stCondLst>
                                            <p:cond delay="0"/>
                                          </p:stCondLst>
                                        </p:cTn>
                                        <p:tgtEl>
                                          <p:spTgt spid="45"/>
                                        </p:tgtEl>
                                        <p:attrNameLst>
                                          <p:attrName>style.visibility</p:attrName>
                                        </p:attrNameLst>
                                      </p:cBhvr>
                                      <p:to>
                                        <p:strVal val="visible"/>
                                      </p:to>
                                    </p:set>
                                  </p:childTnLst>
                                </p:cTn>
                              </p:par>
                            </p:childTnLst>
                          </p:cTn>
                        </p:par>
                        <p:par>
                          <p:cTn id="155" fill="hold">
                            <p:stCondLst>
                              <p:cond delay="30500"/>
                            </p:stCondLst>
                            <p:childTnLst>
                              <p:par>
                                <p:cTn id="156" presetID="10" presetClass="entr" presetSubtype="0" fill="hold" grpId="0" nodeType="afterEffect">
                                  <p:stCondLst>
                                    <p:cond delay="0"/>
                                  </p:stCondLst>
                                  <p:childTnLst>
                                    <p:set>
                                      <p:cBhvr>
                                        <p:cTn id="157" dur="1" fill="hold">
                                          <p:stCondLst>
                                            <p:cond delay="0"/>
                                          </p:stCondLst>
                                        </p:cTn>
                                        <p:tgtEl>
                                          <p:spTgt spid="7"/>
                                        </p:tgtEl>
                                        <p:attrNameLst>
                                          <p:attrName>style.visibility</p:attrName>
                                        </p:attrNameLst>
                                      </p:cBhvr>
                                      <p:to>
                                        <p:strVal val="visible"/>
                                      </p:to>
                                    </p:set>
                                    <p:animEffect transition="in" filter="fade">
                                      <p:cBhvr>
                                        <p:cTn id="15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6" grpId="1"/>
      <p:bldP spid="6" grpId="2"/>
      <p:bldP spid="13" grpId="0"/>
      <p:bldP spid="13" grpId="1"/>
      <p:bldP spid="13" grpId="2"/>
      <p:bldP spid="16" grpId="0" animBg="1"/>
      <p:bldP spid="19" grpId="0" animBg="1"/>
      <p:bldP spid="20" grpId="0"/>
      <p:bldP spid="20" grpId="1"/>
      <p:bldP spid="20" grpId="2"/>
      <p:bldP spid="24" grpId="0" animBg="1"/>
      <p:bldP spid="29" grpId="0"/>
      <p:bldP spid="29" grpId="1"/>
      <p:bldP spid="29" grpId="2"/>
      <p:bldP spid="33" grpId="0" animBg="1"/>
      <p:bldP spid="34" grpId="0"/>
      <p:bldP spid="34" grpId="1"/>
      <p:bldP spid="34" grpId="2"/>
      <p:bldP spid="35" grpId="0" animBg="1"/>
      <p:bldP spid="37" grpId="0"/>
      <p:bldP spid="37" grpId="1"/>
      <p:bldP spid="37" grpId="2"/>
      <p:bldP spid="40" grpId="0" animBg="1"/>
      <p:bldP spid="41" grpId="0" animBg="1"/>
      <p:bldP spid="42" grpId="0"/>
      <p:bldP spid="42" grpId="1"/>
      <p:bldP spid="42" grpId="2"/>
      <p:bldP spid="47" grpId="0" animBg="1"/>
      <p:bldP spid="48" grpId="0"/>
      <p:bldP spid="48" grpId="1"/>
      <p:bldP spid="48" grpId="2"/>
      <p:bldP spid="44" grpId="0" animBg="1"/>
      <p:bldP spid="45" grpId="0"/>
      <p:bldP spid="45" grpId="1"/>
      <p:bldP spid="45" grpId="2"/>
      <p:bldP spid="50" grpId="0"/>
      <p:bldP spid="3" grpId="0"/>
      <p:bldP spid="3" grpId="1"/>
      <p:bldP spid="3" grpId="2"/>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ağ Ok 4"/>
          <p:cNvSpPr/>
          <p:nvPr/>
        </p:nvSpPr>
        <p:spPr>
          <a:xfrm>
            <a:off x="1799184" y="2520727"/>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Metin kutusu 5"/>
          <p:cNvSpPr txBox="1"/>
          <p:nvPr/>
        </p:nvSpPr>
        <p:spPr>
          <a:xfrm>
            <a:off x="0" y="3253563"/>
            <a:ext cx="2229562" cy="369332"/>
          </a:xfrm>
          <a:prstGeom prst="rect">
            <a:avLst/>
          </a:prstGeom>
          <a:noFill/>
        </p:spPr>
        <p:txBody>
          <a:bodyPr wrap="square" rtlCol="0">
            <a:spAutoFit/>
          </a:bodyPr>
          <a:lstStyle/>
          <a:p>
            <a:pPr algn="ctr"/>
            <a:r>
              <a:rPr lang="tr-TR" dirty="0"/>
              <a:t>Faturayı hazırlar</a:t>
            </a:r>
          </a:p>
        </p:txBody>
      </p:sp>
      <p:pic>
        <p:nvPicPr>
          <p:cNvPr id="9" name="Picture 14" descr="D:\Users\seyhan_ebru\Pictures\resim.usb\Print-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4834" y="2220094"/>
            <a:ext cx="865940" cy="86594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5" descr="D:\Users\seyhan_ebru\Pictures\resim.document\Document2-ic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7463" y="1625402"/>
            <a:ext cx="637487" cy="637487"/>
          </a:xfrm>
          <a:prstGeom prst="rect">
            <a:avLst/>
          </a:prstGeom>
          <a:noFill/>
          <a:scene3d>
            <a:camera prst="perspectiveLeft" fov="1500000">
              <a:rot lat="0" lon="0" rev="0"/>
            </a:camera>
            <a:lightRig rig="threePt" dir="t"/>
          </a:scene3d>
          <a:extLst>
            <a:ext uri="{909E8E84-426E-40DD-AFC4-6F175D3DCCD1}">
              <a14:hiddenFill xmlns:a14="http://schemas.microsoft.com/office/drawing/2010/main">
                <a:solidFill>
                  <a:srgbClr val="FFFFFF"/>
                </a:solidFill>
              </a14:hiddenFill>
            </a:ext>
          </a:extLst>
        </p:spPr>
      </p:pic>
      <p:sp>
        <p:nvSpPr>
          <p:cNvPr id="13" name="Metin kutusu 12"/>
          <p:cNvSpPr txBox="1"/>
          <p:nvPr/>
        </p:nvSpPr>
        <p:spPr>
          <a:xfrm>
            <a:off x="1929459" y="3275692"/>
            <a:ext cx="1944216" cy="369332"/>
          </a:xfrm>
          <a:prstGeom prst="rect">
            <a:avLst/>
          </a:prstGeom>
          <a:noFill/>
        </p:spPr>
        <p:txBody>
          <a:bodyPr wrap="square" rtlCol="0">
            <a:spAutoFit/>
          </a:bodyPr>
          <a:lstStyle/>
          <a:p>
            <a:pPr algn="ctr"/>
            <a:r>
              <a:rPr lang="tr-TR" dirty="0"/>
              <a:t>Y</a:t>
            </a:r>
            <a:r>
              <a:rPr lang="tr-TR" dirty="0" smtClean="0"/>
              <a:t>azdırır</a:t>
            </a:r>
            <a:endParaRPr lang="tr-TR" dirty="0"/>
          </a:p>
        </p:txBody>
      </p:sp>
      <p:pic>
        <p:nvPicPr>
          <p:cNvPr id="15" name="Picture 11" descr="D:\Users\seyhan_ebru\Pictures\resim.real.vista\cabinet-ico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46178" y="913019"/>
            <a:ext cx="996663" cy="996663"/>
          </a:xfrm>
          <a:prstGeom prst="rect">
            <a:avLst/>
          </a:prstGeom>
          <a:noFill/>
          <a:extLst>
            <a:ext uri="{909E8E84-426E-40DD-AFC4-6F175D3DCCD1}">
              <a14:hiddenFill xmlns:a14="http://schemas.microsoft.com/office/drawing/2010/main">
                <a:solidFill>
                  <a:srgbClr val="FFFFFF"/>
                </a:solidFill>
              </a14:hiddenFill>
            </a:ext>
          </a:extLst>
        </p:spPr>
      </p:pic>
      <p:sp>
        <p:nvSpPr>
          <p:cNvPr id="16" name="Sağ Ok 15"/>
          <p:cNvSpPr/>
          <p:nvPr/>
        </p:nvSpPr>
        <p:spPr>
          <a:xfrm rot="12653019">
            <a:off x="2370571" y="1489166"/>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8" name="Picture 12" descr="D:\Users\seyhan_ebru\Pictures\resim.zarf\Mail-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66006" y="2293761"/>
            <a:ext cx="520714" cy="520714"/>
          </a:xfrm>
          <a:prstGeom prst="rect">
            <a:avLst/>
          </a:prstGeom>
          <a:noFill/>
          <a:extLst>
            <a:ext uri="{909E8E84-426E-40DD-AFC4-6F175D3DCCD1}">
              <a14:hiddenFill xmlns:a14="http://schemas.microsoft.com/office/drawing/2010/main">
                <a:solidFill>
                  <a:srgbClr val="FFFFFF"/>
                </a:solidFill>
              </a14:hiddenFill>
            </a:ext>
          </a:extLst>
        </p:spPr>
      </p:pic>
      <p:sp>
        <p:nvSpPr>
          <p:cNvPr id="19" name="Sağ Ok 18"/>
          <p:cNvSpPr/>
          <p:nvPr/>
        </p:nvSpPr>
        <p:spPr>
          <a:xfrm>
            <a:off x="3432642" y="2545404"/>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Metin kutusu 19"/>
          <p:cNvSpPr txBox="1"/>
          <p:nvPr/>
        </p:nvSpPr>
        <p:spPr>
          <a:xfrm>
            <a:off x="3676764" y="3275692"/>
            <a:ext cx="1471300" cy="369332"/>
          </a:xfrm>
          <a:prstGeom prst="rect">
            <a:avLst/>
          </a:prstGeom>
          <a:noFill/>
        </p:spPr>
        <p:txBody>
          <a:bodyPr wrap="square" rtlCol="0">
            <a:spAutoFit/>
          </a:bodyPr>
          <a:lstStyle/>
          <a:p>
            <a:r>
              <a:rPr lang="tr-TR" dirty="0"/>
              <a:t>Z</a:t>
            </a:r>
            <a:r>
              <a:rPr lang="tr-TR" dirty="0" smtClean="0"/>
              <a:t>arfa koyar</a:t>
            </a:r>
            <a:endParaRPr lang="tr-TR" dirty="0"/>
          </a:p>
        </p:txBody>
      </p:sp>
      <p:grpSp>
        <p:nvGrpSpPr>
          <p:cNvPr id="21" name="Grup 20"/>
          <p:cNvGrpSpPr/>
          <p:nvPr/>
        </p:nvGrpSpPr>
        <p:grpSpPr>
          <a:xfrm>
            <a:off x="7548992" y="2140741"/>
            <a:ext cx="911440" cy="1025350"/>
            <a:chOff x="3204240" y="2835673"/>
            <a:chExt cx="911440" cy="1371176"/>
          </a:xfrm>
        </p:grpSpPr>
        <p:pic>
          <p:nvPicPr>
            <p:cNvPr id="22" name="Picture 21" descr="https://encrypted-tbn2.gstatic.com/images?q=tbn:ANd9GcSOZH3_Z4PFcBFJ3K0k95RdX0QrGgdZeIFsAkJpeuts_aarS-mz"/>
            <p:cNvPicPr>
              <a:picLocks noChangeAspect="1" noChangeArrowheads="1"/>
            </p:cNvPicPr>
            <p:nvPr/>
          </p:nvPicPr>
          <p:blipFill>
            <a:blip r:embed="rId6" cstate="print">
              <a:clrChange>
                <a:clrFrom>
                  <a:srgbClr val="FEFEFC"/>
                </a:clrFrom>
                <a:clrTo>
                  <a:srgbClr val="FEFEFC">
                    <a:alpha val="0"/>
                  </a:srgbClr>
                </a:clrTo>
              </a:clrChange>
              <a:extLst>
                <a:ext uri="{28A0092B-C50C-407E-A947-70E740481C1C}">
                  <a14:useLocalDpi xmlns:a14="http://schemas.microsoft.com/office/drawing/2010/main" val="0"/>
                </a:ext>
              </a:extLst>
            </a:blip>
            <a:srcRect/>
            <a:stretch>
              <a:fillRect/>
            </a:stretch>
          </p:blipFill>
          <p:spPr bwMode="auto">
            <a:xfrm>
              <a:off x="3204240" y="2835673"/>
              <a:ext cx="911440" cy="905598"/>
            </a:xfrm>
            <a:prstGeom prst="rect">
              <a:avLst/>
            </a:prstGeom>
            <a:noFill/>
            <a:extLst>
              <a:ext uri="{909E8E84-426E-40DD-AFC4-6F175D3DCCD1}">
                <a14:hiddenFill xmlns:a14="http://schemas.microsoft.com/office/drawing/2010/main">
                  <a:solidFill>
                    <a:srgbClr val="FFFFFF"/>
                  </a:solidFill>
                </a14:hiddenFill>
              </a:ext>
            </a:extLst>
          </p:spPr>
        </p:pic>
        <p:sp>
          <p:nvSpPr>
            <p:cNvPr id="23" name="Dikdörtgen 22"/>
            <p:cNvSpPr/>
            <p:nvPr/>
          </p:nvSpPr>
          <p:spPr>
            <a:xfrm>
              <a:off x="3782429" y="3573916"/>
              <a:ext cx="45719" cy="632933"/>
            </a:xfrm>
            <a:prstGeom prst="rect">
              <a:avLst/>
            </a:prstGeom>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24" name="Sağ Ok 23"/>
          <p:cNvSpPr/>
          <p:nvPr/>
        </p:nvSpPr>
        <p:spPr>
          <a:xfrm>
            <a:off x="4751512" y="2536950"/>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Metin kutusu 28"/>
          <p:cNvSpPr txBox="1"/>
          <p:nvPr/>
        </p:nvSpPr>
        <p:spPr>
          <a:xfrm>
            <a:off x="5114839" y="3332366"/>
            <a:ext cx="1634073" cy="646331"/>
          </a:xfrm>
          <a:prstGeom prst="rect">
            <a:avLst/>
          </a:prstGeom>
          <a:noFill/>
        </p:spPr>
        <p:txBody>
          <a:bodyPr wrap="square" rtlCol="0">
            <a:spAutoFit/>
          </a:bodyPr>
          <a:lstStyle/>
          <a:p>
            <a:pPr algn="ctr"/>
            <a:r>
              <a:rPr lang="tr-TR" dirty="0" smtClean="0"/>
              <a:t>Alıcısına gönderir</a:t>
            </a:r>
            <a:endParaRPr lang="tr-TR" dirty="0"/>
          </a:p>
        </p:txBody>
      </p:sp>
      <p:grpSp>
        <p:nvGrpSpPr>
          <p:cNvPr id="30" name="Grup 29"/>
          <p:cNvGrpSpPr/>
          <p:nvPr/>
        </p:nvGrpSpPr>
        <p:grpSpPr>
          <a:xfrm>
            <a:off x="5204048" y="1916832"/>
            <a:ext cx="1600200" cy="1600200"/>
            <a:chOff x="4937809" y="1308687"/>
            <a:chExt cx="1600200" cy="1600200"/>
          </a:xfrm>
        </p:grpSpPr>
        <p:pic>
          <p:nvPicPr>
            <p:cNvPr id="31" name="Picture 17" descr="D:\Users\seyhan_ebru\Pictures\resim.kamyon\11660618-green-truck-icon.jp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7809" y="1308687"/>
              <a:ext cx="1600200" cy="1600200"/>
            </a:xfrm>
            <a:prstGeom prst="rect">
              <a:avLst/>
            </a:prstGeom>
            <a:noFill/>
            <a:extLst>
              <a:ext uri="{909E8E84-426E-40DD-AFC4-6F175D3DCCD1}">
                <a14:hiddenFill xmlns:a14="http://schemas.microsoft.com/office/drawing/2010/main">
                  <a:solidFill>
                    <a:srgbClr val="FFFFFF"/>
                  </a:solidFill>
                </a14:hiddenFill>
              </a:ext>
            </a:extLst>
          </p:spPr>
        </p:pic>
        <p:sp>
          <p:nvSpPr>
            <p:cNvPr id="32" name="Dikdörtgen 31"/>
            <p:cNvSpPr/>
            <p:nvPr/>
          </p:nvSpPr>
          <p:spPr>
            <a:xfrm>
              <a:off x="5148064" y="1688515"/>
              <a:ext cx="684000" cy="540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33" name="Sağ Ok 32"/>
          <p:cNvSpPr/>
          <p:nvPr/>
        </p:nvSpPr>
        <p:spPr>
          <a:xfrm>
            <a:off x="6989410" y="2517005"/>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4" name="Metin kutusu 33"/>
          <p:cNvSpPr txBox="1"/>
          <p:nvPr/>
        </p:nvSpPr>
        <p:spPr>
          <a:xfrm>
            <a:off x="7185005" y="3254705"/>
            <a:ext cx="1949371" cy="646331"/>
          </a:xfrm>
          <a:prstGeom prst="rect">
            <a:avLst/>
          </a:prstGeom>
          <a:noFill/>
        </p:spPr>
        <p:txBody>
          <a:bodyPr wrap="square" rtlCol="0">
            <a:spAutoFit/>
          </a:bodyPr>
          <a:lstStyle/>
          <a:p>
            <a:pPr algn="ctr"/>
            <a:r>
              <a:rPr lang="tr-TR" dirty="0" smtClean="0"/>
              <a:t>Posta kutusuna bırakır</a:t>
            </a:r>
            <a:endParaRPr lang="tr-TR" dirty="0"/>
          </a:p>
        </p:txBody>
      </p:sp>
      <p:sp>
        <p:nvSpPr>
          <p:cNvPr id="35" name="Sağ Ok 34"/>
          <p:cNvSpPr/>
          <p:nvPr/>
        </p:nvSpPr>
        <p:spPr>
          <a:xfrm rot="16200000" flipH="1">
            <a:off x="8013600" y="4093200"/>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36" name="Picture 12" descr="D:\Users\seyhan_ebru\Pictures\resim.zarf\Mail-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13600" y="4564470"/>
            <a:ext cx="520714" cy="520714"/>
          </a:xfrm>
          <a:prstGeom prst="rect">
            <a:avLst/>
          </a:prstGeom>
          <a:noFill/>
          <a:extLst>
            <a:ext uri="{909E8E84-426E-40DD-AFC4-6F175D3DCCD1}">
              <a14:hiddenFill xmlns:a14="http://schemas.microsoft.com/office/drawing/2010/main">
                <a:solidFill>
                  <a:srgbClr val="FFFFFF"/>
                </a:solidFill>
              </a14:hiddenFill>
            </a:ext>
          </a:extLst>
        </p:spPr>
      </p:pic>
      <p:sp>
        <p:nvSpPr>
          <p:cNvPr id="37" name="Metin kutusu 36"/>
          <p:cNvSpPr txBox="1"/>
          <p:nvPr/>
        </p:nvSpPr>
        <p:spPr>
          <a:xfrm>
            <a:off x="7308304" y="5053226"/>
            <a:ext cx="1944216" cy="369332"/>
          </a:xfrm>
          <a:prstGeom prst="rect">
            <a:avLst/>
          </a:prstGeom>
          <a:noFill/>
        </p:spPr>
        <p:txBody>
          <a:bodyPr wrap="square" rtlCol="0">
            <a:spAutoFit/>
          </a:bodyPr>
          <a:lstStyle/>
          <a:p>
            <a:r>
              <a:rPr lang="tr-TR" dirty="0" smtClean="0"/>
              <a:t>Zarf alıcıya ulaşır</a:t>
            </a:r>
            <a:endParaRPr lang="tr-TR" dirty="0"/>
          </a:p>
        </p:txBody>
      </p:sp>
      <p:pic>
        <p:nvPicPr>
          <p:cNvPr id="38" name="Picture 15" descr="D:\Users\seyhan_ebru\Pictures\resim.document\Document2-icon.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72200" y="4437112"/>
            <a:ext cx="864095" cy="864095"/>
          </a:xfrm>
          <a:prstGeom prst="rect">
            <a:avLst/>
          </a:prstGeom>
          <a:noFill/>
          <a:scene3d>
            <a:camera prst="perspectiveLeft">
              <a:rot lat="0" lon="1800000" rev="0"/>
            </a:camera>
            <a:lightRig rig="threePt" dir="t"/>
          </a:scene3d>
          <a:extLst>
            <a:ext uri="{909E8E84-426E-40DD-AFC4-6F175D3DCCD1}">
              <a14:hiddenFill xmlns:a14="http://schemas.microsoft.com/office/drawing/2010/main">
                <a:solidFill>
                  <a:srgbClr val="FFFFFF"/>
                </a:solidFill>
              </a14:hiddenFill>
            </a:ext>
          </a:extLst>
        </p:spPr>
      </p:pic>
      <p:pic>
        <p:nvPicPr>
          <p:cNvPr id="39" name="Picture 25" descr="D:\Users\seyhan_ebru\Pictures\resim.men\engineer-icon.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16016" y="4437112"/>
            <a:ext cx="989231" cy="989231"/>
          </a:xfrm>
          <a:prstGeom prst="rect">
            <a:avLst/>
          </a:prstGeom>
          <a:noFill/>
          <a:extLst>
            <a:ext uri="{909E8E84-426E-40DD-AFC4-6F175D3DCCD1}">
              <a14:hiddenFill xmlns:a14="http://schemas.microsoft.com/office/drawing/2010/main">
                <a:solidFill>
                  <a:srgbClr val="FFFFFF"/>
                </a:solidFill>
              </a14:hiddenFill>
            </a:ext>
          </a:extLst>
        </p:spPr>
      </p:pic>
      <p:sp>
        <p:nvSpPr>
          <p:cNvPr id="40" name="Sağ Ok 39"/>
          <p:cNvSpPr/>
          <p:nvPr/>
        </p:nvSpPr>
        <p:spPr>
          <a:xfrm flipH="1">
            <a:off x="7205434" y="4797152"/>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1" name="Sağ Ok 40"/>
          <p:cNvSpPr/>
          <p:nvPr/>
        </p:nvSpPr>
        <p:spPr>
          <a:xfrm flipH="1">
            <a:off x="5868144" y="4797152"/>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2" name="Metin kutusu 41"/>
          <p:cNvSpPr txBox="1"/>
          <p:nvPr/>
        </p:nvSpPr>
        <p:spPr>
          <a:xfrm>
            <a:off x="3968738" y="5373216"/>
            <a:ext cx="2619486" cy="646331"/>
          </a:xfrm>
          <a:prstGeom prst="rect">
            <a:avLst/>
          </a:prstGeom>
          <a:noFill/>
        </p:spPr>
        <p:txBody>
          <a:bodyPr wrap="square" rtlCol="0">
            <a:spAutoFit/>
          </a:bodyPr>
          <a:lstStyle/>
          <a:p>
            <a:pPr algn="ctr"/>
            <a:r>
              <a:rPr lang="tr-TR" dirty="0" smtClean="0"/>
              <a:t>Muhasebe faturayı kontrol eder</a:t>
            </a:r>
            <a:endParaRPr lang="tr-TR" dirty="0"/>
          </a:p>
        </p:txBody>
      </p:sp>
      <p:sp>
        <p:nvSpPr>
          <p:cNvPr id="47" name="Sağ Ok 46"/>
          <p:cNvSpPr/>
          <p:nvPr/>
        </p:nvSpPr>
        <p:spPr>
          <a:xfrm flipH="1">
            <a:off x="4037082" y="4797152"/>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8" name="Metin kutusu 47"/>
          <p:cNvSpPr txBox="1"/>
          <p:nvPr/>
        </p:nvSpPr>
        <p:spPr>
          <a:xfrm>
            <a:off x="251520" y="4725144"/>
            <a:ext cx="2361341" cy="923330"/>
          </a:xfrm>
          <a:prstGeom prst="rect">
            <a:avLst/>
          </a:prstGeom>
          <a:noFill/>
        </p:spPr>
        <p:txBody>
          <a:bodyPr wrap="square" rtlCol="0">
            <a:spAutoFit/>
          </a:bodyPr>
          <a:lstStyle/>
          <a:p>
            <a:pPr algn="ctr"/>
            <a:r>
              <a:rPr lang="tr-TR" dirty="0" smtClean="0"/>
              <a:t>Faturayı kendi muhasebe sistemine işler</a:t>
            </a:r>
            <a:endParaRPr lang="tr-TR" dirty="0"/>
          </a:p>
        </p:txBody>
      </p:sp>
      <p:pic>
        <p:nvPicPr>
          <p:cNvPr id="43" name="Picture 11" descr="D:\Users\seyhan_ebru\Pictures\resim.real.vista\cabinet-ico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4" y="5562677"/>
            <a:ext cx="1106683" cy="1106683"/>
          </a:xfrm>
          <a:prstGeom prst="rect">
            <a:avLst/>
          </a:prstGeom>
          <a:noFill/>
          <a:extLst>
            <a:ext uri="{909E8E84-426E-40DD-AFC4-6F175D3DCCD1}">
              <a14:hiddenFill xmlns:a14="http://schemas.microsoft.com/office/drawing/2010/main">
                <a:solidFill>
                  <a:srgbClr val="FFFFFF"/>
                </a:solidFill>
              </a14:hiddenFill>
            </a:ext>
          </a:extLst>
        </p:spPr>
      </p:pic>
      <p:sp>
        <p:nvSpPr>
          <p:cNvPr id="44" name="Sağ Ok 43"/>
          <p:cNvSpPr/>
          <p:nvPr/>
        </p:nvSpPr>
        <p:spPr>
          <a:xfrm rot="3358314">
            <a:off x="7004970" y="5343903"/>
            <a:ext cx="390902" cy="216024"/>
          </a:xfrm>
          <a:prstGeom prst="rightArrow">
            <a:avLst/>
          </a:prstGeom>
          <a:solidFill>
            <a:srgbClr val="36AC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5" name="Metin kutusu 44"/>
          <p:cNvSpPr txBox="1"/>
          <p:nvPr/>
        </p:nvSpPr>
        <p:spPr>
          <a:xfrm>
            <a:off x="5724128" y="6084004"/>
            <a:ext cx="1944216" cy="369332"/>
          </a:xfrm>
          <a:prstGeom prst="rect">
            <a:avLst/>
          </a:prstGeom>
          <a:noFill/>
        </p:spPr>
        <p:txBody>
          <a:bodyPr wrap="square" rtlCol="0">
            <a:spAutoFit/>
          </a:bodyPr>
          <a:lstStyle/>
          <a:p>
            <a:r>
              <a:rPr lang="tr-TR" dirty="0" smtClean="0"/>
              <a:t>Arşive kaldırır</a:t>
            </a:r>
            <a:endParaRPr lang="tr-TR" dirty="0"/>
          </a:p>
        </p:txBody>
      </p:sp>
      <p:sp>
        <p:nvSpPr>
          <p:cNvPr id="49" name="Metin kutusu 48"/>
          <p:cNvSpPr txBox="1"/>
          <p:nvPr/>
        </p:nvSpPr>
        <p:spPr>
          <a:xfrm>
            <a:off x="234819" y="1744090"/>
            <a:ext cx="1656184" cy="400110"/>
          </a:xfrm>
          <a:prstGeom prst="rect">
            <a:avLst/>
          </a:prstGeom>
          <a:noFill/>
        </p:spPr>
        <p:txBody>
          <a:bodyPr wrap="square" rtlCol="0">
            <a:spAutoFit/>
          </a:bodyPr>
          <a:lstStyle/>
          <a:p>
            <a:pPr algn="ctr"/>
            <a:r>
              <a:rPr lang="tr-TR" sz="2000" b="1" dirty="0" smtClean="0"/>
              <a:t>XXX Ltd.</a:t>
            </a:r>
            <a:endParaRPr lang="tr-TR" sz="2000" b="1" dirty="0"/>
          </a:p>
        </p:txBody>
      </p:sp>
      <p:grpSp>
        <p:nvGrpSpPr>
          <p:cNvPr id="7" name="Grup 6"/>
          <p:cNvGrpSpPr/>
          <p:nvPr/>
        </p:nvGrpSpPr>
        <p:grpSpPr>
          <a:xfrm>
            <a:off x="2442039" y="4109010"/>
            <a:ext cx="1697913" cy="1480230"/>
            <a:chOff x="2442039" y="4109010"/>
            <a:chExt cx="1697913" cy="1480230"/>
          </a:xfrm>
        </p:grpSpPr>
        <p:pic>
          <p:nvPicPr>
            <p:cNvPr id="46" name="Picture 13" descr="D:\Users\seyhan_ebru\Pictures\resim.usb\desktop-icon.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42039" y="4323375"/>
              <a:ext cx="1265865" cy="1265865"/>
            </a:xfrm>
            <a:prstGeom prst="rect">
              <a:avLst/>
            </a:prstGeom>
            <a:noFill/>
            <a:extLst>
              <a:ext uri="{909E8E84-426E-40DD-AFC4-6F175D3DCCD1}">
                <a14:hiddenFill xmlns:a14="http://schemas.microsoft.com/office/drawing/2010/main">
                  <a:solidFill>
                    <a:srgbClr val="FFFFFF"/>
                  </a:solidFill>
                </a14:hiddenFill>
              </a:ext>
            </a:extLst>
          </p:spPr>
        </p:pic>
        <p:sp>
          <p:nvSpPr>
            <p:cNvPr id="50" name="Metin kutusu 49"/>
            <p:cNvSpPr txBox="1"/>
            <p:nvPr/>
          </p:nvSpPr>
          <p:spPr>
            <a:xfrm>
              <a:off x="2483768" y="4109010"/>
              <a:ext cx="1656184" cy="400110"/>
            </a:xfrm>
            <a:prstGeom prst="rect">
              <a:avLst/>
            </a:prstGeom>
            <a:noFill/>
          </p:spPr>
          <p:txBody>
            <a:bodyPr wrap="square" rtlCol="0">
              <a:spAutoFit/>
            </a:bodyPr>
            <a:lstStyle/>
            <a:p>
              <a:pPr algn="ctr"/>
              <a:r>
                <a:rPr lang="tr-TR" sz="2000" b="1" dirty="0" smtClean="0"/>
                <a:t>YYY A.Ş.</a:t>
              </a:r>
              <a:endParaRPr lang="tr-TR" sz="2000" b="1" dirty="0"/>
            </a:p>
          </p:txBody>
        </p:sp>
      </p:grpSp>
      <p:sp>
        <p:nvSpPr>
          <p:cNvPr id="2" name="Metin kutusu 1"/>
          <p:cNvSpPr txBox="1"/>
          <p:nvPr/>
        </p:nvSpPr>
        <p:spPr>
          <a:xfrm>
            <a:off x="2012400" y="367200"/>
            <a:ext cx="4903200" cy="523220"/>
          </a:xfrm>
          <a:prstGeom prst="rect">
            <a:avLst/>
          </a:prstGeom>
          <a:noFill/>
        </p:spPr>
        <p:txBody>
          <a:bodyPr wrap="square" rtlCol="0">
            <a:spAutoFit/>
          </a:bodyPr>
          <a:lstStyle/>
          <a:p>
            <a:pPr algn="ctr"/>
            <a:r>
              <a:rPr lang="tr-TR" sz="2800" b="1" dirty="0" smtClean="0">
                <a:latin typeface="+mj-lt"/>
              </a:rPr>
              <a:t>E-FATURA İŞLEM SÜRECİ</a:t>
            </a:r>
            <a:endParaRPr lang="tr-TR" sz="2800" b="1" dirty="0">
              <a:latin typeface="+mj-lt"/>
            </a:endParaRPr>
          </a:p>
        </p:txBody>
      </p:sp>
      <p:sp>
        <p:nvSpPr>
          <p:cNvPr id="3" name="Metin kutusu 2"/>
          <p:cNvSpPr txBox="1"/>
          <p:nvPr/>
        </p:nvSpPr>
        <p:spPr>
          <a:xfrm>
            <a:off x="2339752" y="1124744"/>
            <a:ext cx="3023404" cy="369332"/>
          </a:xfrm>
          <a:prstGeom prst="rect">
            <a:avLst/>
          </a:prstGeom>
          <a:noFill/>
        </p:spPr>
        <p:txBody>
          <a:bodyPr wrap="square" rtlCol="0">
            <a:spAutoFit/>
          </a:bodyPr>
          <a:lstStyle/>
          <a:p>
            <a:r>
              <a:rPr lang="tr-TR" dirty="0" smtClean="0"/>
              <a:t>Bir kopyasını arşive kaldırır</a:t>
            </a:r>
            <a:endParaRPr lang="tr-TR" dirty="0"/>
          </a:p>
        </p:txBody>
      </p:sp>
      <p:sp>
        <p:nvSpPr>
          <p:cNvPr id="61" name="Çarpma 60"/>
          <p:cNvSpPr/>
          <p:nvPr/>
        </p:nvSpPr>
        <p:spPr>
          <a:xfrm>
            <a:off x="2267744" y="2048602"/>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Çarpma 61"/>
          <p:cNvSpPr/>
          <p:nvPr/>
        </p:nvSpPr>
        <p:spPr>
          <a:xfrm>
            <a:off x="1275571" y="692696"/>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Çarpma 62"/>
          <p:cNvSpPr/>
          <p:nvPr/>
        </p:nvSpPr>
        <p:spPr>
          <a:xfrm>
            <a:off x="2555776" y="1481116"/>
            <a:ext cx="808992" cy="939772"/>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Çarpma 63"/>
          <p:cNvSpPr/>
          <p:nvPr/>
        </p:nvSpPr>
        <p:spPr>
          <a:xfrm>
            <a:off x="7468259" y="1988840"/>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Çarpma 64"/>
          <p:cNvSpPr/>
          <p:nvPr/>
        </p:nvSpPr>
        <p:spPr>
          <a:xfrm>
            <a:off x="7740352" y="4293096"/>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Çarpma 65"/>
          <p:cNvSpPr/>
          <p:nvPr/>
        </p:nvSpPr>
        <p:spPr>
          <a:xfrm>
            <a:off x="6244123" y="4221088"/>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Çarpma 66"/>
          <p:cNvSpPr/>
          <p:nvPr/>
        </p:nvSpPr>
        <p:spPr>
          <a:xfrm>
            <a:off x="4731955" y="4293096"/>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Çarpma 67"/>
          <p:cNvSpPr/>
          <p:nvPr/>
        </p:nvSpPr>
        <p:spPr>
          <a:xfrm>
            <a:off x="6964203" y="5445224"/>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Çarpma 68"/>
          <p:cNvSpPr/>
          <p:nvPr/>
        </p:nvSpPr>
        <p:spPr>
          <a:xfrm>
            <a:off x="3635896" y="2060848"/>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Çarpma 69"/>
          <p:cNvSpPr/>
          <p:nvPr/>
        </p:nvSpPr>
        <p:spPr>
          <a:xfrm>
            <a:off x="5326593" y="1988840"/>
            <a:ext cx="1136189" cy="1296144"/>
          </a:xfrm>
          <a:prstGeom prst="mathMultiply">
            <a:avLst>
              <a:gd name="adj1" fmla="val 732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Sağ Ok 10"/>
          <p:cNvSpPr/>
          <p:nvPr/>
        </p:nvSpPr>
        <p:spPr>
          <a:xfrm>
            <a:off x="1836279" y="2296660"/>
            <a:ext cx="4896000" cy="628212"/>
          </a:xfrm>
          <a:prstGeom prst="rightArrow">
            <a:avLst>
              <a:gd name="adj1" fmla="val 54775"/>
              <a:gd name="adj2" fmla="val 133716"/>
            </a:avLst>
          </a:prstGeom>
          <a:solidFill>
            <a:srgbClr val="CDC125"/>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300" b="1" dirty="0" smtClean="0">
                <a:solidFill>
                  <a:schemeClr val="tx1"/>
                </a:solidFill>
              </a:rPr>
              <a:t>e-Fatura</a:t>
            </a:r>
            <a:endParaRPr lang="tr-TR" sz="2300" b="1" dirty="0">
              <a:solidFill>
                <a:schemeClr val="tx1"/>
              </a:solidFill>
            </a:endParaRPr>
          </a:p>
        </p:txBody>
      </p:sp>
      <p:pic>
        <p:nvPicPr>
          <p:cNvPr id="4" name="Picture 13" descr="D:\Users\seyhan_ebru\Pictures\resim.usb\desktop-icon.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3528" y="1988840"/>
            <a:ext cx="1265865" cy="1265865"/>
          </a:xfrm>
          <a:prstGeom prst="rect">
            <a:avLst/>
          </a:prstGeom>
          <a:noFill/>
          <a:extLst>
            <a:ext uri="{909E8E84-426E-40DD-AFC4-6F175D3DCCD1}">
              <a14:hiddenFill xmlns:a14="http://schemas.microsoft.com/office/drawing/2010/main">
                <a:solidFill>
                  <a:srgbClr val="FFFFFF"/>
                </a:solidFill>
              </a14:hiddenFill>
            </a:ext>
          </a:extLst>
        </p:spPr>
      </p:pic>
      <p:sp>
        <p:nvSpPr>
          <p:cNvPr id="55" name="Metin kutusu 54"/>
          <p:cNvSpPr txBox="1"/>
          <p:nvPr/>
        </p:nvSpPr>
        <p:spPr>
          <a:xfrm>
            <a:off x="2333656" y="1769739"/>
            <a:ext cx="3356550" cy="461665"/>
          </a:xfrm>
          <a:prstGeom prst="rect">
            <a:avLst/>
          </a:prstGeom>
          <a:noFill/>
          <a:scene3d>
            <a:camera prst="orthographicFront"/>
            <a:lightRig rig="threePt" dir="t"/>
          </a:scene3d>
          <a:sp3d>
            <a:bevelT/>
            <a:bevelB w="139700" h="139700" prst="divot"/>
          </a:sp3d>
        </p:spPr>
        <p:txBody>
          <a:bodyPr wrap="square" rtlCol="0">
            <a:spAutoFit/>
          </a:bodyPr>
          <a:lstStyle/>
          <a:p>
            <a:pPr algn="ctr"/>
            <a:r>
              <a:rPr lang="tr-TR" sz="2400" b="1" dirty="0"/>
              <a:t>A</a:t>
            </a:r>
            <a:r>
              <a:rPr lang="tr-TR" sz="2400" b="1" dirty="0" smtClean="0"/>
              <a:t>nında</a:t>
            </a:r>
            <a:endParaRPr lang="tr-TR" sz="2400" b="1" dirty="0"/>
          </a:p>
        </p:txBody>
      </p:sp>
    </p:spTree>
    <p:extLst>
      <p:ext uri="{BB962C8B-B14F-4D97-AF65-F5344CB8AC3E}">
        <p14:creationId xmlns:p14="http://schemas.microsoft.com/office/powerpoint/2010/main" val="353396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 calcmode="lin" valueType="num">
                                      <p:cBhvr>
                                        <p:cTn id="19" dur="500" fill="hold"/>
                                        <p:tgtEl>
                                          <p:spTgt spid="62"/>
                                        </p:tgtEl>
                                        <p:attrNameLst>
                                          <p:attrName>ppt_w</p:attrName>
                                        </p:attrNameLst>
                                      </p:cBhvr>
                                      <p:tavLst>
                                        <p:tav tm="0">
                                          <p:val>
                                            <p:fltVal val="0"/>
                                          </p:val>
                                        </p:tav>
                                        <p:tav tm="100000">
                                          <p:val>
                                            <p:strVal val="#ppt_w"/>
                                          </p:val>
                                        </p:tav>
                                      </p:tavLst>
                                    </p:anim>
                                    <p:anim calcmode="lin" valueType="num">
                                      <p:cBhvr>
                                        <p:cTn id="20" dur="500" fill="hold"/>
                                        <p:tgtEl>
                                          <p:spTgt spid="62"/>
                                        </p:tgtEl>
                                        <p:attrNameLst>
                                          <p:attrName>ppt_h</p:attrName>
                                        </p:attrNameLst>
                                      </p:cBhvr>
                                      <p:tavLst>
                                        <p:tav tm="0">
                                          <p:val>
                                            <p:fltVal val="0"/>
                                          </p:val>
                                        </p:tav>
                                        <p:tav tm="100000">
                                          <p:val>
                                            <p:strVal val="#ppt_h"/>
                                          </p:val>
                                        </p:tav>
                                      </p:tavLst>
                                    </p:anim>
                                    <p:animEffect transition="in" filter="fade">
                                      <p:cBhvr>
                                        <p:cTn id="21" dur="500"/>
                                        <p:tgtEl>
                                          <p:spTgt spid="62"/>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ppt_w</p:attrName>
                                        </p:attrNameLst>
                                      </p:cBhvr>
                                      <p:tavLst>
                                        <p:tav tm="0">
                                          <p:val>
                                            <p:fltVal val="0"/>
                                          </p:val>
                                        </p:tav>
                                        <p:tav tm="100000">
                                          <p:val>
                                            <p:strVal val="#ppt_w"/>
                                          </p:val>
                                        </p:tav>
                                      </p:tavLst>
                                    </p:anim>
                                    <p:anim calcmode="lin" valueType="num">
                                      <p:cBhvr>
                                        <p:cTn id="26" dur="500" fill="hold"/>
                                        <p:tgtEl>
                                          <p:spTgt spid="69"/>
                                        </p:tgtEl>
                                        <p:attrNameLst>
                                          <p:attrName>ppt_h</p:attrName>
                                        </p:attrNameLst>
                                      </p:cBhvr>
                                      <p:tavLst>
                                        <p:tav tm="0">
                                          <p:val>
                                            <p:fltVal val="0"/>
                                          </p:val>
                                        </p:tav>
                                        <p:tav tm="100000">
                                          <p:val>
                                            <p:strVal val="#ppt_h"/>
                                          </p:val>
                                        </p:tav>
                                      </p:tavLst>
                                    </p:anim>
                                    <p:animEffect transition="in" filter="fade">
                                      <p:cBhvr>
                                        <p:cTn id="27" dur="500"/>
                                        <p:tgtEl>
                                          <p:spTgt spid="6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70"/>
                                        </p:tgtEl>
                                        <p:attrNameLst>
                                          <p:attrName>style.visibility</p:attrName>
                                        </p:attrNameLst>
                                      </p:cBhvr>
                                      <p:to>
                                        <p:strVal val="visible"/>
                                      </p:to>
                                    </p:set>
                                    <p:anim calcmode="lin" valueType="num">
                                      <p:cBhvr>
                                        <p:cTn id="31" dur="500" fill="hold"/>
                                        <p:tgtEl>
                                          <p:spTgt spid="70"/>
                                        </p:tgtEl>
                                        <p:attrNameLst>
                                          <p:attrName>ppt_w</p:attrName>
                                        </p:attrNameLst>
                                      </p:cBhvr>
                                      <p:tavLst>
                                        <p:tav tm="0">
                                          <p:val>
                                            <p:fltVal val="0"/>
                                          </p:val>
                                        </p:tav>
                                        <p:tav tm="100000">
                                          <p:val>
                                            <p:strVal val="#ppt_w"/>
                                          </p:val>
                                        </p:tav>
                                      </p:tavLst>
                                    </p:anim>
                                    <p:anim calcmode="lin" valueType="num">
                                      <p:cBhvr>
                                        <p:cTn id="32" dur="500" fill="hold"/>
                                        <p:tgtEl>
                                          <p:spTgt spid="70"/>
                                        </p:tgtEl>
                                        <p:attrNameLst>
                                          <p:attrName>ppt_h</p:attrName>
                                        </p:attrNameLst>
                                      </p:cBhvr>
                                      <p:tavLst>
                                        <p:tav tm="0">
                                          <p:val>
                                            <p:fltVal val="0"/>
                                          </p:val>
                                        </p:tav>
                                        <p:tav tm="100000">
                                          <p:val>
                                            <p:strVal val="#ppt_h"/>
                                          </p:val>
                                        </p:tav>
                                      </p:tavLst>
                                    </p:anim>
                                    <p:animEffect transition="in" filter="fade">
                                      <p:cBhvr>
                                        <p:cTn id="33" dur="500"/>
                                        <p:tgtEl>
                                          <p:spTgt spid="70"/>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p:cTn id="37" dur="500" fill="hold"/>
                                        <p:tgtEl>
                                          <p:spTgt spid="64"/>
                                        </p:tgtEl>
                                        <p:attrNameLst>
                                          <p:attrName>ppt_w</p:attrName>
                                        </p:attrNameLst>
                                      </p:cBhvr>
                                      <p:tavLst>
                                        <p:tav tm="0">
                                          <p:val>
                                            <p:fltVal val="0"/>
                                          </p:val>
                                        </p:tav>
                                        <p:tav tm="100000">
                                          <p:val>
                                            <p:strVal val="#ppt_w"/>
                                          </p:val>
                                        </p:tav>
                                      </p:tavLst>
                                    </p:anim>
                                    <p:anim calcmode="lin" valueType="num">
                                      <p:cBhvr>
                                        <p:cTn id="38" dur="500" fill="hold"/>
                                        <p:tgtEl>
                                          <p:spTgt spid="64"/>
                                        </p:tgtEl>
                                        <p:attrNameLst>
                                          <p:attrName>ppt_h</p:attrName>
                                        </p:attrNameLst>
                                      </p:cBhvr>
                                      <p:tavLst>
                                        <p:tav tm="0">
                                          <p:val>
                                            <p:fltVal val="0"/>
                                          </p:val>
                                        </p:tav>
                                        <p:tav tm="100000">
                                          <p:val>
                                            <p:strVal val="#ppt_h"/>
                                          </p:val>
                                        </p:tav>
                                      </p:tavLst>
                                    </p:anim>
                                    <p:animEffect transition="in" filter="fade">
                                      <p:cBhvr>
                                        <p:cTn id="39" dur="500"/>
                                        <p:tgtEl>
                                          <p:spTgt spid="64"/>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p:cTn id="43" dur="500" fill="hold"/>
                                        <p:tgtEl>
                                          <p:spTgt spid="65"/>
                                        </p:tgtEl>
                                        <p:attrNameLst>
                                          <p:attrName>ppt_w</p:attrName>
                                        </p:attrNameLst>
                                      </p:cBhvr>
                                      <p:tavLst>
                                        <p:tav tm="0">
                                          <p:val>
                                            <p:fltVal val="0"/>
                                          </p:val>
                                        </p:tav>
                                        <p:tav tm="100000">
                                          <p:val>
                                            <p:strVal val="#ppt_w"/>
                                          </p:val>
                                        </p:tav>
                                      </p:tavLst>
                                    </p:anim>
                                    <p:anim calcmode="lin" valueType="num">
                                      <p:cBhvr>
                                        <p:cTn id="44" dur="500" fill="hold"/>
                                        <p:tgtEl>
                                          <p:spTgt spid="65"/>
                                        </p:tgtEl>
                                        <p:attrNameLst>
                                          <p:attrName>ppt_h</p:attrName>
                                        </p:attrNameLst>
                                      </p:cBhvr>
                                      <p:tavLst>
                                        <p:tav tm="0">
                                          <p:val>
                                            <p:fltVal val="0"/>
                                          </p:val>
                                        </p:tav>
                                        <p:tav tm="100000">
                                          <p:val>
                                            <p:strVal val="#ppt_h"/>
                                          </p:val>
                                        </p:tav>
                                      </p:tavLst>
                                    </p:anim>
                                    <p:animEffect transition="in" filter="fade">
                                      <p:cBhvr>
                                        <p:cTn id="45" dur="500"/>
                                        <p:tgtEl>
                                          <p:spTgt spid="65"/>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67"/>
                                        </p:tgtEl>
                                        <p:attrNameLst>
                                          <p:attrName>style.visibility</p:attrName>
                                        </p:attrNameLst>
                                      </p:cBhvr>
                                      <p:to>
                                        <p:strVal val="visible"/>
                                      </p:to>
                                    </p:set>
                                    <p:anim calcmode="lin" valueType="num">
                                      <p:cBhvr>
                                        <p:cTn id="55" dur="500" fill="hold"/>
                                        <p:tgtEl>
                                          <p:spTgt spid="67"/>
                                        </p:tgtEl>
                                        <p:attrNameLst>
                                          <p:attrName>ppt_w</p:attrName>
                                        </p:attrNameLst>
                                      </p:cBhvr>
                                      <p:tavLst>
                                        <p:tav tm="0">
                                          <p:val>
                                            <p:fltVal val="0"/>
                                          </p:val>
                                        </p:tav>
                                        <p:tav tm="100000">
                                          <p:val>
                                            <p:strVal val="#ppt_w"/>
                                          </p:val>
                                        </p:tav>
                                      </p:tavLst>
                                    </p:anim>
                                    <p:anim calcmode="lin" valueType="num">
                                      <p:cBhvr>
                                        <p:cTn id="56" dur="500" fill="hold"/>
                                        <p:tgtEl>
                                          <p:spTgt spid="67"/>
                                        </p:tgtEl>
                                        <p:attrNameLst>
                                          <p:attrName>ppt_h</p:attrName>
                                        </p:attrNameLst>
                                      </p:cBhvr>
                                      <p:tavLst>
                                        <p:tav tm="0">
                                          <p:val>
                                            <p:fltVal val="0"/>
                                          </p:val>
                                        </p:tav>
                                        <p:tav tm="100000">
                                          <p:val>
                                            <p:strVal val="#ppt_h"/>
                                          </p:val>
                                        </p:tav>
                                      </p:tavLst>
                                    </p:anim>
                                    <p:animEffect transition="in" filter="fade">
                                      <p:cBhvr>
                                        <p:cTn id="57" dur="500"/>
                                        <p:tgtEl>
                                          <p:spTgt spid="67"/>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 calcmode="lin" valueType="num">
                                      <p:cBhvr>
                                        <p:cTn id="61" dur="500" fill="hold"/>
                                        <p:tgtEl>
                                          <p:spTgt spid="68"/>
                                        </p:tgtEl>
                                        <p:attrNameLst>
                                          <p:attrName>ppt_w</p:attrName>
                                        </p:attrNameLst>
                                      </p:cBhvr>
                                      <p:tavLst>
                                        <p:tav tm="0">
                                          <p:val>
                                            <p:fltVal val="0"/>
                                          </p:val>
                                        </p:tav>
                                        <p:tav tm="100000">
                                          <p:val>
                                            <p:strVal val="#ppt_w"/>
                                          </p:val>
                                        </p:tav>
                                      </p:tavLst>
                                    </p:anim>
                                    <p:anim calcmode="lin" valueType="num">
                                      <p:cBhvr>
                                        <p:cTn id="62" dur="500" fill="hold"/>
                                        <p:tgtEl>
                                          <p:spTgt spid="68"/>
                                        </p:tgtEl>
                                        <p:attrNameLst>
                                          <p:attrName>ppt_h</p:attrName>
                                        </p:attrNameLst>
                                      </p:cBhvr>
                                      <p:tavLst>
                                        <p:tav tm="0">
                                          <p:val>
                                            <p:fltVal val="0"/>
                                          </p:val>
                                        </p:tav>
                                        <p:tav tm="100000">
                                          <p:val>
                                            <p:strVal val="#ppt_h"/>
                                          </p:val>
                                        </p:tav>
                                      </p:tavLst>
                                    </p:anim>
                                    <p:animEffect transition="in" filter="fade">
                                      <p:cBhvr>
                                        <p:cTn id="63" dur="500"/>
                                        <p:tgtEl>
                                          <p:spTgt spid="68"/>
                                        </p:tgtEl>
                                      </p:cBhvr>
                                    </p:animEffect>
                                  </p:childTnLst>
                                </p:cTn>
                              </p:par>
                            </p:childTnLst>
                          </p:cTn>
                        </p:par>
                        <p:par>
                          <p:cTn id="64" fill="hold">
                            <p:stCondLst>
                              <p:cond delay="5000"/>
                            </p:stCondLst>
                            <p:childTnLst>
                              <p:par>
                                <p:cTn id="65" presetID="10" presetClass="exit" presetSubtype="0" fill="hold" grpId="1" nodeType="afterEffect">
                                  <p:stCondLst>
                                    <p:cond delay="0"/>
                                  </p:stCondLst>
                                  <p:childTnLst>
                                    <p:animEffect transition="out" filter="fade">
                                      <p:cBhvr>
                                        <p:cTn id="66" dur="500"/>
                                        <p:tgtEl>
                                          <p:spTgt spid="61"/>
                                        </p:tgtEl>
                                      </p:cBhvr>
                                    </p:animEffect>
                                    <p:set>
                                      <p:cBhvr>
                                        <p:cTn id="67" dur="1" fill="hold">
                                          <p:stCondLst>
                                            <p:cond delay="499"/>
                                          </p:stCondLst>
                                        </p:cTn>
                                        <p:tgtEl>
                                          <p:spTgt spid="61"/>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62"/>
                                        </p:tgtEl>
                                      </p:cBhvr>
                                    </p:animEffect>
                                    <p:set>
                                      <p:cBhvr>
                                        <p:cTn id="70" dur="1" fill="hold">
                                          <p:stCondLst>
                                            <p:cond delay="499"/>
                                          </p:stCondLst>
                                        </p:cTn>
                                        <p:tgtEl>
                                          <p:spTgt spid="62"/>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63"/>
                                        </p:tgtEl>
                                      </p:cBhvr>
                                    </p:animEffect>
                                    <p:set>
                                      <p:cBhvr>
                                        <p:cTn id="73" dur="1" fill="hold">
                                          <p:stCondLst>
                                            <p:cond delay="499"/>
                                          </p:stCondLst>
                                        </p:cTn>
                                        <p:tgtEl>
                                          <p:spTgt spid="63"/>
                                        </p:tgtEl>
                                        <p:attrNameLst>
                                          <p:attrName>style.visibility</p:attrName>
                                        </p:attrNameLst>
                                      </p:cBhvr>
                                      <p:to>
                                        <p:strVal val="hidden"/>
                                      </p:to>
                                    </p:set>
                                  </p:childTnLst>
                                </p:cTn>
                              </p:par>
                              <p:par>
                                <p:cTn id="74" presetID="10" presetClass="exit" presetSubtype="0" fill="hold" grpId="1" nodeType="withEffect">
                                  <p:stCondLst>
                                    <p:cond delay="0"/>
                                  </p:stCondLst>
                                  <p:childTnLst>
                                    <p:animEffect transition="out" filter="fade">
                                      <p:cBhvr>
                                        <p:cTn id="75" dur="500"/>
                                        <p:tgtEl>
                                          <p:spTgt spid="64"/>
                                        </p:tgtEl>
                                      </p:cBhvr>
                                    </p:animEffect>
                                    <p:set>
                                      <p:cBhvr>
                                        <p:cTn id="76" dur="1" fill="hold">
                                          <p:stCondLst>
                                            <p:cond delay="499"/>
                                          </p:stCondLst>
                                        </p:cTn>
                                        <p:tgtEl>
                                          <p:spTgt spid="64"/>
                                        </p:tgtEl>
                                        <p:attrNameLst>
                                          <p:attrName>style.visibility</p:attrName>
                                        </p:attrNameLst>
                                      </p:cBhvr>
                                      <p:to>
                                        <p:strVal val="hidden"/>
                                      </p:to>
                                    </p:set>
                                  </p:childTnLst>
                                </p:cTn>
                              </p:par>
                              <p:par>
                                <p:cTn id="77" presetID="10" presetClass="exit" presetSubtype="0" fill="hold" grpId="1" nodeType="withEffect">
                                  <p:stCondLst>
                                    <p:cond delay="0"/>
                                  </p:stCondLst>
                                  <p:childTnLst>
                                    <p:animEffect transition="out" filter="fade">
                                      <p:cBhvr>
                                        <p:cTn id="78" dur="500"/>
                                        <p:tgtEl>
                                          <p:spTgt spid="65"/>
                                        </p:tgtEl>
                                      </p:cBhvr>
                                    </p:animEffect>
                                    <p:set>
                                      <p:cBhvr>
                                        <p:cTn id="79" dur="1" fill="hold">
                                          <p:stCondLst>
                                            <p:cond delay="499"/>
                                          </p:stCondLst>
                                        </p:cTn>
                                        <p:tgtEl>
                                          <p:spTgt spid="65"/>
                                        </p:tgtEl>
                                        <p:attrNameLst>
                                          <p:attrName>style.visibility</p:attrName>
                                        </p:attrNameLst>
                                      </p:cBhvr>
                                      <p:to>
                                        <p:strVal val="hidden"/>
                                      </p:to>
                                    </p:set>
                                  </p:childTnLst>
                                </p:cTn>
                              </p:par>
                              <p:par>
                                <p:cTn id="80" presetID="10" presetClass="exit" presetSubtype="0" fill="hold" grpId="1" nodeType="withEffect">
                                  <p:stCondLst>
                                    <p:cond delay="0"/>
                                  </p:stCondLst>
                                  <p:childTnLst>
                                    <p:animEffect transition="out" filter="fade">
                                      <p:cBhvr>
                                        <p:cTn id="81" dur="500"/>
                                        <p:tgtEl>
                                          <p:spTgt spid="66"/>
                                        </p:tgtEl>
                                      </p:cBhvr>
                                    </p:animEffect>
                                    <p:set>
                                      <p:cBhvr>
                                        <p:cTn id="82" dur="1" fill="hold">
                                          <p:stCondLst>
                                            <p:cond delay="499"/>
                                          </p:stCondLst>
                                        </p:cTn>
                                        <p:tgtEl>
                                          <p:spTgt spid="66"/>
                                        </p:tgtEl>
                                        <p:attrNameLst>
                                          <p:attrName>style.visibility</p:attrName>
                                        </p:attrNameLst>
                                      </p:cBhvr>
                                      <p:to>
                                        <p:strVal val="hidden"/>
                                      </p:to>
                                    </p:set>
                                  </p:childTnLst>
                                </p:cTn>
                              </p:par>
                              <p:par>
                                <p:cTn id="83" presetID="10" presetClass="exit" presetSubtype="0" fill="hold" grpId="1" nodeType="withEffect">
                                  <p:stCondLst>
                                    <p:cond delay="0"/>
                                  </p:stCondLst>
                                  <p:childTnLst>
                                    <p:animEffect transition="out" filter="fade">
                                      <p:cBhvr>
                                        <p:cTn id="84" dur="500"/>
                                        <p:tgtEl>
                                          <p:spTgt spid="67"/>
                                        </p:tgtEl>
                                      </p:cBhvr>
                                    </p:animEffect>
                                    <p:set>
                                      <p:cBhvr>
                                        <p:cTn id="85" dur="1" fill="hold">
                                          <p:stCondLst>
                                            <p:cond delay="499"/>
                                          </p:stCondLst>
                                        </p:cTn>
                                        <p:tgtEl>
                                          <p:spTgt spid="67"/>
                                        </p:tgtEl>
                                        <p:attrNameLst>
                                          <p:attrName>style.visibility</p:attrName>
                                        </p:attrNameLst>
                                      </p:cBhvr>
                                      <p:to>
                                        <p:strVal val="hidden"/>
                                      </p:to>
                                    </p:set>
                                  </p:childTnLst>
                                </p:cTn>
                              </p:par>
                              <p:par>
                                <p:cTn id="86" presetID="10" presetClass="exit" presetSubtype="0" fill="hold" grpId="1" nodeType="withEffect">
                                  <p:stCondLst>
                                    <p:cond delay="0"/>
                                  </p:stCondLst>
                                  <p:childTnLst>
                                    <p:animEffect transition="out" filter="fade">
                                      <p:cBhvr>
                                        <p:cTn id="87" dur="500"/>
                                        <p:tgtEl>
                                          <p:spTgt spid="68"/>
                                        </p:tgtEl>
                                      </p:cBhvr>
                                    </p:animEffect>
                                    <p:set>
                                      <p:cBhvr>
                                        <p:cTn id="88" dur="1" fill="hold">
                                          <p:stCondLst>
                                            <p:cond delay="499"/>
                                          </p:stCondLst>
                                        </p:cTn>
                                        <p:tgtEl>
                                          <p:spTgt spid="68"/>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500"/>
                                        <p:tgtEl>
                                          <p:spTgt spid="69"/>
                                        </p:tgtEl>
                                      </p:cBhvr>
                                    </p:animEffect>
                                    <p:set>
                                      <p:cBhvr>
                                        <p:cTn id="91" dur="1" fill="hold">
                                          <p:stCondLst>
                                            <p:cond delay="499"/>
                                          </p:stCondLst>
                                        </p:cTn>
                                        <p:tgtEl>
                                          <p:spTgt spid="69"/>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500"/>
                                        <p:tgtEl>
                                          <p:spTgt spid="70"/>
                                        </p:tgtEl>
                                      </p:cBhvr>
                                    </p:animEffect>
                                    <p:set>
                                      <p:cBhvr>
                                        <p:cTn id="94" dur="1" fill="hold">
                                          <p:stCondLst>
                                            <p:cond delay="499"/>
                                          </p:stCondLst>
                                        </p:cTn>
                                        <p:tgtEl>
                                          <p:spTgt spid="70"/>
                                        </p:tgtEl>
                                        <p:attrNameLst>
                                          <p:attrName>style.visibility</p:attrName>
                                        </p:attrNameLst>
                                      </p:cBhvr>
                                      <p:to>
                                        <p:strVal val="hidden"/>
                                      </p:to>
                                    </p:set>
                                  </p:childTnLst>
                                </p:cTn>
                              </p:par>
                            </p:childTnLst>
                          </p:cTn>
                        </p:par>
                        <p:par>
                          <p:cTn id="95" fill="hold">
                            <p:stCondLst>
                              <p:cond delay="5500"/>
                            </p:stCondLst>
                            <p:childTnLst>
                              <p:par>
                                <p:cTn id="96" presetID="10" presetClass="exit" presetSubtype="0" fill="hold" grpId="0" nodeType="afterEffect">
                                  <p:stCondLst>
                                    <p:cond delay="0"/>
                                  </p:stCondLst>
                                  <p:childTnLst>
                                    <p:animEffect transition="out" filter="fade">
                                      <p:cBhvr>
                                        <p:cTn id="97" dur="500"/>
                                        <p:tgtEl>
                                          <p:spTgt spid="6"/>
                                        </p:tgtEl>
                                      </p:cBhvr>
                                    </p:animEffect>
                                    <p:set>
                                      <p:cBhvr>
                                        <p:cTn id="98" dur="1" fill="hold">
                                          <p:stCondLst>
                                            <p:cond delay="499"/>
                                          </p:stCondLst>
                                        </p:cTn>
                                        <p:tgtEl>
                                          <p:spTgt spid="6"/>
                                        </p:tgtEl>
                                        <p:attrNameLst>
                                          <p:attrName>style.visibility</p:attrName>
                                        </p:attrNameLst>
                                      </p:cBhvr>
                                      <p:to>
                                        <p:strVal val="hidden"/>
                                      </p:to>
                                    </p:set>
                                  </p:childTnLst>
                                </p:cTn>
                              </p:par>
                              <p:par>
                                <p:cTn id="99" presetID="10" presetClass="exit" presetSubtype="0" fill="hold" grpId="0" nodeType="withEffect">
                                  <p:stCondLst>
                                    <p:cond delay="0"/>
                                  </p:stCondLst>
                                  <p:childTnLst>
                                    <p:animEffect transition="out" filter="fade">
                                      <p:cBhvr>
                                        <p:cTn id="100" dur="500"/>
                                        <p:tgtEl>
                                          <p:spTgt spid="5"/>
                                        </p:tgtEl>
                                      </p:cBhvr>
                                    </p:animEffect>
                                    <p:set>
                                      <p:cBhvr>
                                        <p:cTn id="101" dur="1" fill="hold">
                                          <p:stCondLst>
                                            <p:cond delay="499"/>
                                          </p:stCondLst>
                                        </p:cTn>
                                        <p:tgtEl>
                                          <p:spTgt spid="5"/>
                                        </p:tgtEl>
                                        <p:attrNameLst>
                                          <p:attrName>style.visibility</p:attrName>
                                        </p:attrNameLst>
                                      </p:cBhvr>
                                      <p:to>
                                        <p:strVal val="hidden"/>
                                      </p:to>
                                    </p:set>
                                  </p:childTnLst>
                                </p:cTn>
                              </p:par>
                              <p:par>
                                <p:cTn id="102" presetID="10" presetClass="exit" presetSubtype="0" fill="hold" nodeType="withEffect">
                                  <p:stCondLst>
                                    <p:cond delay="0"/>
                                  </p:stCondLst>
                                  <p:childTnLst>
                                    <p:animEffect transition="out" filter="fade">
                                      <p:cBhvr>
                                        <p:cTn id="103" dur="500"/>
                                        <p:tgtEl>
                                          <p:spTgt spid="9"/>
                                        </p:tgtEl>
                                      </p:cBhvr>
                                    </p:animEffect>
                                    <p:set>
                                      <p:cBhvr>
                                        <p:cTn id="104" dur="1" fill="hold">
                                          <p:stCondLst>
                                            <p:cond delay="499"/>
                                          </p:stCondLst>
                                        </p:cTn>
                                        <p:tgtEl>
                                          <p:spTgt spid="9"/>
                                        </p:tgtEl>
                                        <p:attrNameLst>
                                          <p:attrName>style.visibility</p:attrName>
                                        </p:attrNameLst>
                                      </p:cBhvr>
                                      <p:to>
                                        <p:strVal val="hidden"/>
                                      </p:to>
                                    </p:set>
                                  </p:childTnLst>
                                </p:cTn>
                              </p:par>
                              <p:par>
                                <p:cTn id="105" presetID="10" presetClass="exit" presetSubtype="0" fill="hold" grpId="0" nodeType="withEffect">
                                  <p:stCondLst>
                                    <p:cond delay="0"/>
                                  </p:stCondLst>
                                  <p:childTnLst>
                                    <p:animEffect transition="out" filter="fade">
                                      <p:cBhvr>
                                        <p:cTn id="106" dur="500"/>
                                        <p:tgtEl>
                                          <p:spTgt spid="13"/>
                                        </p:tgtEl>
                                      </p:cBhvr>
                                    </p:animEffect>
                                    <p:set>
                                      <p:cBhvr>
                                        <p:cTn id="107" dur="1" fill="hold">
                                          <p:stCondLst>
                                            <p:cond delay="499"/>
                                          </p:stCondLst>
                                        </p:cTn>
                                        <p:tgtEl>
                                          <p:spTgt spid="13"/>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10"/>
                                        </p:tgtEl>
                                      </p:cBhvr>
                                    </p:animEffect>
                                    <p:set>
                                      <p:cBhvr>
                                        <p:cTn id="110" dur="1" fill="hold">
                                          <p:stCondLst>
                                            <p:cond delay="499"/>
                                          </p:stCondLst>
                                        </p:cTn>
                                        <p:tgtEl>
                                          <p:spTgt spid="10"/>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6"/>
                                        </p:tgtEl>
                                      </p:cBhvr>
                                    </p:animEffect>
                                    <p:set>
                                      <p:cBhvr>
                                        <p:cTn id="113" dur="1" fill="hold">
                                          <p:stCondLst>
                                            <p:cond delay="499"/>
                                          </p:stCondLst>
                                        </p:cTn>
                                        <p:tgtEl>
                                          <p:spTgt spid="16"/>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15"/>
                                        </p:tgtEl>
                                      </p:cBhvr>
                                    </p:animEffect>
                                    <p:set>
                                      <p:cBhvr>
                                        <p:cTn id="116" dur="1" fill="hold">
                                          <p:stCondLst>
                                            <p:cond delay="499"/>
                                          </p:stCondLst>
                                        </p:cTn>
                                        <p:tgtEl>
                                          <p:spTgt spid="15"/>
                                        </p:tgtEl>
                                        <p:attrNameLst>
                                          <p:attrName>style.visibility</p:attrName>
                                        </p:attrNameLst>
                                      </p:cBhvr>
                                      <p:to>
                                        <p:strVal val="hidden"/>
                                      </p:to>
                                    </p:set>
                                  </p:childTnLst>
                                </p:cTn>
                              </p:par>
                              <p:par>
                                <p:cTn id="117" presetID="10" presetClass="exit" presetSubtype="0" fill="hold" grpId="0" nodeType="withEffect">
                                  <p:stCondLst>
                                    <p:cond delay="0"/>
                                  </p:stCondLst>
                                  <p:childTnLst>
                                    <p:animEffect transition="out" filter="fade">
                                      <p:cBhvr>
                                        <p:cTn id="118" dur="500"/>
                                        <p:tgtEl>
                                          <p:spTgt spid="3"/>
                                        </p:tgtEl>
                                      </p:cBhvr>
                                    </p:animEffect>
                                    <p:set>
                                      <p:cBhvr>
                                        <p:cTn id="119" dur="1" fill="hold">
                                          <p:stCondLst>
                                            <p:cond delay="499"/>
                                          </p:stCondLst>
                                        </p:cTn>
                                        <p:tgtEl>
                                          <p:spTgt spid="3"/>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18"/>
                                        </p:tgtEl>
                                      </p:cBhvr>
                                    </p:animEffect>
                                    <p:set>
                                      <p:cBhvr>
                                        <p:cTn id="122" dur="1" fill="hold">
                                          <p:stCondLst>
                                            <p:cond delay="499"/>
                                          </p:stCondLst>
                                        </p:cTn>
                                        <p:tgtEl>
                                          <p:spTgt spid="18"/>
                                        </p:tgtEl>
                                        <p:attrNameLst>
                                          <p:attrName>style.visibility</p:attrName>
                                        </p:attrNameLst>
                                      </p:cBhvr>
                                      <p:to>
                                        <p:strVal val="hidden"/>
                                      </p:to>
                                    </p:set>
                                  </p:childTnLst>
                                </p:cTn>
                              </p:par>
                              <p:par>
                                <p:cTn id="123" presetID="10" presetClass="exit" presetSubtype="0" fill="hold" grpId="0" nodeType="withEffect">
                                  <p:stCondLst>
                                    <p:cond delay="0"/>
                                  </p:stCondLst>
                                  <p:childTnLst>
                                    <p:animEffect transition="out" filter="fade">
                                      <p:cBhvr>
                                        <p:cTn id="124" dur="500"/>
                                        <p:tgtEl>
                                          <p:spTgt spid="19"/>
                                        </p:tgtEl>
                                      </p:cBhvr>
                                    </p:animEffect>
                                    <p:set>
                                      <p:cBhvr>
                                        <p:cTn id="125" dur="1" fill="hold">
                                          <p:stCondLst>
                                            <p:cond delay="499"/>
                                          </p:stCondLst>
                                        </p:cTn>
                                        <p:tgtEl>
                                          <p:spTgt spid="19"/>
                                        </p:tgtEl>
                                        <p:attrNameLst>
                                          <p:attrName>style.visibility</p:attrName>
                                        </p:attrNameLst>
                                      </p:cBhvr>
                                      <p:to>
                                        <p:strVal val="hidden"/>
                                      </p:to>
                                    </p:set>
                                  </p:childTnLst>
                                </p:cTn>
                              </p:par>
                              <p:par>
                                <p:cTn id="126" presetID="10" presetClass="exit" presetSubtype="0" fill="hold" grpId="0" nodeType="withEffect">
                                  <p:stCondLst>
                                    <p:cond delay="0"/>
                                  </p:stCondLst>
                                  <p:childTnLst>
                                    <p:animEffect transition="out" filter="fade">
                                      <p:cBhvr>
                                        <p:cTn id="127" dur="500"/>
                                        <p:tgtEl>
                                          <p:spTgt spid="20"/>
                                        </p:tgtEl>
                                      </p:cBhvr>
                                    </p:animEffect>
                                    <p:set>
                                      <p:cBhvr>
                                        <p:cTn id="128" dur="1" fill="hold">
                                          <p:stCondLst>
                                            <p:cond delay="499"/>
                                          </p:stCondLst>
                                        </p:cTn>
                                        <p:tgtEl>
                                          <p:spTgt spid="20"/>
                                        </p:tgtEl>
                                        <p:attrNameLst>
                                          <p:attrName>style.visibility</p:attrName>
                                        </p:attrNameLst>
                                      </p:cBhvr>
                                      <p:to>
                                        <p:strVal val="hidden"/>
                                      </p:to>
                                    </p:set>
                                  </p:childTnLst>
                                </p:cTn>
                              </p:par>
                              <p:par>
                                <p:cTn id="129" presetID="10" presetClass="exit" presetSubtype="0" fill="hold" grpId="0" nodeType="withEffect">
                                  <p:stCondLst>
                                    <p:cond delay="0"/>
                                  </p:stCondLst>
                                  <p:childTnLst>
                                    <p:animEffect transition="out" filter="fade">
                                      <p:cBhvr>
                                        <p:cTn id="130" dur="500"/>
                                        <p:tgtEl>
                                          <p:spTgt spid="24"/>
                                        </p:tgtEl>
                                      </p:cBhvr>
                                    </p:animEffect>
                                    <p:set>
                                      <p:cBhvr>
                                        <p:cTn id="131" dur="1" fill="hold">
                                          <p:stCondLst>
                                            <p:cond delay="499"/>
                                          </p:stCondLst>
                                        </p:cTn>
                                        <p:tgtEl>
                                          <p:spTgt spid="24"/>
                                        </p:tgtEl>
                                        <p:attrNameLst>
                                          <p:attrName>style.visibility</p:attrName>
                                        </p:attrNameLst>
                                      </p:cBhvr>
                                      <p:to>
                                        <p:strVal val="hidden"/>
                                      </p:to>
                                    </p:set>
                                  </p:childTnLst>
                                </p:cTn>
                              </p:par>
                              <p:par>
                                <p:cTn id="132" presetID="10" presetClass="exit" presetSubtype="0" fill="hold" nodeType="withEffect">
                                  <p:stCondLst>
                                    <p:cond delay="0"/>
                                  </p:stCondLst>
                                  <p:childTnLst>
                                    <p:animEffect transition="out" filter="fade">
                                      <p:cBhvr>
                                        <p:cTn id="133" dur="500"/>
                                        <p:tgtEl>
                                          <p:spTgt spid="30"/>
                                        </p:tgtEl>
                                      </p:cBhvr>
                                    </p:animEffect>
                                    <p:set>
                                      <p:cBhvr>
                                        <p:cTn id="134" dur="1" fill="hold">
                                          <p:stCondLst>
                                            <p:cond delay="499"/>
                                          </p:stCondLst>
                                        </p:cTn>
                                        <p:tgtEl>
                                          <p:spTgt spid="30"/>
                                        </p:tgtEl>
                                        <p:attrNameLst>
                                          <p:attrName>style.visibility</p:attrName>
                                        </p:attrNameLst>
                                      </p:cBhvr>
                                      <p:to>
                                        <p:strVal val="hidden"/>
                                      </p:to>
                                    </p:set>
                                  </p:childTnLst>
                                </p:cTn>
                              </p:par>
                              <p:par>
                                <p:cTn id="135" presetID="10" presetClass="exit" presetSubtype="0" fill="hold" grpId="0" nodeType="withEffect">
                                  <p:stCondLst>
                                    <p:cond delay="0"/>
                                  </p:stCondLst>
                                  <p:childTnLst>
                                    <p:animEffect transition="out" filter="fade">
                                      <p:cBhvr>
                                        <p:cTn id="136" dur="500"/>
                                        <p:tgtEl>
                                          <p:spTgt spid="29"/>
                                        </p:tgtEl>
                                      </p:cBhvr>
                                    </p:animEffect>
                                    <p:set>
                                      <p:cBhvr>
                                        <p:cTn id="137" dur="1" fill="hold">
                                          <p:stCondLst>
                                            <p:cond delay="499"/>
                                          </p:stCondLst>
                                        </p:cTn>
                                        <p:tgtEl>
                                          <p:spTgt spid="29"/>
                                        </p:tgtEl>
                                        <p:attrNameLst>
                                          <p:attrName>style.visibility</p:attrName>
                                        </p:attrNameLst>
                                      </p:cBhvr>
                                      <p:to>
                                        <p:strVal val="hidden"/>
                                      </p:to>
                                    </p:set>
                                  </p:childTnLst>
                                </p:cTn>
                              </p:par>
                              <p:par>
                                <p:cTn id="138" presetID="10" presetClass="exit" presetSubtype="0" fill="hold" grpId="0" nodeType="withEffect">
                                  <p:stCondLst>
                                    <p:cond delay="0"/>
                                  </p:stCondLst>
                                  <p:childTnLst>
                                    <p:animEffect transition="out" filter="fade">
                                      <p:cBhvr>
                                        <p:cTn id="139" dur="500"/>
                                        <p:tgtEl>
                                          <p:spTgt spid="34"/>
                                        </p:tgtEl>
                                      </p:cBhvr>
                                    </p:animEffect>
                                    <p:set>
                                      <p:cBhvr>
                                        <p:cTn id="140" dur="1" fill="hold">
                                          <p:stCondLst>
                                            <p:cond delay="499"/>
                                          </p:stCondLst>
                                        </p:cTn>
                                        <p:tgtEl>
                                          <p:spTgt spid="34"/>
                                        </p:tgtEl>
                                        <p:attrNameLst>
                                          <p:attrName>style.visibility</p:attrName>
                                        </p:attrNameLst>
                                      </p:cBhvr>
                                      <p:to>
                                        <p:strVal val="hidden"/>
                                      </p:to>
                                    </p:set>
                                  </p:childTnLst>
                                </p:cTn>
                              </p:par>
                              <p:par>
                                <p:cTn id="141" presetID="10" presetClass="exit" presetSubtype="0" fill="hold" grpId="0" nodeType="withEffect">
                                  <p:stCondLst>
                                    <p:cond delay="0"/>
                                  </p:stCondLst>
                                  <p:childTnLst>
                                    <p:animEffect transition="out" filter="fade">
                                      <p:cBhvr>
                                        <p:cTn id="142" dur="500"/>
                                        <p:tgtEl>
                                          <p:spTgt spid="33"/>
                                        </p:tgtEl>
                                      </p:cBhvr>
                                    </p:animEffect>
                                    <p:set>
                                      <p:cBhvr>
                                        <p:cTn id="143" dur="1" fill="hold">
                                          <p:stCondLst>
                                            <p:cond delay="499"/>
                                          </p:stCondLst>
                                        </p:cTn>
                                        <p:tgtEl>
                                          <p:spTgt spid="33"/>
                                        </p:tgtEl>
                                        <p:attrNameLst>
                                          <p:attrName>style.visibility</p:attrName>
                                        </p:attrNameLst>
                                      </p:cBhvr>
                                      <p:to>
                                        <p:strVal val="hidden"/>
                                      </p:to>
                                    </p:set>
                                  </p:childTnLst>
                                </p:cTn>
                              </p:par>
                              <p:par>
                                <p:cTn id="144" presetID="10" presetClass="exit" presetSubtype="0" fill="hold" nodeType="withEffect">
                                  <p:stCondLst>
                                    <p:cond delay="0"/>
                                  </p:stCondLst>
                                  <p:childTnLst>
                                    <p:animEffect transition="out" filter="fade">
                                      <p:cBhvr>
                                        <p:cTn id="145" dur="500"/>
                                        <p:tgtEl>
                                          <p:spTgt spid="21"/>
                                        </p:tgtEl>
                                      </p:cBhvr>
                                    </p:animEffect>
                                    <p:set>
                                      <p:cBhvr>
                                        <p:cTn id="146" dur="1" fill="hold">
                                          <p:stCondLst>
                                            <p:cond delay="499"/>
                                          </p:stCondLst>
                                        </p:cTn>
                                        <p:tgtEl>
                                          <p:spTgt spid="21"/>
                                        </p:tgtEl>
                                        <p:attrNameLst>
                                          <p:attrName>style.visibility</p:attrName>
                                        </p:attrNameLst>
                                      </p:cBhvr>
                                      <p:to>
                                        <p:strVal val="hidden"/>
                                      </p:to>
                                    </p:set>
                                  </p:childTnLst>
                                </p:cTn>
                              </p:par>
                              <p:par>
                                <p:cTn id="147" presetID="10" presetClass="exit" presetSubtype="0" fill="hold" grpId="0" nodeType="withEffect">
                                  <p:stCondLst>
                                    <p:cond delay="0"/>
                                  </p:stCondLst>
                                  <p:childTnLst>
                                    <p:animEffect transition="out" filter="fade">
                                      <p:cBhvr>
                                        <p:cTn id="148" dur="500"/>
                                        <p:tgtEl>
                                          <p:spTgt spid="35"/>
                                        </p:tgtEl>
                                      </p:cBhvr>
                                    </p:animEffect>
                                    <p:set>
                                      <p:cBhvr>
                                        <p:cTn id="149" dur="1" fill="hold">
                                          <p:stCondLst>
                                            <p:cond delay="499"/>
                                          </p:stCondLst>
                                        </p:cTn>
                                        <p:tgtEl>
                                          <p:spTgt spid="35"/>
                                        </p:tgtEl>
                                        <p:attrNameLst>
                                          <p:attrName>style.visibility</p:attrName>
                                        </p:attrNameLst>
                                      </p:cBhvr>
                                      <p:to>
                                        <p:strVal val="hidden"/>
                                      </p:to>
                                    </p:set>
                                  </p:childTnLst>
                                </p:cTn>
                              </p:par>
                              <p:par>
                                <p:cTn id="150" presetID="10" presetClass="exit" presetSubtype="0" fill="hold" nodeType="withEffect">
                                  <p:stCondLst>
                                    <p:cond delay="0"/>
                                  </p:stCondLst>
                                  <p:childTnLst>
                                    <p:animEffect transition="out" filter="fade">
                                      <p:cBhvr>
                                        <p:cTn id="151" dur="500"/>
                                        <p:tgtEl>
                                          <p:spTgt spid="36"/>
                                        </p:tgtEl>
                                      </p:cBhvr>
                                    </p:animEffect>
                                    <p:set>
                                      <p:cBhvr>
                                        <p:cTn id="152" dur="1" fill="hold">
                                          <p:stCondLst>
                                            <p:cond delay="499"/>
                                          </p:stCondLst>
                                        </p:cTn>
                                        <p:tgtEl>
                                          <p:spTgt spid="36"/>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37"/>
                                        </p:tgtEl>
                                      </p:cBhvr>
                                    </p:animEffect>
                                    <p:set>
                                      <p:cBhvr>
                                        <p:cTn id="155" dur="1" fill="hold">
                                          <p:stCondLst>
                                            <p:cond delay="499"/>
                                          </p:stCondLst>
                                        </p:cTn>
                                        <p:tgtEl>
                                          <p:spTgt spid="37"/>
                                        </p:tgtEl>
                                        <p:attrNameLst>
                                          <p:attrName>style.visibility</p:attrName>
                                        </p:attrNameLst>
                                      </p:cBhvr>
                                      <p:to>
                                        <p:strVal val="hidden"/>
                                      </p:to>
                                    </p:set>
                                  </p:childTnLst>
                                </p:cTn>
                              </p:par>
                              <p:par>
                                <p:cTn id="156" presetID="10" presetClass="exit" presetSubtype="0" fill="hold" grpId="0" nodeType="withEffect">
                                  <p:stCondLst>
                                    <p:cond delay="0"/>
                                  </p:stCondLst>
                                  <p:childTnLst>
                                    <p:animEffect transition="out" filter="fade">
                                      <p:cBhvr>
                                        <p:cTn id="157" dur="500"/>
                                        <p:tgtEl>
                                          <p:spTgt spid="40"/>
                                        </p:tgtEl>
                                      </p:cBhvr>
                                    </p:animEffect>
                                    <p:set>
                                      <p:cBhvr>
                                        <p:cTn id="158" dur="1" fill="hold">
                                          <p:stCondLst>
                                            <p:cond delay="499"/>
                                          </p:stCondLst>
                                        </p:cTn>
                                        <p:tgtEl>
                                          <p:spTgt spid="40"/>
                                        </p:tgtEl>
                                        <p:attrNameLst>
                                          <p:attrName>style.visibility</p:attrName>
                                        </p:attrNameLst>
                                      </p:cBhvr>
                                      <p:to>
                                        <p:strVal val="hidden"/>
                                      </p:to>
                                    </p:set>
                                  </p:childTnLst>
                                </p:cTn>
                              </p:par>
                              <p:par>
                                <p:cTn id="159" presetID="10" presetClass="exit" presetSubtype="0" fill="hold" nodeType="withEffect">
                                  <p:stCondLst>
                                    <p:cond delay="0"/>
                                  </p:stCondLst>
                                  <p:childTnLst>
                                    <p:animEffect transition="out" filter="fade">
                                      <p:cBhvr>
                                        <p:cTn id="160" dur="500"/>
                                        <p:tgtEl>
                                          <p:spTgt spid="38"/>
                                        </p:tgtEl>
                                      </p:cBhvr>
                                    </p:animEffect>
                                    <p:set>
                                      <p:cBhvr>
                                        <p:cTn id="161" dur="1" fill="hold">
                                          <p:stCondLst>
                                            <p:cond delay="499"/>
                                          </p:stCondLst>
                                        </p:cTn>
                                        <p:tgtEl>
                                          <p:spTgt spid="38"/>
                                        </p:tgtEl>
                                        <p:attrNameLst>
                                          <p:attrName>style.visibility</p:attrName>
                                        </p:attrNameLst>
                                      </p:cBhvr>
                                      <p:to>
                                        <p:strVal val="hidden"/>
                                      </p:to>
                                    </p:set>
                                  </p:childTnLst>
                                </p:cTn>
                              </p:par>
                              <p:par>
                                <p:cTn id="162" presetID="10" presetClass="exit" presetSubtype="0" fill="hold" grpId="0" nodeType="withEffect">
                                  <p:stCondLst>
                                    <p:cond delay="0"/>
                                  </p:stCondLst>
                                  <p:childTnLst>
                                    <p:animEffect transition="out" filter="fade">
                                      <p:cBhvr>
                                        <p:cTn id="163" dur="500"/>
                                        <p:tgtEl>
                                          <p:spTgt spid="41"/>
                                        </p:tgtEl>
                                      </p:cBhvr>
                                    </p:animEffect>
                                    <p:set>
                                      <p:cBhvr>
                                        <p:cTn id="164" dur="1" fill="hold">
                                          <p:stCondLst>
                                            <p:cond delay="499"/>
                                          </p:stCondLst>
                                        </p:cTn>
                                        <p:tgtEl>
                                          <p:spTgt spid="41"/>
                                        </p:tgtEl>
                                        <p:attrNameLst>
                                          <p:attrName>style.visibility</p:attrName>
                                        </p:attrNameLst>
                                      </p:cBhvr>
                                      <p:to>
                                        <p:strVal val="hidden"/>
                                      </p:to>
                                    </p:set>
                                  </p:childTnLst>
                                </p:cTn>
                              </p:par>
                              <p:par>
                                <p:cTn id="165" presetID="10" presetClass="exit" presetSubtype="0" fill="hold" grpId="0" nodeType="withEffect">
                                  <p:stCondLst>
                                    <p:cond delay="0"/>
                                  </p:stCondLst>
                                  <p:childTnLst>
                                    <p:animEffect transition="out" filter="fade">
                                      <p:cBhvr>
                                        <p:cTn id="166" dur="500"/>
                                        <p:tgtEl>
                                          <p:spTgt spid="44"/>
                                        </p:tgtEl>
                                      </p:cBhvr>
                                    </p:animEffect>
                                    <p:set>
                                      <p:cBhvr>
                                        <p:cTn id="167" dur="1" fill="hold">
                                          <p:stCondLst>
                                            <p:cond delay="499"/>
                                          </p:stCondLst>
                                        </p:cTn>
                                        <p:tgtEl>
                                          <p:spTgt spid="44"/>
                                        </p:tgtEl>
                                        <p:attrNameLst>
                                          <p:attrName>style.visibility</p:attrName>
                                        </p:attrNameLst>
                                      </p:cBhvr>
                                      <p:to>
                                        <p:strVal val="hidden"/>
                                      </p:to>
                                    </p:set>
                                  </p:childTnLst>
                                </p:cTn>
                              </p:par>
                              <p:par>
                                <p:cTn id="168" presetID="10" presetClass="exit" presetSubtype="0" fill="hold" nodeType="withEffect">
                                  <p:stCondLst>
                                    <p:cond delay="0"/>
                                  </p:stCondLst>
                                  <p:childTnLst>
                                    <p:animEffect transition="out" filter="fade">
                                      <p:cBhvr>
                                        <p:cTn id="169" dur="500"/>
                                        <p:tgtEl>
                                          <p:spTgt spid="43"/>
                                        </p:tgtEl>
                                      </p:cBhvr>
                                    </p:animEffect>
                                    <p:set>
                                      <p:cBhvr>
                                        <p:cTn id="170" dur="1" fill="hold">
                                          <p:stCondLst>
                                            <p:cond delay="499"/>
                                          </p:stCondLst>
                                        </p:cTn>
                                        <p:tgtEl>
                                          <p:spTgt spid="43"/>
                                        </p:tgtEl>
                                        <p:attrNameLst>
                                          <p:attrName>style.visibility</p:attrName>
                                        </p:attrNameLst>
                                      </p:cBhvr>
                                      <p:to>
                                        <p:strVal val="hidden"/>
                                      </p:to>
                                    </p:set>
                                  </p:childTnLst>
                                </p:cTn>
                              </p:par>
                              <p:par>
                                <p:cTn id="171" presetID="10" presetClass="exit" presetSubtype="0" fill="hold" grpId="0" nodeType="withEffect">
                                  <p:stCondLst>
                                    <p:cond delay="0"/>
                                  </p:stCondLst>
                                  <p:childTnLst>
                                    <p:animEffect transition="out" filter="fade">
                                      <p:cBhvr>
                                        <p:cTn id="172" dur="500"/>
                                        <p:tgtEl>
                                          <p:spTgt spid="45"/>
                                        </p:tgtEl>
                                      </p:cBhvr>
                                    </p:animEffect>
                                    <p:set>
                                      <p:cBhvr>
                                        <p:cTn id="173" dur="1" fill="hold">
                                          <p:stCondLst>
                                            <p:cond delay="499"/>
                                          </p:stCondLst>
                                        </p:cTn>
                                        <p:tgtEl>
                                          <p:spTgt spid="45"/>
                                        </p:tgtEl>
                                        <p:attrNameLst>
                                          <p:attrName>style.visibility</p:attrName>
                                        </p:attrNameLst>
                                      </p:cBhvr>
                                      <p:to>
                                        <p:strVal val="hidden"/>
                                      </p:to>
                                    </p:set>
                                  </p:childTnLst>
                                </p:cTn>
                              </p:par>
                              <p:par>
                                <p:cTn id="174" presetID="10" presetClass="exit" presetSubtype="0" fill="hold" nodeType="withEffect">
                                  <p:stCondLst>
                                    <p:cond delay="0"/>
                                  </p:stCondLst>
                                  <p:childTnLst>
                                    <p:animEffect transition="out" filter="fade">
                                      <p:cBhvr>
                                        <p:cTn id="175" dur="500"/>
                                        <p:tgtEl>
                                          <p:spTgt spid="39"/>
                                        </p:tgtEl>
                                      </p:cBhvr>
                                    </p:animEffect>
                                    <p:set>
                                      <p:cBhvr>
                                        <p:cTn id="176" dur="1" fill="hold">
                                          <p:stCondLst>
                                            <p:cond delay="499"/>
                                          </p:stCondLst>
                                        </p:cTn>
                                        <p:tgtEl>
                                          <p:spTgt spid="39"/>
                                        </p:tgtEl>
                                        <p:attrNameLst>
                                          <p:attrName>style.visibility</p:attrName>
                                        </p:attrNameLst>
                                      </p:cBhvr>
                                      <p:to>
                                        <p:strVal val="hidden"/>
                                      </p:to>
                                    </p:set>
                                  </p:childTnLst>
                                </p:cTn>
                              </p:par>
                              <p:par>
                                <p:cTn id="177" presetID="10" presetClass="exit" presetSubtype="0" fill="hold" grpId="0" nodeType="withEffect">
                                  <p:stCondLst>
                                    <p:cond delay="0"/>
                                  </p:stCondLst>
                                  <p:childTnLst>
                                    <p:animEffect transition="out" filter="fade">
                                      <p:cBhvr>
                                        <p:cTn id="178" dur="500"/>
                                        <p:tgtEl>
                                          <p:spTgt spid="42"/>
                                        </p:tgtEl>
                                      </p:cBhvr>
                                    </p:animEffect>
                                    <p:set>
                                      <p:cBhvr>
                                        <p:cTn id="179" dur="1" fill="hold">
                                          <p:stCondLst>
                                            <p:cond delay="499"/>
                                          </p:stCondLst>
                                        </p:cTn>
                                        <p:tgtEl>
                                          <p:spTgt spid="42"/>
                                        </p:tgtEl>
                                        <p:attrNameLst>
                                          <p:attrName>style.visibility</p:attrName>
                                        </p:attrNameLst>
                                      </p:cBhvr>
                                      <p:to>
                                        <p:strVal val="hidden"/>
                                      </p:to>
                                    </p:set>
                                  </p:childTnLst>
                                </p:cTn>
                              </p:par>
                              <p:par>
                                <p:cTn id="180" presetID="10" presetClass="exit" presetSubtype="0" fill="hold" grpId="0" nodeType="withEffect">
                                  <p:stCondLst>
                                    <p:cond delay="0"/>
                                  </p:stCondLst>
                                  <p:childTnLst>
                                    <p:animEffect transition="out" filter="fade">
                                      <p:cBhvr>
                                        <p:cTn id="181" dur="500"/>
                                        <p:tgtEl>
                                          <p:spTgt spid="47"/>
                                        </p:tgtEl>
                                      </p:cBhvr>
                                    </p:animEffect>
                                    <p:set>
                                      <p:cBhvr>
                                        <p:cTn id="182" dur="1" fill="hold">
                                          <p:stCondLst>
                                            <p:cond delay="499"/>
                                          </p:stCondLst>
                                        </p:cTn>
                                        <p:tgtEl>
                                          <p:spTgt spid="47"/>
                                        </p:tgtEl>
                                        <p:attrNameLst>
                                          <p:attrName>style.visibility</p:attrName>
                                        </p:attrNameLst>
                                      </p:cBhvr>
                                      <p:to>
                                        <p:strVal val="hidden"/>
                                      </p:to>
                                    </p:set>
                                  </p:childTnLst>
                                </p:cTn>
                              </p:par>
                              <p:par>
                                <p:cTn id="183" presetID="10" presetClass="exit" presetSubtype="0" fill="hold" grpId="0" nodeType="withEffect">
                                  <p:stCondLst>
                                    <p:cond delay="0"/>
                                  </p:stCondLst>
                                  <p:childTnLst>
                                    <p:animEffect transition="out" filter="fade">
                                      <p:cBhvr>
                                        <p:cTn id="184" dur="500"/>
                                        <p:tgtEl>
                                          <p:spTgt spid="48"/>
                                        </p:tgtEl>
                                      </p:cBhvr>
                                    </p:animEffect>
                                    <p:set>
                                      <p:cBhvr>
                                        <p:cTn id="185" dur="1" fill="hold">
                                          <p:stCondLst>
                                            <p:cond delay="499"/>
                                          </p:stCondLst>
                                        </p:cTn>
                                        <p:tgtEl>
                                          <p:spTgt spid="48"/>
                                        </p:tgtEl>
                                        <p:attrNameLst>
                                          <p:attrName>style.visibility</p:attrName>
                                        </p:attrNameLst>
                                      </p:cBhvr>
                                      <p:to>
                                        <p:strVal val="hidden"/>
                                      </p:to>
                                    </p:set>
                                  </p:childTnLst>
                                </p:cTn>
                              </p:par>
                            </p:childTnLst>
                          </p:cTn>
                        </p:par>
                        <p:par>
                          <p:cTn id="186" fill="hold">
                            <p:stCondLst>
                              <p:cond delay="6000"/>
                            </p:stCondLst>
                            <p:childTnLst>
                              <p:par>
                                <p:cTn id="187" presetID="42" presetClass="path" presetSubtype="0" accel="50000" decel="50000" fill="hold" nodeType="afterEffect">
                                  <p:stCondLst>
                                    <p:cond delay="0"/>
                                  </p:stCondLst>
                                  <p:childTnLst>
                                    <p:animMotion origin="layout" path="M 4.16667E-6 -4.44444E-6 L 0.47864 -0.33287 " pathEditMode="relative" rAng="0" ptsTypes="AA">
                                      <p:cBhvr>
                                        <p:cTn id="188" dur="2000" fill="hold"/>
                                        <p:tgtEl>
                                          <p:spTgt spid="7"/>
                                        </p:tgtEl>
                                        <p:attrNameLst>
                                          <p:attrName>ppt_x</p:attrName>
                                          <p:attrName>ppt_y</p:attrName>
                                        </p:attrNameLst>
                                      </p:cBhvr>
                                      <p:rCtr x="23924" y="-16644"/>
                                    </p:animMotion>
                                  </p:childTnLst>
                                </p:cTn>
                              </p:par>
                            </p:childTnLst>
                          </p:cTn>
                        </p:par>
                        <p:par>
                          <p:cTn id="189" fill="hold">
                            <p:stCondLst>
                              <p:cond delay="8000"/>
                            </p:stCondLst>
                            <p:childTnLst>
                              <p:par>
                                <p:cTn id="190" presetID="10" presetClass="entr" presetSubtype="0" fill="hold" grpId="0" nodeType="afterEffect">
                                  <p:stCondLst>
                                    <p:cond delay="0"/>
                                  </p:stCondLst>
                                  <p:childTnLst>
                                    <p:set>
                                      <p:cBhvr>
                                        <p:cTn id="191" dur="1" fill="hold">
                                          <p:stCondLst>
                                            <p:cond delay="0"/>
                                          </p:stCondLst>
                                        </p:cTn>
                                        <p:tgtEl>
                                          <p:spTgt spid="2"/>
                                        </p:tgtEl>
                                        <p:attrNameLst>
                                          <p:attrName>style.visibility</p:attrName>
                                        </p:attrNameLst>
                                      </p:cBhvr>
                                      <p:to>
                                        <p:strVal val="visible"/>
                                      </p:to>
                                    </p:set>
                                    <p:animEffect transition="in" filter="fade">
                                      <p:cBhvr>
                                        <p:cTn id="192" dur="500"/>
                                        <p:tgtEl>
                                          <p:spTgt spid="2"/>
                                        </p:tgtEl>
                                      </p:cBhvr>
                                    </p:animEffect>
                                  </p:childTnLst>
                                </p:cTn>
                              </p:par>
                            </p:childTnLst>
                          </p:cTn>
                        </p:par>
                        <p:par>
                          <p:cTn id="193" fill="hold">
                            <p:stCondLst>
                              <p:cond delay="8500"/>
                            </p:stCondLst>
                            <p:childTnLst>
                              <p:par>
                                <p:cTn id="194" presetID="10" presetClass="entr" presetSubtype="0" fill="hold" grpId="0" nodeType="afterEffect">
                                  <p:stCondLst>
                                    <p:cond delay="0"/>
                                  </p:stCondLst>
                                  <p:childTnLst>
                                    <p:set>
                                      <p:cBhvr>
                                        <p:cTn id="195" dur="1" fill="hold">
                                          <p:stCondLst>
                                            <p:cond delay="0"/>
                                          </p:stCondLst>
                                        </p:cTn>
                                        <p:tgtEl>
                                          <p:spTgt spid="55"/>
                                        </p:tgtEl>
                                        <p:attrNameLst>
                                          <p:attrName>style.visibility</p:attrName>
                                        </p:attrNameLst>
                                      </p:cBhvr>
                                      <p:to>
                                        <p:strVal val="visible"/>
                                      </p:to>
                                    </p:set>
                                    <p:animEffect transition="in" filter="fade">
                                      <p:cBhvr>
                                        <p:cTn id="196" dur="500"/>
                                        <p:tgtEl>
                                          <p:spTgt spid="55"/>
                                        </p:tgtEl>
                                      </p:cBhvr>
                                    </p:animEffect>
                                  </p:childTnLst>
                                </p:cTn>
                              </p:par>
                            </p:childTnLst>
                          </p:cTn>
                        </p:par>
                        <p:par>
                          <p:cTn id="197" fill="hold">
                            <p:stCondLst>
                              <p:cond delay="9000"/>
                            </p:stCondLst>
                            <p:childTnLst>
                              <p:par>
                                <p:cTn id="198" presetID="22" presetClass="entr" presetSubtype="8" fill="hold" grpId="0" nodeType="afterEffect">
                                  <p:stCondLst>
                                    <p:cond delay="0"/>
                                  </p:stCondLst>
                                  <p:childTnLst>
                                    <p:set>
                                      <p:cBhvr>
                                        <p:cTn id="199" dur="1" fill="hold">
                                          <p:stCondLst>
                                            <p:cond delay="0"/>
                                          </p:stCondLst>
                                        </p:cTn>
                                        <p:tgtEl>
                                          <p:spTgt spid="11"/>
                                        </p:tgtEl>
                                        <p:attrNameLst>
                                          <p:attrName>style.visibility</p:attrName>
                                        </p:attrNameLst>
                                      </p:cBhvr>
                                      <p:to>
                                        <p:strVal val="visible"/>
                                      </p:to>
                                    </p:set>
                                    <p:animEffect transition="in" filter="wipe(left)">
                                      <p:cBhvr>
                                        <p:cTn id="200" dur="7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3" grpId="0"/>
      <p:bldP spid="16" grpId="0" animBg="1"/>
      <p:bldP spid="19" grpId="0" animBg="1"/>
      <p:bldP spid="20" grpId="0"/>
      <p:bldP spid="24" grpId="0" animBg="1"/>
      <p:bldP spid="29" grpId="0"/>
      <p:bldP spid="33" grpId="0" animBg="1"/>
      <p:bldP spid="34" grpId="0"/>
      <p:bldP spid="35" grpId="0" animBg="1"/>
      <p:bldP spid="37" grpId="0"/>
      <p:bldP spid="40" grpId="0" animBg="1"/>
      <p:bldP spid="41" grpId="0" animBg="1"/>
      <p:bldP spid="42" grpId="0"/>
      <p:bldP spid="47" grpId="0" animBg="1"/>
      <p:bldP spid="48" grpId="0"/>
      <p:bldP spid="44" grpId="0" animBg="1"/>
      <p:bldP spid="45" grpId="0"/>
      <p:bldP spid="2" grpId="0"/>
      <p:bldP spid="3" grpId="0"/>
      <p:bldP spid="61" grpId="0" animBg="1"/>
      <p:bldP spid="61" grpId="1" animBg="1"/>
      <p:bldP spid="62" grpId="0" animBg="1"/>
      <p:bldP spid="62" grpId="1" animBg="1"/>
      <p:bldP spid="63" grpId="0" animBg="1"/>
      <p:bldP spid="63"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P spid="70" grpId="0" animBg="1"/>
      <p:bldP spid="70" grpId="1" animBg="1"/>
      <p:bldP spid="11" grpId="0" animBg="1"/>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
          <p:cNvSpPr txBox="1">
            <a:spLocks/>
          </p:cNvSpPr>
          <p:nvPr/>
        </p:nvSpPr>
        <p:spPr>
          <a:xfrm>
            <a:off x="647702" y="4293094"/>
            <a:ext cx="7856218" cy="1944217"/>
          </a:xfrm>
          <a:prstGeom prst="rect">
            <a:avLst/>
          </a:prstGeom>
          <a:ln>
            <a:noFill/>
          </a:ln>
        </p:spPr>
        <p:txBody>
          <a:bodyPr lIns="0" tIns="0" rIns="0" bIns="0" anchor="t" anchorCtr="0">
            <a:noAutofit/>
          </a:bodyPr>
          <a:lstStyle>
            <a:lvl1pPr>
              <a:lnSpc>
                <a:spcPct val="90000"/>
              </a:lnSpc>
              <a:defRPr sz="4400">
                <a:solidFill>
                  <a:schemeClr val="tx1"/>
                </a:solidFill>
              </a:defRPr>
            </a:lvl1pPr>
          </a:lstStyle>
          <a:p>
            <a:pPr>
              <a:spcBef>
                <a:spcPct val="0"/>
              </a:spcBef>
            </a:pPr>
            <a:endParaRPr lang="en-US" b="1" dirty="0"/>
          </a:p>
        </p:txBody>
      </p:sp>
      <p:sp>
        <p:nvSpPr>
          <p:cNvPr id="19" name="Metin kutusu 18"/>
          <p:cNvSpPr txBox="1"/>
          <p:nvPr/>
        </p:nvSpPr>
        <p:spPr>
          <a:xfrm>
            <a:off x="1851533" y="260648"/>
            <a:ext cx="5448570" cy="954107"/>
          </a:xfrm>
          <a:prstGeom prst="rect">
            <a:avLst/>
          </a:prstGeom>
          <a:noFill/>
        </p:spPr>
        <p:txBody>
          <a:bodyPr wrap="square" rtlCol="0">
            <a:spAutoFit/>
          </a:bodyPr>
          <a:lstStyle/>
          <a:p>
            <a:pPr algn="ctr"/>
            <a:r>
              <a:rPr lang="tr-TR" sz="2800" b="1" kern="0" dirty="0" smtClean="0">
                <a:solidFill>
                  <a:srgbClr val="C00000"/>
                </a:solidFill>
              </a:rPr>
              <a:t>UYGULAMADAN YARARLANMA </a:t>
            </a:r>
            <a:r>
              <a:rPr lang="tr-TR" sz="2800" b="1" kern="0" dirty="0">
                <a:solidFill>
                  <a:srgbClr val="C00000"/>
                </a:solidFill>
              </a:rPr>
              <a:t>YÖNTEMLERİ</a:t>
            </a:r>
          </a:p>
        </p:txBody>
      </p:sp>
      <p:sp>
        <p:nvSpPr>
          <p:cNvPr id="6" name="Dikdörtgen 5"/>
          <p:cNvSpPr/>
          <p:nvPr/>
        </p:nvSpPr>
        <p:spPr>
          <a:xfrm>
            <a:off x="193346" y="3099858"/>
            <a:ext cx="4175912" cy="156966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tr-TR" sz="2400" b="0" i="0" u="none" strike="noStrike" kern="0" cap="none" spc="0" normalizeH="0" baseline="0" noProof="0" dirty="0" smtClean="0">
              <a:ln>
                <a:noFill/>
              </a:ln>
              <a:effectLst/>
              <a:uLnTx/>
              <a:uFillTx/>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dirty="0"/>
              <a:t>W</a:t>
            </a:r>
            <a:r>
              <a:rPr kumimoji="0" lang="en-US" sz="2400" i="0" u="none" strike="noStrike" kern="0" cap="none" spc="0" normalizeH="0" baseline="0" noProof="0" dirty="0" err="1" smtClean="0">
                <a:ln>
                  <a:noFill/>
                </a:ln>
                <a:effectLst/>
                <a:uLnTx/>
                <a:uFillTx/>
              </a:rPr>
              <a:t>eb</a:t>
            </a:r>
            <a:r>
              <a:rPr kumimoji="0" lang="en-US" sz="2400" i="0" u="none" strike="noStrike" kern="0" cap="none" spc="0" normalizeH="0" baseline="0" noProof="0" dirty="0" smtClean="0">
                <a:ln>
                  <a:noFill/>
                </a:ln>
                <a:effectLst/>
                <a:uLnTx/>
                <a:uFillTx/>
              </a:rPr>
              <a:t> </a:t>
            </a:r>
            <a:r>
              <a:rPr lang="tr-TR" sz="2400" kern="0" noProof="0" dirty="0" smtClean="0"/>
              <a:t>uygulaması</a:t>
            </a:r>
            <a:endParaRPr kumimoji="0" lang="tr-TR" sz="2400" i="0" u="none" strike="noStrike" kern="0" cap="none" spc="0" normalizeH="0" baseline="0" noProof="0" dirty="0" smtClean="0">
              <a:ln>
                <a:noFill/>
              </a:ln>
              <a:effectLst/>
              <a:uLnTx/>
              <a:uFillTx/>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noProof="0" dirty="0" smtClean="0"/>
              <a:t>Temel fonksiyonlar </a:t>
            </a: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noProof="0" dirty="0" smtClean="0"/>
              <a:t>Küçük işletmeler için uygun</a:t>
            </a:r>
            <a:endParaRPr kumimoji="0" lang="en-US" sz="2400" b="0" i="0" u="none" strike="noStrike" kern="0" cap="none" spc="0" normalizeH="0" baseline="0" noProof="0" dirty="0">
              <a:ln>
                <a:noFill/>
              </a:ln>
              <a:effectLst/>
              <a:uLnTx/>
              <a:uFillTx/>
            </a:endParaRPr>
          </a:p>
        </p:txBody>
      </p:sp>
      <p:sp>
        <p:nvSpPr>
          <p:cNvPr id="18" name="Ellipse 44"/>
          <p:cNvSpPr/>
          <p:nvPr/>
        </p:nvSpPr>
        <p:spPr bwMode="auto">
          <a:xfrm rot="21448895">
            <a:off x="610054" y="2526045"/>
            <a:ext cx="427261" cy="463429"/>
          </a:xfrm>
          <a:prstGeom prst="ellipse">
            <a:avLst/>
          </a:prstGeom>
          <a:solidFill>
            <a:srgbClr val="C00000"/>
          </a:soli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latin typeface="Calibri" pitchFamily="-112" charset="0"/>
                <a:ea typeface="ＭＳ Ｐゴシック" pitchFamily="-112" charset="-128"/>
                <a:cs typeface="ＭＳ Ｐゴシック" charset="0"/>
              </a:rPr>
              <a:t>1</a:t>
            </a:r>
            <a:endParaRPr lang="da-DK" b="1" dirty="0">
              <a:latin typeface="Calibri" pitchFamily="-112" charset="0"/>
              <a:ea typeface="ＭＳ Ｐゴシック" pitchFamily="-112" charset="-128"/>
              <a:cs typeface="ＭＳ Ｐゴシック" charset="0"/>
            </a:endParaRPr>
          </a:p>
        </p:txBody>
      </p:sp>
      <p:sp>
        <p:nvSpPr>
          <p:cNvPr id="7" name="Dikdörtgen 6"/>
          <p:cNvSpPr/>
          <p:nvPr/>
        </p:nvSpPr>
        <p:spPr>
          <a:xfrm>
            <a:off x="4659240" y="3101327"/>
            <a:ext cx="4416408" cy="230832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smtClean="0">
              <a:ln>
                <a:noFill/>
              </a:ln>
              <a:effectLst/>
              <a:uLnTx/>
              <a:uFillTx/>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dirty="0" smtClean="0"/>
              <a:t>Gelişmiş bilgi işlem sistemi</a:t>
            </a:r>
            <a:endParaRPr kumimoji="0" lang="tr-TR" sz="2400" b="0" i="0" u="none" strike="noStrike" kern="0" cap="none" spc="0" normalizeH="0" baseline="0" noProof="0" dirty="0" smtClean="0">
              <a:ln>
                <a:noFill/>
              </a:ln>
              <a:effectLst/>
              <a:uLnTx/>
              <a:uFillTx/>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dirty="0"/>
              <a:t>D</a:t>
            </a:r>
            <a:r>
              <a:rPr lang="tr-TR" sz="2400" kern="0" dirty="0" smtClean="0"/>
              <a:t>oğrudan bağlantı </a:t>
            </a: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dirty="0" smtClean="0"/>
              <a:t>E-imza/mali mühür</a:t>
            </a: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dirty="0" smtClean="0"/>
              <a:t>Arşivleme </a:t>
            </a: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lang="tr-TR" sz="2400" kern="0" noProof="0" dirty="0" smtClean="0"/>
              <a:t>Büyük işletmeler için uygun</a:t>
            </a:r>
            <a:endParaRPr kumimoji="0" lang="tr-TR" sz="2400" b="0" i="0" u="none" strike="noStrike" kern="0" cap="none" spc="0" normalizeH="0" baseline="0" noProof="0" dirty="0" smtClean="0">
              <a:ln>
                <a:noFill/>
              </a:ln>
              <a:effectLst/>
              <a:uLnTx/>
              <a:uFillTx/>
            </a:endParaRPr>
          </a:p>
        </p:txBody>
      </p:sp>
      <p:sp>
        <p:nvSpPr>
          <p:cNvPr id="20" name="Ellipse 44"/>
          <p:cNvSpPr/>
          <p:nvPr/>
        </p:nvSpPr>
        <p:spPr bwMode="auto">
          <a:xfrm rot="21448895">
            <a:off x="5673362" y="2437270"/>
            <a:ext cx="427261" cy="463429"/>
          </a:xfrm>
          <a:prstGeom prst="ellipse">
            <a:avLst/>
          </a:prstGeom>
          <a:solidFill>
            <a:srgbClr val="C00000"/>
          </a:soli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a:latin typeface="Calibri" pitchFamily="-112" charset="0"/>
                <a:ea typeface="ＭＳ Ｐゴシック" pitchFamily="-112" charset="-128"/>
                <a:cs typeface="ＭＳ Ｐゴシック" charset="0"/>
              </a:rPr>
              <a:t>2</a:t>
            </a:r>
            <a:endParaRPr lang="da-DK" b="1" dirty="0">
              <a:latin typeface="Calibri" pitchFamily="-112" charset="0"/>
              <a:ea typeface="ＭＳ Ｐゴシック" pitchFamily="-112" charset="-128"/>
              <a:cs typeface="ＭＳ Ｐゴシック" charset="0"/>
            </a:endParaRPr>
          </a:p>
        </p:txBody>
      </p:sp>
      <p:pic>
        <p:nvPicPr>
          <p:cNvPr id="17"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5935" y="1236593"/>
            <a:ext cx="3571875" cy="1095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 name="Grup 7"/>
          <p:cNvGrpSpPr/>
          <p:nvPr/>
        </p:nvGrpSpPr>
        <p:grpSpPr>
          <a:xfrm>
            <a:off x="754807" y="1146930"/>
            <a:ext cx="2102699" cy="1359723"/>
            <a:chOff x="1017010" y="589731"/>
            <a:chExt cx="2102699" cy="1547523"/>
          </a:xfrm>
        </p:grpSpPr>
        <p:pic>
          <p:nvPicPr>
            <p:cNvPr id="2051" name="Resim 1" descr="image00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1909" y="589731"/>
              <a:ext cx="2047800" cy="15475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17010" y="740159"/>
              <a:ext cx="504825" cy="561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2" name="Metin kutusu 21"/>
          <p:cNvSpPr txBox="1"/>
          <p:nvPr/>
        </p:nvSpPr>
        <p:spPr>
          <a:xfrm>
            <a:off x="6167441" y="2421935"/>
            <a:ext cx="1857042" cy="461665"/>
          </a:xfrm>
          <a:prstGeom prst="rect">
            <a:avLst/>
          </a:prstGeom>
          <a:noFill/>
        </p:spPr>
        <p:txBody>
          <a:bodyPr wrap="square" rtlCol="0">
            <a:spAutoFit/>
          </a:bodyPr>
          <a:lstStyle/>
          <a:p>
            <a:r>
              <a:rPr lang="tr-TR" sz="2400" dirty="0" smtClean="0">
                <a:effectLst>
                  <a:outerShdw blurRad="38100" dist="38100" dir="2700000" algn="tl">
                    <a:srgbClr val="000000">
                      <a:alpha val="43137"/>
                    </a:srgbClr>
                  </a:outerShdw>
                </a:effectLst>
              </a:rPr>
              <a:t>Entegrasyon</a:t>
            </a:r>
            <a:r>
              <a:rPr lang="tr-TR" dirty="0" smtClean="0"/>
              <a:t> </a:t>
            </a:r>
            <a:endParaRPr lang="tr-TR" dirty="0"/>
          </a:p>
        </p:txBody>
      </p:sp>
      <p:sp>
        <p:nvSpPr>
          <p:cNvPr id="45" name="Metin kutusu 44"/>
          <p:cNvSpPr txBox="1"/>
          <p:nvPr/>
        </p:nvSpPr>
        <p:spPr>
          <a:xfrm>
            <a:off x="1047713" y="2543929"/>
            <a:ext cx="1857042" cy="461665"/>
          </a:xfrm>
          <a:prstGeom prst="rect">
            <a:avLst/>
          </a:prstGeom>
          <a:noFill/>
        </p:spPr>
        <p:txBody>
          <a:bodyPr wrap="square" rtlCol="0">
            <a:spAutoFit/>
          </a:bodyPr>
          <a:lstStyle/>
          <a:p>
            <a:r>
              <a:rPr lang="tr-TR" sz="2400" dirty="0" smtClean="0">
                <a:effectLst>
                  <a:outerShdw blurRad="38100" dist="38100" dir="2700000" algn="tl">
                    <a:srgbClr val="000000">
                      <a:alpha val="43137"/>
                    </a:srgbClr>
                  </a:outerShdw>
                </a:effectLst>
              </a:rPr>
              <a:t>Portal </a:t>
            </a:r>
            <a:r>
              <a:rPr lang="tr-TR" dirty="0" smtClean="0"/>
              <a:t> </a:t>
            </a:r>
            <a:endParaRPr lang="tr-TR" dirty="0"/>
          </a:p>
        </p:txBody>
      </p:sp>
      <p:grpSp>
        <p:nvGrpSpPr>
          <p:cNvPr id="23" name="Grup 22"/>
          <p:cNvGrpSpPr/>
          <p:nvPr/>
        </p:nvGrpSpPr>
        <p:grpSpPr>
          <a:xfrm>
            <a:off x="1585689" y="2942630"/>
            <a:ext cx="5362575" cy="2157812"/>
            <a:chOff x="1266875" y="3130599"/>
            <a:chExt cx="5362575" cy="2157812"/>
          </a:xfrm>
        </p:grpSpPr>
        <p:grpSp>
          <p:nvGrpSpPr>
            <p:cNvPr id="9" name="Grup 8"/>
            <p:cNvGrpSpPr/>
            <p:nvPr/>
          </p:nvGrpSpPr>
          <p:grpSpPr>
            <a:xfrm>
              <a:off x="1266875" y="3130599"/>
              <a:ext cx="5362575" cy="1676400"/>
              <a:chOff x="2094240" y="3939723"/>
              <a:chExt cx="5362575" cy="1676400"/>
            </a:xfrm>
          </p:grpSpPr>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94240" y="3939723"/>
                <a:ext cx="5362575" cy="1676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Metin kutusu 4"/>
              <p:cNvSpPr txBox="1"/>
              <p:nvPr/>
            </p:nvSpPr>
            <p:spPr>
              <a:xfrm>
                <a:off x="2771800" y="4885753"/>
                <a:ext cx="1368152" cy="430887"/>
              </a:xfrm>
              <a:prstGeom prst="rect">
                <a:avLst/>
              </a:prstGeom>
              <a:noFill/>
            </p:spPr>
            <p:txBody>
              <a:bodyPr wrap="square" rtlCol="0">
                <a:spAutoFit/>
              </a:bodyPr>
              <a:lstStyle/>
              <a:p>
                <a:pPr algn="ctr"/>
                <a:r>
                  <a:rPr lang="tr-TR" sz="1100" b="1" dirty="0" smtClean="0"/>
                  <a:t>Özel </a:t>
                </a:r>
              </a:p>
              <a:p>
                <a:pPr algn="ctr"/>
                <a:r>
                  <a:rPr lang="tr-TR" sz="1100" b="1" dirty="0" smtClean="0"/>
                  <a:t>Entegratör</a:t>
                </a:r>
                <a:endParaRPr lang="tr-TR" sz="1100" b="1" dirty="0"/>
              </a:p>
            </p:txBody>
          </p:sp>
          <p:sp>
            <p:nvSpPr>
              <p:cNvPr id="26" name="Metin kutusu 25"/>
              <p:cNvSpPr txBox="1"/>
              <p:nvPr/>
            </p:nvSpPr>
            <p:spPr>
              <a:xfrm>
                <a:off x="5364088" y="4918141"/>
                <a:ext cx="1368152" cy="430887"/>
              </a:xfrm>
              <a:prstGeom prst="rect">
                <a:avLst/>
              </a:prstGeom>
              <a:noFill/>
            </p:spPr>
            <p:txBody>
              <a:bodyPr wrap="square" rtlCol="0">
                <a:spAutoFit/>
              </a:bodyPr>
              <a:lstStyle/>
              <a:p>
                <a:pPr algn="ctr"/>
                <a:r>
                  <a:rPr lang="tr-TR" sz="1100" b="1" dirty="0" smtClean="0"/>
                  <a:t>Özel </a:t>
                </a:r>
              </a:p>
              <a:p>
                <a:pPr algn="ctr"/>
                <a:r>
                  <a:rPr lang="tr-TR" sz="1100" b="1" dirty="0" smtClean="0"/>
                  <a:t>Entegratör</a:t>
                </a:r>
                <a:endParaRPr lang="tr-TR" sz="1100" b="1" dirty="0"/>
              </a:p>
            </p:txBody>
          </p:sp>
        </p:grpSp>
        <p:sp>
          <p:nvSpPr>
            <p:cNvPr id="46" name="Ellipse 44"/>
            <p:cNvSpPr/>
            <p:nvPr/>
          </p:nvSpPr>
          <p:spPr bwMode="auto">
            <a:xfrm rot="21448895">
              <a:off x="2219946" y="4824982"/>
              <a:ext cx="427261" cy="463429"/>
            </a:xfrm>
            <a:prstGeom prst="ellipse">
              <a:avLst/>
            </a:prstGeom>
            <a:solidFill>
              <a:srgbClr val="C00000"/>
            </a:soli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a:latin typeface="Calibri" pitchFamily="-112" charset="0"/>
                  <a:ea typeface="ＭＳ Ｐゴシック" pitchFamily="-112" charset="-128"/>
                  <a:cs typeface="ＭＳ Ｐゴシック" charset="0"/>
                </a:rPr>
                <a:t>3</a:t>
              </a:r>
              <a:endParaRPr lang="da-DK" b="1" dirty="0">
                <a:latin typeface="Calibri" pitchFamily="-112" charset="0"/>
                <a:ea typeface="ＭＳ Ｐゴシック" pitchFamily="-112" charset="-128"/>
                <a:cs typeface="ＭＳ Ｐゴシック" charset="0"/>
              </a:endParaRPr>
            </a:p>
          </p:txBody>
        </p:sp>
        <p:sp>
          <p:nvSpPr>
            <p:cNvPr id="47" name="Metin kutusu 46"/>
            <p:cNvSpPr txBox="1"/>
            <p:nvPr/>
          </p:nvSpPr>
          <p:spPr>
            <a:xfrm>
              <a:off x="2701335" y="4626654"/>
              <a:ext cx="3090450" cy="461665"/>
            </a:xfrm>
            <a:prstGeom prst="rect">
              <a:avLst/>
            </a:prstGeom>
            <a:noFill/>
          </p:spPr>
          <p:txBody>
            <a:bodyPr wrap="square" rtlCol="0">
              <a:spAutoFit/>
            </a:bodyPr>
            <a:lstStyle/>
            <a:p>
              <a:r>
                <a:rPr lang="tr-TR" sz="2400" dirty="0" smtClean="0">
                  <a:effectLst>
                    <a:outerShdw blurRad="38100" dist="38100" dir="2700000" algn="tl">
                      <a:srgbClr val="000000">
                        <a:alpha val="43137"/>
                      </a:srgbClr>
                    </a:outerShdw>
                  </a:effectLst>
                </a:rPr>
                <a:t>Özel Entegrasyon</a:t>
              </a:r>
              <a:r>
                <a:rPr lang="tr-TR" dirty="0" smtClean="0"/>
                <a:t> </a:t>
              </a:r>
              <a:endParaRPr lang="tr-TR" dirty="0"/>
            </a:p>
          </p:txBody>
        </p:sp>
      </p:grpSp>
      <p:sp>
        <p:nvSpPr>
          <p:cNvPr id="25" name="Metin kutusu 24"/>
          <p:cNvSpPr txBox="1"/>
          <p:nvPr/>
        </p:nvSpPr>
        <p:spPr>
          <a:xfrm>
            <a:off x="1276803" y="4992684"/>
            <a:ext cx="7200799" cy="1107996"/>
          </a:xfrm>
          <a:prstGeom prst="rect">
            <a:avLst/>
          </a:prstGeom>
          <a:noFill/>
        </p:spPr>
        <p:txBody>
          <a:bodyPr wrap="square" rtlCol="0">
            <a:spAutoFit/>
          </a:bodyPr>
          <a:lstStyle/>
          <a:p>
            <a:pPr marL="285750" indent="-285750">
              <a:buFont typeface="Arial" pitchFamily="34" charset="0"/>
              <a:buChar char="•"/>
            </a:pPr>
            <a:r>
              <a:rPr lang="tr-TR" sz="2400" kern="0" dirty="0"/>
              <a:t>Başkanlıktan onay </a:t>
            </a:r>
            <a:r>
              <a:rPr lang="tr-TR" sz="2400" kern="0" dirty="0" smtClean="0"/>
              <a:t>almış özel </a:t>
            </a:r>
            <a:r>
              <a:rPr lang="tr-TR" sz="2400" kern="0" dirty="0"/>
              <a:t>entegratörler aracılığıyla fatura </a:t>
            </a:r>
            <a:r>
              <a:rPr lang="tr-TR" sz="2400" kern="0" dirty="0" smtClean="0"/>
              <a:t>değişimi</a:t>
            </a:r>
          </a:p>
          <a:p>
            <a:pPr marL="285750" indent="-285750">
              <a:buFont typeface="Arial" pitchFamily="34" charset="0"/>
              <a:buChar char="•"/>
            </a:pPr>
            <a:endParaRPr lang="tr-TR" dirty="0"/>
          </a:p>
        </p:txBody>
      </p:sp>
      <p:sp>
        <p:nvSpPr>
          <p:cNvPr id="27" name="Metin kutusu 26"/>
          <p:cNvSpPr txBox="1"/>
          <p:nvPr/>
        </p:nvSpPr>
        <p:spPr>
          <a:xfrm>
            <a:off x="3083811" y="1683271"/>
            <a:ext cx="1800200" cy="1200329"/>
          </a:xfrm>
          <a:prstGeom prst="rect">
            <a:avLst/>
          </a:prstGeom>
          <a:noFill/>
        </p:spPr>
        <p:txBody>
          <a:bodyPr wrap="square" rtlCol="0">
            <a:spAutoFit/>
          </a:bodyPr>
          <a:lstStyle/>
          <a:p>
            <a:r>
              <a:rPr lang="tr-TR" dirty="0" smtClean="0"/>
              <a:t>397 sıra no.lu tebliğde </a:t>
            </a:r>
            <a:r>
              <a:rPr lang="tr-TR" b="1" dirty="0" smtClean="0"/>
              <a:t>iki </a:t>
            </a:r>
            <a:r>
              <a:rPr lang="tr-TR" dirty="0" smtClean="0"/>
              <a:t>yöntem belirlenmiştir.</a:t>
            </a:r>
            <a:endParaRPr lang="tr-TR" dirty="0"/>
          </a:p>
        </p:txBody>
      </p:sp>
      <p:sp>
        <p:nvSpPr>
          <p:cNvPr id="52" name="Metin kutusu 51"/>
          <p:cNvSpPr txBox="1"/>
          <p:nvPr/>
        </p:nvSpPr>
        <p:spPr>
          <a:xfrm>
            <a:off x="3012302" y="1690988"/>
            <a:ext cx="1800200" cy="1200329"/>
          </a:xfrm>
          <a:prstGeom prst="rect">
            <a:avLst/>
          </a:prstGeom>
          <a:noFill/>
        </p:spPr>
        <p:txBody>
          <a:bodyPr wrap="square" rtlCol="0">
            <a:spAutoFit/>
          </a:bodyPr>
          <a:lstStyle/>
          <a:p>
            <a:pPr algn="ctr"/>
            <a:r>
              <a:rPr lang="tr-TR" dirty="0" smtClean="0"/>
              <a:t>421 sıra no.lu tebliğ ile </a:t>
            </a:r>
            <a:r>
              <a:rPr lang="tr-TR" b="1" dirty="0" smtClean="0"/>
              <a:t>üçüncü</a:t>
            </a:r>
            <a:r>
              <a:rPr lang="tr-TR" dirty="0" smtClean="0"/>
              <a:t> yöntem getirilmiştir.</a:t>
            </a:r>
            <a:endParaRPr lang="tr-TR" dirty="0"/>
          </a:p>
        </p:txBody>
      </p:sp>
    </p:spTree>
    <p:extLst>
      <p:ext uri="{BB962C8B-B14F-4D97-AF65-F5344CB8AC3E}">
        <p14:creationId xmlns:p14="http://schemas.microsoft.com/office/powerpoint/2010/main" val="5079311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par>
                                <p:cTn id="10" presetID="53" presetClass="exit" presetSubtype="32" fill="hold" grpId="0" nodeType="withEffect">
                                  <p:stCondLst>
                                    <p:cond delay="0"/>
                                  </p:stCondLst>
                                  <p:childTnLst>
                                    <p:anim calcmode="lin" valueType="num">
                                      <p:cBhvr>
                                        <p:cTn id="11" dur="500"/>
                                        <p:tgtEl>
                                          <p:spTgt spid="7"/>
                                        </p:tgtEl>
                                        <p:attrNameLst>
                                          <p:attrName>ppt_w</p:attrName>
                                        </p:attrNameLst>
                                      </p:cBhvr>
                                      <p:tavLst>
                                        <p:tav tm="0">
                                          <p:val>
                                            <p:strVal val="ppt_w"/>
                                          </p:val>
                                        </p:tav>
                                        <p:tav tm="100000">
                                          <p:val>
                                            <p:fltVal val="0"/>
                                          </p:val>
                                        </p:tav>
                                      </p:tavLst>
                                    </p:anim>
                                    <p:anim calcmode="lin" valueType="num">
                                      <p:cBhvr>
                                        <p:cTn id="12" dur="500"/>
                                        <p:tgtEl>
                                          <p:spTgt spid="7"/>
                                        </p:tgtEl>
                                        <p:attrNameLst>
                                          <p:attrName>ppt_h</p:attrName>
                                        </p:attrNameLst>
                                      </p:cBhvr>
                                      <p:tavLst>
                                        <p:tav tm="0">
                                          <p:val>
                                            <p:strVal val="ppt_h"/>
                                          </p:val>
                                        </p:tav>
                                        <p:tav tm="100000">
                                          <p:val>
                                            <p:fltVal val="0"/>
                                          </p:val>
                                        </p:tav>
                                      </p:tavLst>
                                    </p:anim>
                                    <p:animEffect transition="out" filter="fade">
                                      <p:cBhvr>
                                        <p:cTn id="13" dur="500"/>
                                        <p:tgtEl>
                                          <p:spTgt spid="7"/>
                                        </p:tgtEl>
                                      </p:cBhvr>
                                    </p:animEffect>
                                    <p:set>
                                      <p:cBhvr>
                                        <p:cTn id="14" dur="1" fill="hold">
                                          <p:stCondLst>
                                            <p:cond delay="499"/>
                                          </p:stCondLst>
                                        </p:cTn>
                                        <p:tgtEl>
                                          <p:spTgt spid="7"/>
                                        </p:tgtEl>
                                        <p:attrNameLst>
                                          <p:attrName>style.visibility</p:attrName>
                                        </p:attrNameLst>
                                      </p:cBhvr>
                                      <p:to>
                                        <p:strVal val="hidden"/>
                                      </p:to>
                                    </p:set>
                                  </p:childTnLst>
                                </p:cTn>
                              </p:par>
                            </p:childTnLst>
                          </p:cTn>
                        </p:par>
                        <p:par>
                          <p:cTn id="15" fill="hold">
                            <p:stCondLst>
                              <p:cond delay="500"/>
                            </p:stCondLst>
                            <p:childTnLst>
                              <p:par>
                                <p:cTn id="16" presetID="53" presetClass="exit" presetSubtype="32" fill="hold" grpId="0" nodeType="afterEffect">
                                  <p:stCondLst>
                                    <p:cond delay="0"/>
                                  </p:stCondLst>
                                  <p:childTnLst>
                                    <p:anim calcmode="lin" valueType="num">
                                      <p:cBhvr>
                                        <p:cTn id="17" dur="500"/>
                                        <p:tgtEl>
                                          <p:spTgt spid="27"/>
                                        </p:tgtEl>
                                        <p:attrNameLst>
                                          <p:attrName>ppt_w</p:attrName>
                                        </p:attrNameLst>
                                      </p:cBhvr>
                                      <p:tavLst>
                                        <p:tav tm="0">
                                          <p:val>
                                            <p:strVal val="ppt_w"/>
                                          </p:val>
                                        </p:tav>
                                        <p:tav tm="100000">
                                          <p:val>
                                            <p:fltVal val="0"/>
                                          </p:val>
                                        </p:tav>
                                      </p:tavLst>
                                    </p:anim>
                                    <p:anim calcmode="lin" valueType="num">
                                      <p:cBhvr>
                                        <p:cTn id="18" dur="500"/>
                                        <p:tgtEl>
                                          <p:spTgt spid="27"/>
                                        </p:tgtEl>
                                        <p:attrNameLst>
                                          <p:attrName>ppt_h</p:attrName>
                                        </p:attrNameLst>
                                      </p:cBhvr>
                                      <p:tavLst>
                                        <p:tav tm="0">
                                          <p:val>
                                            <p:strVal val="ppt_h"/>
                                          </p:val>
                                        </p:tav>
                                        <p:tav tm="100000">
                                          <p:val>
                                            <p:fltVal val="0"/>
                                          </p:val>
                                        </p:tav>
                                      </p:tavLst>
                                    </p:anim>
                                    <p:animEffect transition="out" filter="fade">
                                      <p:cBhvr>
                                        <p:cTn id="19" dur="500"/>
                                        <p:tgtEl>
                                          <p:spTgt spid="27"/>
                                        </p:tgtEl>
                                      </p:cBhvr>
                                    </p:animEffect>
                                    <p:set>
                                      <p:cBhvr>
                                        <p:cTn id="20" dur="1" fill="hold">
                                          <p:stCondLst>
                                            <p:cond delay="499"/>
                                          </p:stCondLst>
                                        </p:cTn>
                                        <p:tgtEl>
                                          <p:spTgt spid="27"/>
                                        </p:tgtEl>
                                        <p:attrNameLst>
                                          <p:attrName>style.visibility</p:attrName>
                                        </p:attrNameLst>
                                      </p:cBhvr>
                                      <p:to>
                                        <p:strVal val="hidden"/>
                                      </p:to>
                                    </p:se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p:cTn id="24" dur="500" fill="hold"/>
                                        <p:tgtEl>
                                          <p:spTgt spid="52"/>
                                        </p:tgtEl>
                                        <p:attrNameLst>
                                          <p:attrName>ppt_w</p:attrName>
                                        </p:attrNameLst>
                                      </p:cBhvr>
                                      <p:tavLst>
                                        <p:tav tm="0">
                                          <p:val>
                                            <p:fltVal val="0"/>
                                          </p:val>
                                        </p:tav>
                                        <p:tav tm="100000">
                                          <p:val>
                                            <p:strVal val="#ppt_w"/>
                                          </p:val>
                                        </p:tav>
                                      </p:tavLst>
                                    </p:anim>
                                    <p:anim calcmode="lin" valueType="num">
                                      <p:cBhvr>
                                        <p:cTn id="25" dur="500" fill="hold"/>
                                        <p:tgtEl>
                                          <p:spTgt spid="52"/>
                                        </p:tgtEl>
                                        <p:attrNameLst>
                                          <p:attrName>ppt_h</p:attrName>
                                        </p:attrNameLst>
                                      </p:cBhvr>
                                      <p:tavLst>
                                        <p:tav tm="0">
                                          <p:val>
                                            <p:fltVal val="0"/>
                                          </p:val>
                                        </p:tav>
                                        <p:tav tm="100000">
                                          <p:val>
                                            <p:strVal val="#ppt_h"/>
                                          </p:val>
                                        </p:tav>
                                      </p:tavLst>
                                    </p:anim>
                                    <p:animEffect transition="in" filter="fade">
                                      <p:cBhvr>
                                        <p:cTn id="26" dur="500"/>
                                        <p:tgtEl>
                                          <p:spTgt spid="52"/>
                                        </p:tgtEl>
                                      </p:cBhvr>
                                    </p:animEffect>
                                  </p:childTnLst>
                                </p:cTn>
                              </p:par>
                            </p:childTnLst>
                          </p:cTn>
                        </p:par>
                        <p:par>
                          <p:cTn id="27" fill="hold">
                            <p:stCondLst>
                              <p:cond delay="1500"/>
                            </p:stCondLst>
                            <p:childTnLst>
                              <p:par>
                                <p:cTn id="28" presetID="14" presetClass="entr" presetSubtype="1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randombar(horizontal)">
                                      <p:cBhvr>
                                        <p:cTn id="30" dur="500"/>
                                        <p:tgtEl>
                                          <p:spTgt spid="23"/>
                                        </p:tgtEl>
                                      </p:cBhvr>
                                    </p:animEffect>
                                  </p:childTnLst>
                                </p:cTn>
                              </p:par>
                            </p:childTnLst>
                          </p:cTn>
                        </p:par>
                        <p:par>
                          <p:cTn id="31" fill="hold">
                            <p:stCondLst>
                              <p:cond delay="2000"/>
                            </p:stCondLst>
                            <p:childTnLst>
                              <p:par>
                                <p:cTn id="32" presetID="16" presetClass="entr" presetSubtype="21"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barn(inVertical)">
                                      <p:cBhvr>
                                        <p:cTn id="3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5" grpId="0"/>
      <p:bldP spid="27" grpId="0"/>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ChangeArrowheads="1"/>
          </p:cNvSpPr>
          <p:nvPr/>
        </p:nvSpPr>
        <p:spPr bwMode="gray">
          <a:xfrm>
            <a:off x="611560" y="2288760"/>
            <a:ext cx="7992888" cy="2841116"/>
          </a:xfrm>
          <a:prstGeom prst="rect">
            <a:avLst/>
          </a:prstGeom>
          <a:noFill/>
          <a:ln w="9525">
            <a:noFill/>
            <a:miter lim="800000"/>
            <a:headEnd/>
            <a:tailEnd/>
          </a:ln>
        </p:spPr>
        <p:txBody>
          <a:bodyPr wrap="none" lIns="90000" tIns="90000" rIns="72000" bIns="90000" anchor="ctr"/>
          <a:lstStyle/>
          <a:p>
            <a:pPr algn="ctr" eaLnBrk="0" hangingPunct="0"/>
            <a:r>
              <a:rPr lang="tr-TR" sz="2400" b="1" dirty="0"/>
              <a:t>Portal Yöntemini kullanan mükellefler uygulamadan </a:t>
            </a:r>
            <a:endParaRPr lang="tr-TR" sz="2400" b="1" dirty="0" smtClean="0"/>
          </a:p>
          <a:p>
            <a:pPr algn="ctr" eaLnBrk="0" hangingPunct="0"/>
            <a:r>
              <a:rPr lang="tr-TR" sz="2400" b="1" dirty="0" smtClean="0"/>
              <a:t>iki </a:t>
            </a:r>
            <a:r>
              <a:rPr lang="tr-TR" sz="2400" b="1" dirty="0"/>
              <a:t>şekilde </a:t>
            </a:r>
            <a:r>
              <a:rPr lang="tr-TR" sz="2400" b="1" dirty="0" smtClean="0"/>
              <a:t>yararlanabilirler</a:t>
            </a:r>
            <a:r>
              <a:rPr lang="tr-TR" sz="2400" b="1" dirty="0"/>
              <a:t>.</a:t>
            </a:r>
          </a:p>
          <a:p>
            <a:pPr algn="ctr" eaLnBrk="0" hangingPunct="0"/>
            <a:endParaRPr lang="tr-TR" sz="2400" dirty="0"/>
          </a:p>
          <a:p>
            <a:pPr marL="285750" indent="-285750" algn="just" eaLnBrk="0" hangingPunct="0">
              <a:buFont typeface="Arial" pitchFamily="34" charset="0"/>
              <a:buChar char="•"/>
            </a:pPr>
            <a:r>
              <a:rPr lang="tr-TR" sz="2400" dirty="0" smtClean="0"/>
              <a:t>e-Fatura </a:t>
            </a:r>
            <a:r>
              <a:rPr lang="tr-TR" sz="2400" dirty="0"/>
              <a:t>kapsamında oluşturacakları faturaları, Portal </a:t>
            </a:r>
            <a:endParaRPr lang="tr-TR" sz="2400" dirty="0" smtClean="0"/>
          </a:p>
          <a:p>
            <a:pPr algn="just" eaLnBrk="0" hangingPunct="0"/>
            <a:r>
              <a:rPr lang="tr-TR" sz="2400" dirty="0"/>
              <a:t> </a:t>
            </a:r>
            <a:r>
              <a:rPr lang="tr-TR" sz="2400" dirty="0" smtClean="0"/>
              <a:t>   uygulaması </a:t>
            </a:r>
            <a:r>
              <a:rPr lang="tr-TR" sz="2400" dirty="0"/>
              <a:t>ile </a:t>
            </a:r>
            <a:r>
              <a:rPr lang="tr-TR" sz="2400" dirty="0" smtClean="0"/>
              <a:t>manuel </a:t>
            </a:r>
            <a:r>
              <a:rPr lang="tr-TR" sz="2400" dirty="0"/>
              <a:t>olarak </a:t>
            </a:r>
            <a:r>
              <a:rPr lang="tr-TR" sz="2400" dirty="0" smtClean="0"/>
              <a:t>oluşturabilirler.</a:t>
            </a:r>
          </a:p>
          <a:p>
            <a:pPr algn="just" eaLnBrk="0" hangingPunct="0"/>
            <a:endParaRPr lang="tr-TR" sz="2400" dirty="0"/>
          </a:p>
          <a:p>
            <a:pPr marL="342900" indent="-342900" algn="just" eaLnBrk="0" hangingPunct="0">
              <a:buFont typeface="Arial" pitchFamily="34" charset="0"/>
              <a:buChar char="•"/>
            </a:pPr>
            <a:r>
              <a:rPr lang="tr-TR" sz="2400" dirty="0"/>
              <a:t>Portal yükleme aracını kullanabilirler</a:t>
            </a:r>
            <a:endParaRPr lang="en-US" sz="2400" dirty="0"/>
          </a:p>
        </p:txBody>
      </p:sp>
      <p:sp>
        <p:nvSpPr>
          <p:cNvPr id="2" name="Başlık 1"/>
          <p:cNvSpPr>
            <a:spLocks noGrp="1"/>
          </p:cNvSpPr>
          <p:nvPr>
            <p:ph type="title"/>
          </p:nvPr>
        </p:nvSpPr>
        <p:spPr>
          <a:xfrm>
            <a:off x="1398476" y="973766"/>
            <a:ext cx="6347048" cy="1143000"/>
          </a:xfrm>
        </p:spPr>
        <p:txBody>
          <a:bodyPr>
            <a:noAutofit/>
          </a:bodyPr>
          <a:lstStyle/>
          <a:p>
            <a:r>
              <a:rPr lang="tr-TR" sz="2800" b="1" kern="0" dirty="0" smtClean="0">
                <a:solidFill>
                  <a:srgbClr val="C00000"/>
                </a:solidFill>
                <a:latin typeface="+mn-lt"/>
                <a:ea typeface="+mn-ea"/>
                <a:cs typeface="+mn-cs"/>
              </a:rPr>
              <a:t>PORTAL YÖNTEMİ</a:t>
            </a:r>
            <a:endParaRPr lang="tr-TR" sz="2800" b="1" kern="0" dirty="0">
              <a:solidFill>
                <a:srgbClr val="C00000"/>
              </a:solidFill>
              <a:latin typeface="+mn-lt"/>
              <a:ea typeface="+mn-ea"/>
              <a:cs typeface="+mn-cs"/>
            </a:endParaRPr>
          </a:p>
        </p:txBody>
      </p:sp>
      <p:pic>
        <p:nvPicPr>
          <p:cNvPr id="16"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8204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2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60" y="2930475"/>
            <a:ext cx="4968552" cy="302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8144" y="2956370"/>
            <a:ext cx="2448272" cy="302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3" name="Başlık 1"/>
          <p:cNvSpPr txBox="1">
            <a:spLocks/>
          </p:cNvSpPr>
          <p:nvPr/>
        </p:nvSpPr>
        <p:spPr>
          <a:xfrm>
            <a:off x="887944" y="1274584"/>
            <a:ext cx="7200800" cy="144569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eaLnBrk="0" hangingPunct="0"/>
            <a:r>
              <a:rPr lang="tr-TR" sz="2000" b="1" kern="0" dirty="0" smtClean="0">
                <a:latin typeface="+mn-lt"/>
                <a:ea typeface="+mn-ea"/>
                <a:cs typeface="+mn-cs"/>
              </a:rPr>
              <a:t/>
            </a:r>
            <a:br>
              <a:rPr lang="tr-TR" sz="2000" b="1" kern="0" dirty="0" smtClean="0">
                <a:latin typeface="+mn-lt"/>
                <a:ea typeface="+mn-ea"/>
                <a:cs typeface="+mn-cs"/>
              </a:rPr>
            </a:br>
            <a:r>
              <a:rPr lang="tr-TR" sz="2000" b="1" kern="0" dirty="0" smtClean="0">
                <a:latin typeface="+mn-lt"/>
                <a:ea typeface="+mn-ea"/>
                <a:cs typeface="+mn-cs"/>
              </a:rPr>
              <a:t/>
            </a:r>
            <a:br>
              <a:rPr lang="tr-TR" sz="2000" b="1" kern="0" dirty="0" smtClean="0">
                <a:latin typeface="+mn-lt"/>
                <a:ea typeface="+mn-ea"/>
                <a:cs typeface="+mn-cs"/>
              </a:rPr>
            </a:br>
            <a:r>
              <a:rPr lang="tr-TR" sz="2000" b="1" dirty="0" smtClean="0"/>
              <a:t>Harici programlar tarafından UBL-TR standardında üretilen çok sayıda faturanın mali mühürle onaylanması ve e-fatura </a:t>
            </a:r>
            <a:r>
              <a:rPr lang="tr-TR" sz="2000" b="1" dirty="0" err="1" smtClean="0"/>
              <a:t>portalına</a:t>
            </a:r>
            <a:r>
              <a:rPr lang="tr-TR" sz="2000" b="1" dirty="0" smtClean="0"/>
              <a:t> yüklenerek alıcıya gönderilmesi mümkün hale gelmiştir.</a:t>
            </a:r>
            <a:r>
              <a:rPr lang="en-US" sz="2000" b="1" dirty="0" smtClean="0"/>
              <a:t/>
            </a:r>
            <a:br>
              <a:rPr lang="en-US" sz="2000" b="1" dirty="0" smtClean="0"/>
            </a:br>
            <a:endParaRPr lang="tr-TR" sz="2000" b="1" kern="0" dirty="0">
              <a:latin typeface="+mn-lt"/>
              <a:ea typeface="+mn-ea"/>
              <a:cs typeface="+mn-cs"/>
            </a:endParaRPr>
          </a:p>
        </p:txBody>
      </p:sp>
      <p:sp>
        <p:nvSpPr>
          <p:cNvPr id="8" name="Başlık 7"/>
          <p:cNvSpPr>
            <a:spLocks noGrp="1"/>
          </p:cNvSpPr>
          <p:nvPr>
            <p:ph type="title"/>
          </p:nvPr>
        </p:nvSpPr>
        <p:spPr/>
        <p:txBody>
          <a:bodyPr>
            <a:normAutofit/>
          </a:bodyPr>
          <a:lstStyle/>
          <a:p>
            <a:r>
              <a:rPr lang="tr-TR" sz="2800" b="1" dirty="0" smtClean="0">
                <a:solidFill>
                  <a:srgbClr val="C00000"/>
                </a:solidFill>
              </a:rPr>
              <a:t>FATURA YÜKLEME </a:t>
            </a:r>
            <a:endParaRPr lang="tr-TR" sz="2800" b="1" dirty="0">
              <a:solidFill>
                <a:srgbClr val="C00000"/>
              </a:solidFill>
            </a:endParaRPr>
          </a:p>
        </p:txBody>
      </p:sp>
    </p:spTree>
    <p:extLst>
      <p:ext uri="{BB962C8B-B14F-4D97-AF65-F5344CB8AC3E}">
        <p14:creationId xmlns:p14="http://schemas.microsoft.com/office/powerpoint/2010/main" val="2836182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sketchup.google.com/3dwarehouse/download?mid=7a70b24ab5d61ca6d4e0f167e8c0f85c&amp;rtyp=lt&amp;ctyp=other&amp;ts=1255981010000"/>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38042" y="1534684"/>
            <a:ext cx="3810000" cy="2714626"/>
          </a:xfrm>
          <a:prstGeom prst="rect">
            <a:avLst/>
          </a:prstGeom>
          <a:noFill/>
          <a:extLst>
            <a:ext uri="{909E8E84-426E-40DD-AFC4-6F175D3DCCD1}">
              <a14:hiddenFill xmlns:a14="http://schemas.microsoft.com/office/drawing/2010/main">
                <a:solidFill>
                  <a:srgbClr val="FFFFFF"/>
                </a:solidFill>
              </a14:hiddenFill>
            </a:ext>
          </a:extLst>
        </p:spPr>
      </p:pic>
      <p:pic>
        <p:nvPicPr>
          <p:cNvPr id="10" name="Resim 9"/>
          <p:cNvPicPr>
            <a:picLocks noChangeAspect="1"/>
          </p:cNvPicPr>
          <p:nvPr/>
        </p:nvPicPr>
        <p:blipFill>
          <a:blip r:embed="rId4"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225575" y="2251648"/>
            <a:ext cx="2196049" cy="1534689"/>
          </a:xfrm>
          <a:prstGeom prst="rect">
            <a:avLst/>
          </a:prstGeom>
        </p:spPr>
      </p:pic>
      <p:grpSp>
        <p:nvGrpSpPr>
          <p:cNvPr id="11" name="Grup 10"/>
          <p:cNvGrpSpPr/>
          <p:nvPr/>
        </p:nvGrpSpPr>
        <p:grpSpPr>
          <a:xfrm>
            <a:off x="1265412" y="2322564"/>
            <a:ext cx="2637623" cy="481173"/>
            <a:chOff x="1265412" y="2322564"/>
            <a:chExt cx="2637623" cy="481173"/>
          </a:xfrm>
        </p:grpSpPr>
        <p:sp>
          <p:nvSpPr>
            <p:cNvPr id="12" name="Serbest Form 11"/>
            <p:cNvSpPr/>
            <p:nvPr/>
          </p:nvSpPr>
          <p:spPr>
            <a:xfrm>
              <a:off x="1265412" y="2322564"/>
              <a:ext cx="2592288" cy="360040"/>
            </a:xfrm>
            <a:custGeom>
              <a:avLst/>
              <a:gdLst>
                <a:gd name="connsiteX0" fmla="*/ 0 w 4590472"/>
                <a:gd name="connsiteY0" fmla="*/ 877470 h 877470"/>
                <a:gd name="connsiteX1" fmla="*/ 2262909 w 4590472"/>
                <a:gd name="connsiteY1" fmla="*/ 16 h 877470"/>
                <a:gd name="connsiteX2" fmla="*/ 4590472 w 4590472"/>
                <a:gd name="connsiteY2" fmla="*/ 858998 h 877470"/>
              </a:gdLst>
              <a:ahLst/>
              <a:cxnLst>
                <a:cxn ang="0">
                  <a:pos x="connsiteX0" y="connsiteY0"/>
                </a:cxn>
                <a:cxn ang="0">
                  <a:pos x="connsiteX1" y="connsiteY1"/>
                </a:cxn>
                <a:cxn ang="0">
                  <a:pos x="connsiteX2" y="connsiteY2"/>
                </a:cxn>
              </a:cxnLst>
              <a:rect l="l" t="t" r="r" b="b"/>
              <a:pathLst>
                <a:path w="4590472" h="877470">
                  <a:moveTo>
                    <a:pt x="0" y="877470"/>
                  </a:moveTo>
                  <a:cubicBezTo>
                    <a:pt x="748915" y="440282"/>
                    <a:pt x="1497830" y="3095"/>
                    <a:pt x="2262909" y="16"/>
                  </a:cubicBezTo>
                  <a:cubicBezTo>
                    <a:pt x="3027988" y="-3063"/>
                    <a:pt x="3809230" y="427967"/>
                    <a:pt x="4590472" y="858998"/>
                  </a:cubicBezTo>
                </a:path>
              </a:pathLst>
            </a:custGeom>
            <a:ln>
              <a:prstDash val="dash"/>
            </a:ln>
          </p:spPr>
          <p:style>
            <a:lnRef idx="2">
              <a:schemeClr val="accent2"/>
            </a:lnRef>
            <a:fillRef idx="0">
              <a:schemeClr val="accent2"/>
            </a:fillRef>
            <a:effectRef idx="1">
              <a:schemeClr val="accent2"/>
            </a:effectRef>
            <a:fontRef idx="minor">
              <a:schemeClr val="tx1"/>
            </a:fontRef>
          </p:style>
          <p:txBody>
            <a:bodyPr rtlCol="0" anchor="ctr"/>
            <a:lstStyle/>
            <a:p>
              <a:pPr algn="ctr"/>
              <a:endParaRPr lang="tr-TR"/>
            </a:p>
          </p:txBody>
        </p:sp>
        <p:sp>
          <p:nvSpPr>
            <p:cNvPr id="13" name="İkizkenar Üçgen 12"/>
            <p:cNvSpPr/>
            <p:nvPr/>
          </p:nvSpPr>
          <p:spPr>
            <a:xfrm rot="7076134">
              <a:off x="3596767" y="2497468"/>
              <a:ext cx="306732" cy="305805"/>
            </a:xfrm>
            <a:prstGeom prst="triangl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grpSp>
        <p:nvGrpSpPr>
          <p:cNvPr id="14" name="Grup 13"/>
          <p:cNvGrpSpPr/>
          <p:nvPr/>
        </p:nvGrpSpPr>
        <p:grpSpPr>
          <a:xfrm>
            <a:off x="5582519" y="2251648"/>
            <a:ext cx="2304256" cy="445248"/>
            <a:chOff x="5554738" y="2251648"/>
            <a:chExt cx="2304256" cy="445248"/>
          </a:xfrm>
        </p:grpSpPr>
        <p:sp>
          <p:nvSpPr>
            <p:cNvPr id="15" name="Serbest Form 14"/>
            <p:cNvSpPr/>
            <p:nvPr/>
          </p:nvSpPr>
          <p:spPr>
            <a:xfrm>
              <a:off x="5554738" y="2251648"/>
              <a:ext cx="2304256" cy="360040"/>
            </a:xfrm>
            <a:custGeom>
              <a:avLst/>
              <a:gdLst>
                <a:gd name="connsiteX0" fmla="*/ 0 w 4590472"/>
                <a:gd name="connsiteY0" fmla="*/ 877470 h 877470"/>
                <a:gd name="connsiteX1" fmla="*/ 2262909 w 4590472"/>
                <a:gd name="connsiteY1" fmla="*/ 16 h 877470"/>
                <a:gd name="connsiteX2" fmla="*/ 4590472 w 4590472"/>
                <a:gd name="connsiteY2" fmla="*/ 858998 h 877470"/>
              </a:gdLst>
              <a:ahLst/>
              <a:cxnLst>
                <a:cxn ang="0">
                  <a:pos x="connsiteX0" y="connsiteY0"/>
                </a:cxn>
                <a:cxn ang="0">
                  <a:pos x="connsiteX1" y="connsiteY1"/>
                </a:cxn>
                <a:cxn ang="0">
                  <a:pos x="connsiteX2" y="connsiteY2"/>
                </a:cxn>
              </a:cxnLst>
              <a:rect l="l" t="t" r="r" b="b"/>
              <a:pathLst>
                <a:path w="4590472" h="877470">
                  <a:moveTo>
                    <a:pt x="0" y="877470"/>
                  </a:moveTo>
                  <a:cubicBezTo>
                    <a:pt x="748915" y="440282"/>
                    <a:pt x="1497830" y="3095"/>
                    <a:pt x="2262909" y="16"/>
                  </a:cubicBezTo>
                  <a:cubicBezTo>
                    <a:pt x="3027988" y="-3063"/>
                    <a:pt x="3809230" y="427967"/>
                    <a:pt x="4590472" y="858998"/>
                  </a:cubicBezTo>
                </a:path>
              </a:pathLst>
            </a:custGeom>
            <a:ln>
              <a:solidFill>
                <a:schemeClr val="tx2">
                  <a:lumMod val="60000"/>
                  <a:lumOff val="40000"/>
                </a:schemeClr>
              </a:solidFill>
              <a:prstDash val="dash"/>
            </a:ln>
          </p:spPr>
          <p:style>
            <a:lnRef idx="2">
              <a:schemeClr val="accent2"/>
            </a:lnRef>
            <a:fillRef idx="0">
              <a:schemeClr val="accent2"/>
            </a:fillRef>
            <a:effectRef idx="1">
              <a:schemeClr val="accent2"/>
            </a:effectRef>
            <a:fontRef idx="minor">
              <a:schemeClr val="tx1"/>
            </a:fontRef>
          </p:style>
          <p:txBody>
            <a:bodyPr rtlCol="0" anchor="ctr"/>
            <a:lstStyle/>
            <a:p>
              <a:pPr algn="ctr"/>
              <a:endParaRPr lang="tr-TR"/>
            </a:p>
          </p:txBody>
        </p:sp>
        <p:sp>
          <p:nvSpPr>
            <p:cNvPr id="16" name="İkizkenar Üçgen 15"/>
            <p:cNvSpPr/>
            <p:nvPr/>
          </p:nvSpPr>
          <p:spPr>
            <a:xfrm rot="7076134">
              <a:off x="7549297" y="2390627"/>
              <a:ext cx="306732" cy="305805"/>
            </a:xfrm>
            <a:prstGeom prst="triangle">
              <a:avLst/>
            </a:prstGeom>
            <a:solidFill>
              <a:schemeClr val="tx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sp>
        <p:nvSpPr>
          <p:cNvPr id="23" name="Metin kutusu 22"/>
          <p:cNvSpPr txBox="1"/>
          <p:nvPr/>
        </p:nvSpPr>
        <p:spPr>
          <a:xfrm>
            <a:off x="2541231" y="570138"/>
            <a:ext cx="4419600" cy="523220"/>
          </a:xfrm>
          <a:prstGeom prst="rect">
            <a:avLst/>
          </a:prstGeom>
          <a:noFill/>
        </p:spPr>
        <p:txBody>
          <a:bodyPr wrap="square" rtlCol="0">
            <a:spAutoFit/>
          </a:bodyPr>
          <a:lstStyle/>
          <a:p>
            <a:pPr algn="ctr"/>
            <a:r>
              <a:rPr lang="tr-TR" sz="2800" b="1" kern="0" dirty="0">
                <a:solidFill>
                  <a:srgbClr val="C00000"/>
                </a:solidFill>
              </a:rPr>
              <a:t>e</a:t>
            </a:r>
            <a:r>
              <a:rPr lang="tr-TR" sz="2800" b="1" kern="0" dirty="0" smtClean="0">
                <a:solidFill>
                  <a:srgbClr val="C00000"/>
                </a:solidFill>
              </a:rPr>
              <a:t>- FATURA İŞ AKIŞI</a:t>
            </a:r>
            <a:endParaRPr lang="tr-TR" sz="2800" b="1" kern="0" dirty="0">
              <a:solidFill>
                <a:srgbClr val="C00000"/>
              </a:solidFill>
            </a:endParaRPr>
          </a:p>
        </p:txBody>
      </p:sp>
      <p:pic>
        <p:nvPicPr>
          <p:cNvPr id="25" name="Picture 7" descr="D:\Users\seyhan_ebru\Pictures\computer-33521_150.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330" y="2035671"/>
            <a:ext cx="1775540" cy="1908212"/>
          </a:xfrm>
          <a:prstGeom prst="rect">
            <a:avLst/>
          </a:prstGeom>
          <a:noFill/>
          <a:effectLst>
            <a:outerShdw blurRad="50800" dist="50800" dir="5400000" algn="ctr" rotWithShape="0">
              <a:schemeClr val="bg1">
                <a:lumMod val="65000"/>
              </a:schemeClr>
            </a:outerShdw>
          </a:effectLst>
          <a:extLst>
            <a:ext uri="{909E8E84-426E-40DD-AFC4-6F175D3DCCD1}">
              <a14:hiddenFill xmlns:a14="http://schemas.microsoft.com/office/drawing/2010/main">
                <a:solidFill>
                  <a:srgbClr val="FFFFFF"/>
                </a:solidFill>
              </a14:hiddenFill>
            </a:ext>
          </a:extLst>
        </p:spPr>
      </p:pic>
      <p:pic>
        <p:nvPicPr>
          <p:cNvPr id="26" name="Picture 12" descr="http://www.officialpsds.com/images/thumbs/Gold-Magnifying-Glass-psd55804.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80784" y="2978344"/>
            <a:ext cx="1519026" cy="1615985"/>
          </a:xfrm>
          <a:prstGeom prst="rect">
            <a:avLst/>
          </a:prstGeom>
          <a:noFill/>
          <a:extLst>
            <a:ext uri="{909E8E84-426E-40DD-AFC4-6F175D3DCCD1}">
              <a14:hiddenFill xmlns:a14="http://schemas.microsoft.com/office/drawing/2010/main">
                <a:solidFill>
                  <a:srgbClr val="FFFFFF"/>
                </a:solidFill>
              </a14:hiddenFill>
            </a:ext>
          </a:extLst>
        </p:spPr>
      </p:pic>
      <p:sp>
        <p:nvSpPr>
          <p:cNvPr id="30" name="Metin kutusu 29"/>
          <p:cNvSpPr txBox="1"/>
          <p:nvPr/>
        </p:nvSpPr>
        <p:spPr>
          <a:xfrm>
            <a:off x="254160" y="1534653"/>
            <a:ext cx="1512168" cy="400110"/>
          </a:xfrm>
          <a:prstGeom prst="rect">
            <a:avLst/>
          </a:prstGeom>
          <a:noFill/>
        </p:spPr>
        <p:txBody>
          <a:bodyPr wrap="square" rtlCol="0">
            <a:spAutoFit/>
          </a:bodyPr>
          <a:lstStyle/>
          <a:p>
            <a:r>
              <a:rPr lang="tr-TR" sz="2000" b="1" dirty="0" smtClean="0">
                <a:effectLst>
                  <a:outerShdw blurRad="38100" dist="38100" dir="2700000" algn="tl">
                    <a:srgbClr val="000000">
                      <a:alpha val="43137"/>
                    </a:srgbClr>
                  </a:outerShdw>
                </a:effectLst>
              </a:rPr>
              <a:t>SATICI</a:t>
            </a:r>
            <a:endParaRPr lang="tr-TR" sz="2000" b="1" dirty="0">
              <a:effectLst>
                <a:outerShdw blurRad="38100" dist="38100" dir="2700000" algn="tl">
                  <a:srgbClr val="000000">
                    <a:alpha val="43137"/>
                  </a:srgbClr>
                </a:outerShdw>
              </a:effectLst>
            </a:endParaRPr>
          </a:p>
        </p:txBody>
      </p:sp>
      <p:sp>
        <p:nvSpPr>
          <p:cNvPr id="31" name="Metin kutusu 30"/>
          <p:cNvSpPr txBox="1"/>
          <p:nvPr/>
        </p:nvSpPr>
        <p:spPr>
          <a:xfrm>
            <a:off x="8085919" y="1583981"/>
            <a:ext cx="950577" cy="400110"/>
          </a:xfrm>
          <a:prstGeom prst="rect">
            <a:avLst/>
          </a:prstGeom>
          <a:noFill/>
        </p:spPr>
        <p:txBody>
          <a:bodyPr wrap="square" rtlCol="0">
            <a:spAutoFit/>
          </a:bodyPr>
          <a:lstStyle/>
          <a:p>
            <a:r>
              <a:rPr lang="tr-TR" sz="2000" b="1" dirty="0">
                <a:effectLst>
                  <a:outerShdw blurRad="38100" dist="38100" dir="2700000" algn="tl">
                    <a:srgbClr val="000000">
                      <a:alpha val="43137"/>
                    </a:srgbClr>
                  </a:outerShdw>
                </a:effectLst>
              </a:rPr>
              <a:t>ALICI</a:t>
            </a:r>
          </a:p>
        </p:txBody>
      </p:sp>
      <p:sp>
        <p:nvSpPr>
          <p:cNvPr id="32" name="Metin kutusu 31"/>
          <p:cNvSpPr txBox="1"/>
          <p:nvPr/>
        </p:nvSpPr>
        <p:spPr>
          <a:xfrm>
            <a:off x="5325954" y="7533456"/>
            <a:ext cx="184731" cy="369332"/>
          </a:xfrm>
          <a:prstGeom prst="rect">
            <a:avLst/>
          </a:prstGeom>
          <a:noFill/>
        </p:spPr>
        <p:txBody>
          <a:bodyPr wrap="none" rtlCol="0">
            <a:spAutoFit/>
          </a:bodyPr>
          <a:lstStyle/>
          <a:p>
            <a:endParaRPr lang="tr-TR" dirty="0"/>
          </a:p>
        </p:txBody>
      </p:sp>
      <p:sp>
        <p:nvSpPr>
          <p:cNvPr id="44" name="Ellipse 44"/>
          <p:cNvSpPr/>
          <p:nvPr/>
        </p:nvSpPr>
        <p:spPr bwMode="auto">
          <a:xfrm rot="21448895">
            <a:off x="6583036" y="1431393"/>
            <a:ext cx="427261" cy="463429"/>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a:latin typeface="Calibri" pitchFamily="-112" charset="0"/>
                <a:ea typeface="ＭＳ Ｐゴシック" pitchFamily="-112" charset="-128"/>
                <a:cs typeface="ＭＳ Ｐゴシック" charset="0"/>
              </a:rPr>
              <a:t>2</a:t>
            </a:r>
            <a:endParaRPr lang="da-DK" b="1" dirty="0">
              <a:latin typeface="Calibri" pitchFamily="-112" charset="0"/>
              <a:ea typeface="ＭＳ Ｐゴシック" pitchFamily="-112" charset="-128"/>
              <a:cs typeface="ＭＳ Ｐゴシック" charset="0"/>
            </a:endParaRPr>
          </a:p>
        </p:txBody>
      </p:sp>
      <p:sp>
        <p:nvSpPr>
          <p:cNvPr id="47" name="Ellipse 44"/>
          <p:cNvSpPr/>
          <p:nvPr/>
        </p:nvSpPr>
        <p:spPr bwMode="auto">
          <a:xfrm rot="21448895">
            <a:off x="2327665" y="1496529"/>
            <a:ext cx="427261" cy="463429"/>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latin typeface="Calibri" pitchFamily="-112" charset="0"/>
                <a:ea typeface="ＭＳ Ｐゴシック" pitchFamily="-112" charset="-128"/>
                <a:cs typeface="ＭＳ Ｐゴシック" charset="0"/>
              </a:rPr>
              <a:t>1</a:t>
            </a:r>
            <a:endParaRPr lang="da-DK" b="1" dirty="0">
              <a:latin typeface="Calibri" pitchFamily="-112" charset="0"/>
              <a:ea typeface="ＭＳ Ｐゴシック" pitchFamily="-112" charset="-128"/>
              <a:cs typeface="ＭＳ Ｐゴシック" charset="0"/>
            </a:endParaRPr>
          </a:p>
        </p:txBody>
      </p:sp>
      <p:sp>
        <p:nvSpPr>
          <p:cNvPr id="48" name="Metin kutusu 47"/>
          <p:cNvSpPr txBox="1"/>
          <p:nvPr/>
        </p:nvSpPr>
        <p:spPr>
          <a:xfrm>
            <a:off x="4207504" y="4263013"/>
            <a:ext cx="882926" cy="461665"/>
          </a:xfrm>
          <a:prstGeom prst="rect">
            <a:avLst/>
          </a:prstGeom>
          <a:noFill/>
        </p:spPr>
        <p:txBody>
          <a:bodyPr wrap="square" rtlCol="0">
            <a:spAutoFit/>
          </a:bodyPr>
          <a:lstStyle/>
          <a:p>
            <a:r>
              <a:rPr lang="tr-TR" sz="2400" b="1" dirty="0" smtClean="0">
                <a:effectLst>
                  <a:outerShdw blurRad="38100" dist="38100" dir="2700000" algn="tl">
                    <a:srgbClr val="000000">
                      <a:alpha val="43137"/>
                    </a:srgbClr>
                  </a:outerShdw>
                </a:effectLst>
              </a:rPr>
              <a:t>GİB</a:t>
            </a:r>
            <a:endParaRPr lang="tr-TR" sz="2400" b="1" dirty="0">
              <a:effectLst>
                <a:outerShdw blurRad="38100" dist="38100" dir="2700000" algn="tl">
                  <a:srgbClr val="000000">
                    <a:alpha val="43137"/>
                  </a:srgbClr>
                </a:outerShdw>
              </a:effectLst>
            </a:endParaRPr>
          </a:p>
        </p:txBody>
      </p:sp>
      <p:pic>
        <p:nvPicPr>
          <p:cNvPr id="49" name="Picture 2" descr="http://www.medyaurfa.net/wp-content/uploads/2012/07/gelir-idaresi-ba%C5%9Fkanl%C4%B1%C4%9F%C4%B1.jpg"/>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grpSp>
        <p:nvGrpSpPr>
          <p:cNvPr id="59" name="Grup 58"/>
          <p:cNvGrpSpPr/>
          <p:nvPr/>
        </p:nvGrpSpPr>
        <p:grpSpPr>
          <a:xfrm>
            <a:off x="2069247" y="2046068"/>
            <a:ext cx="984619" cy="1255193"/>
            <a:chOff x="2069247" y="2046068"/>
            <a:chExt cx="984619" cy="1255193"/>
          </a:xfrm>
        </p:grpSpPr>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40441">
              <a:off x="2069247" y="2241684"/>
              <a:ext cx="984619" cy="1059577"/>
            </a:xfrm>
            <a:prstGeom prst="rect">
              <a:avLst/>
            </a:prstGeom>
          </p:spPr>
        </p:pic>
        <p:pic>
          <p:nvPicPr>
            <p:cNvPr id="50" name="Picture 4"/>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b="54894"/>
            <a:stretch/>
          </p:blipFill>
          <p:spPr bwMode="auto">
            <a:xfrm>
              <a:off x="2329098" y="2046068"/>
              <a:ext cx="543147" cy="7068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hreePt" dir="t"/>
            </a:scene3d>
            <a:sp3d>
              <a:bevelT w="25400" h="19050"/>
              <a:contourClr>
                <a:srgbClr val="FFFFFF"/>
              </a:contourClr>
            </a:sp3d>
            <a:extLst/>
          </p:spPr>
        </p:pic>
      </p:grpSp>
      <p:grpSp>
        <p:nvGrpSpPr>
          <p:cNvPr id="63" name="Grup 62"/>
          <p:cNvGrpSpPr/>
          <p:nvPr/>
        </p:nvGrpSpPr>
        <p:grpSpPr>
          <a:xfrm>
            <a:off x="5369471" y="3420639"/>
            <a:ext cx="2561531" cy="1264306"/>
            <a:chOff x="5369471" y="3420639"/>
            <a:chExt cx="2561531" cy="1264306"/>
          </a:xfrm>
        </p:grpSpPr>
        <p:grpSp>
          <p:nvGrpSpPr>
            <p:cNvPr id="17" name="Grup 16"/>
            <p:cNvGrpSpPr/>
            <p:nvPr/>
          </p:nvGrpSpPr>
          <p:grpSpPr>
            <a:xfrm>
              <a:off x="5369471" y="3420639"/>
              <a:ext cx="2561531" cy="619738"/>
              <a:chOff x="5369471" y="3420639"/>
              <a:chExt cx="2561531" cy="619738"/>
            </a:xfrm>
          </p:grpSpPr>
          <p:sp>
            <p:nvSpPr>
              <p:cNvPr id="18" name="Serbest Form 17"/>
              <p:cNvSpPr/>
              <p:nvPr/>
            </p:nvSpPr>
            <p:spPr>
              <a:xfrm flipV="1">
                <a:off x="5482730" y="3551376"/>
                <a:ext cx="2448272" cy="489001"/>
              </a:xfrm>
              <a:custGeom>
                <a:avLst/>
                <a:gdLst>
                  <a:gd name="connsiteX0" fmla="*/ 0 w 4590472"/>
                  <a:gd name="connsiteY0" fmla="*/ 877470 h 877470"/>
                  <a:gd name="connsiteX1" fmla="*/ 2262909 w 4590472"/>
                  <a:gd name="connsiteY1" fmla="*/ 16 h 877470"/>
                  <a:gd name="connsiteX2" fmla="*/ 4590472 w 4590472"/>
                  <a:gd name="connsiteY2" fmla="*/ 858998 h 877470"/>
                </a:gdLst>
                <a:ahLst/>
                <a:cxnLst>
                  <a:cxn ang="0">
                    <a:pos x="connsiteX0" y="connsiteY0"/>
                  </a:cxn>
                  <a:cxn ang="0">
                    <a:pos x="connsiteX1" y="connsiteY1"/>
                  </a:cxn>
                  <a:cxn ang="0">
                    <a:pos x="connsiteX2" y="connsiteY2"/>
                  </a:cxn>
                </a:cxnLst>
                <a:rect l="l" t="t" r="r" b="b"/>
                <a:pathLst>
                  <a:path w="4590472" h="877470">
                    <a:moveTo>
                      <a:pt x="0" y="877470"/>
                    </a:moveTo>
                    <a:cubicBezTo>
                      <a:pt x="748915" y="440282"/>
                      <a:pt x="1497830" y="3095"/>
                      <a:pt x="2262909" y="16"/>
                    </a:cubicBezTo>
                    <a:cubicBezTo>
                      <a:pt x="3027988" y="-3063"/>
                      <a:pt x="3809230" y="427967"/>
                      <a:pt x="4590472" y="858998"/>
                    </a:cubicBezTo>
                  </a:path>
                </a:pathLst>
              </a:custGeom>
              <a:ln>
                <a:solidFill>
                  <a:schemeClr val="tx2">
                    <a:lumMod val="60000"/>
                    <a:lumOff val="40000"/>
                  </a:schemeClr>
                </a:solidFill>
                <a:prstDash val="dash"/>
              </a:ln>
            </p:spPr>
            <p:style>
              <a:lnRef idx="2">
                <a:schemeClr val="accent2"/>
              </a:lnRef>
              <a:fillRef idx="0">
                <a:schemeClr val="accent2"/>
              </a:fillRef>
              <a:effectRef idx="1">
                <a:schemeClr val="accent2"/>
              </a:effectRef>
              <a:fontRef idx="minor">
                <a:schemeClr val="tx1"/>
              </a:fontRef>
            </p:style>
            <p:txBody>
              <a:bodyPr rtlCol="0" anchor="ctr"/>
              <a:lstStyle/>
              <a:p>
                <a:pPr algn="ctr"/>
                <a:endParaRPr lang="tr-TR"/>
              </a:p>
            </p:txBody>
          </p:sp>
          <p:sp>
            <p:nvSpPr>
              <p:cNvPr id="19" name="İkizkenar Üçgen 18"/>
              <p:cNvSpPr/>
              <p:nvPr/>
            </p:nvSpPr>
            <p:spPr>
              <a:xfrm rot="17410666">
                <a:off x="5369008" y="3421102"/>
                <a:ext cx="306732" cy="305805"/>
              </a:xfrm>
              <a:prstGeom prst="triangle">
                <a:avLst/>
              </a:prstGeom>
              <a:solidFill>
                <a:schemeClr val="tx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sp>
          <p:nvSpPr>
            <p:cNvPr id="41" name="Ellipse 44"/>
            <p:cNvSpPr/>
            <p:nvPr/>
          </p:nvSpPr>
          <p:spPr bwMode="auto">
            <a:xfrm rot="21448895">
              <a:off x="6310806" y="4221516"/>
              <a:ext cx="427261" cy="463429"/>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latin typeface="Calibri" pitchFamily="-112" charset="0"/>
                  <a:ea typeface="ＭＳ Ｐゴシック" pitchFamily="-112" charset="-128"/>
                  <a:cs typeface="ＭＳ Ｐゴシック" charset="0"/>
                </a:rPr>
                <a:t>3</a:t>
              </a:r>
              <a:endParaRPr lang="da-DK" b="1" dirty="0">
                <a:latin typeface="Calibri" pitchFamily="-112" charset="0"/>
                <a:ea typeface="ＭＳ Ｐゴシック" pitchFamily="-112" charset="-128"/>
                <a:cs typeface="ＭＳ Ｐゴシック" charset="0"/>
              </a:endParaRPr>
            </a:p>
          </p:txBody>
        </p:sp>
        <p:sp>
          <p:nvSpPr>
            <p:cNvPr id="57" name="Metin kutusu 56"/>
            <p:cNvSpPr txBox="1"/>
            <p:nvPr/>
          </p:nvSpPr>
          <p:spPr>
            <a:xfrm>
              <a:off x="6084168" y="3453916"/>
              <a:ext cx="1020604" cy="584775"/>
            </a:xfrm>
            <a:prstGeom prst="rect">
              <a:avLst/>
            </a:prstGeom>
            <a:noFill/>
          </p:spPr>
          <p:txBody>
            <a:bodyPr wrap="square" rtlCol="0">
              <a:spAutoFit/>
            </a:bodyPr>
            <a:lstStyle/>
            <a:p>
              <a:r>
                <a:rPr lang="tr-TR" sz="1600" dirty="0" smtClean="0"/>
                <a:t>SİSTEM YANITI</a:t>
              </a:r>
              <a:endParaRPr lang="tr-TR" sz="1600" dirty="0"/>
            </a:p>
          </p:txBody>
        </p:sp>
      </p:grpSp>
      <p:grpSp>
        <p:nvGrpSpPr>
          <p:cNvPr id="64" name="Grup 63"/>
          <p:cNvGrpSpPr/>
          <p:nvPr/>
        </p:nvGrpSpPr>
        <p:grpSpPr>
          <a:xfrm>
            <a:off x="1291986" y="3750236"/>
            <a:ext cx="2569112" cy="1216201"/>
            <a:chOff x="1291986" y="3750236"/>
            <a:chExt cx="2569112" cy="1216201"/>
          </a:xfrm>
        </p:grpSpPr>
        <p:grpSp>
          <p:nvGrpSpPr>
            <p:cNvPr id="27" name="Grup 26"/>
            <p:cNvGrpSpPr/>
            <p:nvPr/>
          </p:nvGrpSpPr>
          <p:grpSpPr>
            <a:xfrm>
              <a:off x="1291986" y="3750236"/>
              <a:ext cx="2569112" cy="671628"/>
              <a:chOff x="1291986" y="3750236"/>
              <a:chExt cx="2569112" cy="671628"/>
            </a:xfrm>
          </p:grpSpPr>
          <p:sp>
            <p:nvSpPr>
              <p:cNvPr id="28" name="Serbest Form 27"/>
              <p:cNvSpPr/>
              <p:nvPr/>
            </p:nvSpPr>
            <p:spPr>
              <a:xfrm flipV="1">
                <a:off x="1412826" y="3839326"/>
                <a:ext cx="2448272" cy="582538"/>
              </a:xfrm>
              <a:custGeom>
                <a:avLst/>
                <a:gdLst>
                  <a:gd name="connsiteX0" fmla="*/ 0 w 4590472"/>
                  <a:gd name="connsiteY0" fmla="*/ 877470 h 877470"/>
                  <a:gd name="connsiteX1" fmla="*/ 2262909 w 4590472"/>
                  <a:gd name="connsiteY1" fmla="*/ 16 h 877470"/>
                  <a:gd name="connsiteX2" fmla="*/ 4590472 w 4590472"/>
                  <a:gd name="connsiteY2" fmla="*/ 858998 h 877470"/>
                </a:gdLst>
                <a:ahLst/>
                <a:cxnLst>
                  <a:cxn ang="0">
                    <a:pos x="connsiteX0" y="connsiteY0"/>
                  </a:cxn>
                  <a:cxn ang="0">
                    <a:pos x="connsiteX1" y="connsiteY1"/>
                  </a:cxn>
                  <a:cxn ang="0">
                    <a:pos x="connsiteX2" y="connsiteY2"/>
                  </a:cxn>
                </a:cxnLst>
                <a:rect l="l" t="t" r="r" b="b"/>
                <a:pathLst>
                  <a:path w="4590472" h="877470">
                    <a:moveTo>
                      <a:pt x="0" y="877470"/>
                    </a:moveTo>
                    <a:cubicBezTo>
                      <a:pt x="748915" y="440282"/>
                      <a:pt x="1497830" y="3095"/>
                      <a:pt x="2262909" y="16"/>
                    </a:cubicBezTo>
                    <a:cubicBezTo>
                      <a:pt x="3027988" y="-3063"/>
                      <a:pt x="3809230" y="427967"/>
                      <a:pt x="4590472" y="858998"/>
                    </a:cubicBezTo>
                  </a:path>
                </a:pathLst>
              </a:custGeom>
              <a:ln>
                <a:solidFill>
                  <a:schemeClr val="tx2">
                    <a:lumMod val="60000"/>
                    <a:lumOff val="40000"/>
                  </a:schemeClr>
                </a:solidFill>
                <a:prstDash val="dash"/>
              </a:ln>
            </p:spPr>
            <p:style>
              <a:lnRef idx="2">
                <a:schemeClr val="accent2"/>
              </a:lnRef>
              <a:fillRef idx="0">
                <a:schemeClr val="accent2"/>
              </a:fillRef>
              <a:effectRef idx="1">
                <a:schemeClr val="accent2"/>
              </a:effectRef>
              <a:fontRef idx="minor">
                <a:schemeClr val="tx1"/>
              </a:fontRef>
            </p:style>
            <p:txBody>
              <a:bodyPr rtlCol="0" anchor="ctr"/>
              <a:lstStyle/>
              <a:p>
                <a:pPr algn="ctr"/>
                <a:endParaRPr lang="tr-TR"/>
              </a:p>
            </p:txBody>
          </p:sp>
          <p:sp>
            <p:nvSpPr>
              <p:cNvPr id="29" name="İkizkenar Üçgen 28"/>
              <p:cNvSpPr/>
              <p:nvPr/>
            </p:nvSpPr>
            <p:spPr>
              <a:xfrm rot="18275057">
                <a:off x="1291523" y="3750699"/>
                <a:ext cx="306732" cy="305805"/>
              </a:xfrm>
              <a:prstGeom prst="triangle">
                <a:avLst/>
              </a:prstGeom>
              <a:solidFill>
                <a:schemeClr val="accent1">
                  <a:lumMod val="40000"/>
                  <a:lumOff val="6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sp>
          <p:nvSpPr>
            <p:cNvPr id="38" name="Ellipse 44"/>
            <p:cNvSpPr/>
            <p:nvPr/>
          </p:nvSpPr>
          <p:spPr bwMode="auto">
            <a:xfrm rot="21448895">
              <a:off x="2396358" y="4503008"/>
              <a:ext cx="427261" cy="463429"/>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latin typeface="Calibri" pitchFamily="-112" charset="0"/>
                  <a:ea typeface="ＭＳ Ｐゴシック" pitchFamily="-112" charset="-128"/>
                  <a:cs typeface="ＭＳ Ｐゴシック" charset="0"/>
                </a:rPr>
                <a:t>4</a:t>
              </a:r>
              <a:endParaRPr lang="da-DK" b="1" dirty="0">
                <a:latin typeface="Calibri" pitchFamily="-112" charset="0"/>
                <a:ea typeface="ＭＳ Ｐゴシック" pitchFamily="-112" charset="-128"/>
                <a:cs typeface="ＭＳ Ｐゴシック" charset="0"/>
              </a:endParaRPr>
            </a:p>
          </p:txBody>
        </p:sp>
        <p:sp>
          <p:nvSpPr>
            <p:cNvPr id="58" name="Metin kutusu 57"/>
            <p:cNvSpPr txBox="1"/>
            <p:nvPr/>
          </p:nvSpPr>
          <p:spPr>
            <a:xfrm>
              <a:off x="2168524" y="3795876"/>
              <a:ext cx="1107331" cy="584775"/>
            </a:xfrm>
            <a:prstGeom prst="rect">
              <a:avLst/>
            </a:prstGeom>
            <a:noFill/>
          </p:spPr>
          <p:txBody>
            <a:bodyPr wrap="square" rtlCol="0">
              <a:spAutoFit/>
            </a:bodyPr>
            <a:lstStyle/>
            <a:p>
              <a:r>
                <a:rPr lang="tr-TR" sz="1600" dirty="0" smtClean="0"/>
                <a:t>SİSTEM YANITI</a:t>
              </a:r>
              <a:endParaRPr lang="tr-TR" sz="1600" dirty="0"/>
            </a:p>
          </p:txBody>
        </p:sp>
      </p:grpSp>
      <p:grpSp>
        <p:nvGrpSpPr>
          <p:cNvPr id="60" name="Grup 59"/>
          <p:cNvGrpSpPr/>
          <p:nvPr/>
        </p:nvGrpSpPr>
        <p:grpSpPr>
          <a:xfrm>
            <a:off x="6300074" y="1984091"/>
            <a:ext cx="984619" cy="1255193"/>
            <a:chOff x="2069247" y="2046068"/>
            <a:chExt cx="984619" cy="1255193"/>
          </a:xfrm>
        </p:grpSpPr>
        <p:pic>
          <p:nvPicPr>
            <p:cNvPr id="61" name="Resim 6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40441">
              <a:off x="2069247" y="2241684"/>
              <a:ext cx="984619" cy="1059577"/>
            </a:xfrm>
            <a:prstGeom prst="rect">
              <a:avLst/>
            </a:prstGeom>
          </p:spPr>
        </p:pic>
        <p:pic>
          <p:nvPicPr>
            <p:cNvPr id="62" name="Picture 4"/>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b="54894"/>
            <a:stretch/>
          </p:blipFill>
          <p:spPr bwMode="auto">
            <a:xfrm>
              <a:off x="2329098" y="2046068"/>
              <a:ext cx="543147" cy="7068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hreePt" dir="t"/>
            </a:scene3d>
            <a:sp3d>
              <a:bevelT w="25400" h="19050"/>
              <a:contourClr>
                <a:srgbClr val="FFFFFF"/>
              </a:contourClr>
            </a:sp3d>
            <a:extLst/>
          </p:spPr>
        </p:pic>
      </p:grpSp>
    </p:spTree>
    <p:extLst>
      <p:ext uri="{BB962C8B-B14F-4D97-AF65-F5344CB8AC3E}">
        <p14:creationId xmlns:p14="http://schemas.microsoft.com/office/powerpoint/2010/main" val="42244638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7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600"/>
                                        <p:tgtEl>
                                          <p:spTgt spid="5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childTnLst>
                          </p:cTn>
                        </p:par>
                        <p:par>
                          <p:cTn id="14" fill="hold">
                            <p:stCondLst>
                              <p:cond delay="1700"/>
                            </p:stCondLst>
                            <p:childTnLst>
                              <p:par>
                                <p:cTn id="15" presetID="22" presetClass="entr" presetSubtype="8"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1900"/>
                                        <p:tgtEl>
                                          <p:spTgt spid="14"/>
                                        </p:tgtEl>
                                      </p:cBhvr>
                                    </p:animEffect>
                                  </p:childTnLst>
                                </p:cTn>
                              </p:par>
                              <p:par>
                                <p:cTn id="18" presetID="10" presetClass="entr" presetSubtype="0" fill="hold" nodeType="with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800"/>
                                        <p:tgtEl>
                                          <p:spTgt spid="6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childTnLst>
                          </p:cTn>
                        </p:par>
                        <p:par>
                          <p:cTn id="24" fill="hold">
                            <p:stCondLst>
                              <p:cond delay="3600"/>
                            </p:stCondLst>
                            <p:childTnLst>
                              <p:par>
                                <p:cTn id="25" presetID="10"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par>
                          <p:cTn id="28" fill="hold">
                            <p:stCondLst>
                              <p:cond delay="4100"/>
                            </p:stCondLst>
                            <p:childTnLst>
                              <p:par>
                                <p:cTn id="29" presetID="22" presetClass="entr" presetSubtype="2"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right)">
                                      <p:cBhvr>
                                        <p:cTn id="31" dur="1400"/>
                                        <p:tgtEl>
                                          <p:spTgt spid="63"/>
                                        </p:tgtEl>
                                      </p:cBhvr>
                                    </p:animEffect>
                                  </p:childTnLst>
                                </p:cTn>
                              </p:par>
                            </p:childTnLst>
                          </p:cTn>
                        </p:par>
                        <p:par>
                          <p:cTn id="32" fill="hold">
                            <p:stCondLst>
                              <p:cond delay="5500"/>
                            </p:stCondLst>
                            <p:childTnLst>
                              <p:par>
                                <p:cTn id="33" presetID="22" presetClass="entr" presetSubtype="2" fill="hold"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right)">
                                      <p:cBhvr>
                                        <p:cTn id="35" dur="17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2996952"/>
            <a:ext cx="6528243" cy="3129211"/>
          </a:xfrm>
        </p:spPr>
        <p:txBody>
          <a:bodyPr/>
          <a:lstStyle/>
          <a:p>
            <a:endParaRPr lang="tr-TR" dirty="0" smtClean="0"/>
          </a:p>
          <a:p>
            <a:endParaRPr lang="tr-TR" dirty="0"/>
          </a:p>
        </p:txBody>
      </p:sp>
      <p:sp>
        <p:nvSpPr>
          <p:cNvPr id="2" name="Başlık 1"/>
          <p:cNvSpPr>
            <a:spLocks noGrp="1"/>
          </p:cNvSpPr>
          <p:nvPr>
            <p:ph type="title"/>
          </p:nvPr>
        </p:nvSpPr>
        <p:spPr>
          <a:xfrm>
            <a:off x="107504" y="2060848"/>
            <a:ext cx="8784976" cy="998984"/>
          </a:xfrm>
        </p:spPr>
        <p:txBody>
          <a:bodyPr>
            <a:noAutofit/>
          </a:bodyPr>
          <a:lstStyle/>
          <a:p>
            <a:pPr eaLnBrk="0" hangingPunct="0"/>
            <a:r>
              <a:rPr lang="tr-TR" sz="2000" b="1" dirty="0" smtClean="0">
                <a:solidFill>
                  <a:schemeClr val="tx1"/>
                </a:solidFill>
              </a:rPr>
              <a:t>Uygulamadan indirilen  e-fatura, Başkanlık tarafından sunulan ara yüz vasıtasıyla internet</a:t>
            </a:r>
            <a:r>
              <a:rPr lang="tr-TR" sz="2000" b="1" dirty="0">
                <a:solidFill>
                  <a:schemeClr val="tx1"/>
                </a:solidFill>
              </a:rPr>
              <a:t> </a:t>
            </a:r>
            <a:r>
              <a:rPr lang="tr-TR" sz="2000" b="1" dirty="0" smtClean="0">
                <a:solidFill>
                  <a:schemeClr val="tx1"/>
                </a:solidFill>
              </a:rPr>
              <a:t>bağlantısı  olan her yerde görüntülenebilmekte ve mali mührü doğrulanabilmekte ve başarılı bir şekilde e-Fatura merkezinden geçtiği sorgulanabilmektedir.</a:t>
            </a:r>
            <a:endParaRPr lang="en-US" sz="2000" b="1" dirty="0">
              <a:solidFill>
                <a:schemeClr val="tx1"/>
              </a:solidFill>
            </a:endParaRPr>
          </a:p>
        </p:txBody>
      </p:sp>
      <p:pic>
        <p:nvPicPr>
          <p:cNvPr id="16"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0876" y="3284038"/>
            <a:ext cx="6018891" cy="29969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 name="Başlık 1"/>
          <p:cNvSpPr txBox="1">
            <a:spLocks/>
          </p:cNvSpPr>
          <p:nvPr/>
        </p:nvSpPr>
        <p:spPr>
          <a:xfrm>
            <a:off x="1550876" y="445225"/>
            <a:ext cx="6347048"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2800" b="1" kern="0" dirty="0" smtClean="0">
                <a:solidFill>
                  <a:srgbClr val="C00000"/>
                </a:solidFill>
                <a:latin typeface="+mn-lt"/>
                <a:ea typeface="+mn-ea"/>
                <a:cs typeface="+mn-cs"/>
              </a:rPr>
              <a:t>e-FATURA GÖRÜNTÜLEME ve DOĞRULAMA</a:t>
            </a:r>
            <a:endParaRPr lang="tr-TR" sz="2800" b="1" kern="0" dirty="0">
              <a:solidFill>
                <a:srgbClr val="C00000"/>
              </a:solidFill>
              <a:latin typeface="+mn-lt"/>
              <a:ea typeface="+mn-ea"/>
              <a:cs typeface="+mn-cs"/>
            </a:endParaRPr>
          </a:p>
        </p:txBody>
      </p:sp>
    </p:spTree>
    <p:extLst>
      <p:ext uri="{BB962C8B-B14F-4D97-AF65-F5344CB8AC3E}">
        <p14:creationId xmlns:p14="http://schemas.microsoft.com/office/powerpoint/2010/main" val="137833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p:cNvSpPr>
            <a:spLocks noGrp="1"/>
          </p:cNvSpPr>
          <p:nvPr>
            <p:ph type="title"/>
          </p:nvPr>
        </p:nvSpPr>
        <p:spPr>
          <a:xfrm>
            <a:off x="340588" y="764704"/>
            <a:ext cx="8497092" cy="616455"/>
          </a:xfrm>
        </p:spPr>
        <p:txBody>
          <a:bodyPr/>
          <a:lstStyle/>
          <a:p>
            <a:pPr algn="ctr"/>
            <a:r>
              <a:rPr lang="tr-TR" b="1" dirty="0" smtClean="0">
                <a:solidFill>
                  <a:srgbClr val="C00000"/>
                </a:solidFill>
              </a:rPr>
              <a:t>ENTEGRASYON YÖNTEMİ</a:t>
            </a:r>
            <a:endParaRPr lang="tr-TR" b="1" dirty="0">
              <a:solidFill>
                <a:srgbClr val="C00000"/>
              </a:solidFill>
            </a:endParaRPr>
          </a:p>
        </p:txBody>
      </p:sp>
      <p:sp>
        <p:nvSpPr>
          <p:cNvPr id="3" name="İçerik Yer Tutucusu 2"/>
          <p:cNvSpPr>
            <a:spLocks noGrp="1"/>
          </p:cNvSpPr>
          <p:nvPr>
            <p:ph type="body" sz="quarter" idx="13"/>
          </p:nvPr>
        </p:nvSpPr>
        <p:spPr/>
        <p:txBody>
          <a:bodyPr/>
          <a:lstStyle/>
          <a:p>
            <a:endParaRPr lang="tr-TR" dirty="0" smtClean="0"/>
          </a:p>
          <a:p>
            <a:endParaRPr lang="tr-TR" dirty="0"/>
          </a:p>
        </p:txBody>
      </p:sp>
      <p:pic>
        <p:nvPicPr>
          <p:cNvPr id="16"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3"/>
          <p:cNvSpPr>
            <a:spLocks noChangeArrowheads="1"/>
          </p:cNvSpPr>
          <p:nvPr/>
        </p:nvSpPr>
        <p:spPr bwMode="gray">
          <a:xfrm>
            <a:off x="179512" y="2060848"/>
            <a:ext cx="8686130" cy="3960440"/>
          </a:xfrm>
          <a:prstGeom prst="rect">
            <a:avLst/>
          </a:prstGeom>
          <a:noFill/>
          <a:ln w="9525">
            <a:noFill/>
            <a:miter lim="800000"/>
            <a:headEnd/>
            <a:tailEnd/>
          </a:ln>
        </p:spPr>
        <p:txBody>
          <a:bodyPr wrap="none" lIns="90000" tIns="90000" rIns="72000" bIns="90000" anchor="ctr"/>
          <a:lstStyle/>
          <a:p>
            <a:pPr algn="just"/>
            <a:r>
              <a:rPr lang="tr-TR" sz="1700" dirty="0" smtClean="0"/>
              <a:t>Bilgi işlem sistemleri yeterli olan kullanıcıların, gerekli entegrasyonu sağlamaları koşulu</a:t>
            </a:r>
          </a:p>
          <a:p>
            <a:pPr algn="just"/>
            <a:r>
              <a:rPr lang="tr-TR" sz="1700" dirty="0" smtClean="0"/>
              <a:t>ile e-Fatura Uygulamasını doğrudan kendilerine ait bilgi işlem sistemleri aracılığı ile</a:t>
            </a:r>
          </a:p>
          <a:p>
            <a:pPr algn="just"/>
            <a:r>
              <a:rPr lang="tr-TR" sz="1700" dirty="0" smtClean="0"/>
              <a:t>kullanmaları mümkündür.</a:t>
            </a:r>
            <a:endParaRPr lang="en-US" sz="1700" dirty="0" smtClean="0"/>
          </a:p>
          <a:p>
            <a:pPr algn="just"/>
            <a:endParaRPr lang="tr-TR" sz="1700" dirty="0"/>
          </a:p>
          <a:p>
            <a:pPr algn="just"/>
            <a:r>
              <a:rPr lang="tr-TR" sz="1700" dirty="0" smtClean="0"/>
              <a:t>Uygulamaya </a:t>
            </a:r>
            <a:r>
              <a:rPr lang="tr-TR" sz="1700" dirty="0"/>
              <a:t>entegre olmak isteyenler, bilgi </a:t>
            </a:r>
            <a:r>
              <a:rPr lang="tr-TR" sz="1700" dirty="0" smtClean="0"/>
              <a:t>işlem </a:t>
            </a:r>
            <a:r>
              <a:rPr lang="tr-TR" sz="1700" dirty="0"/>
              <a:t>sistemlerinde gerekli ön hazırlıkları</a:t>
            </a:r>
          </a:p>
          <a:p>
            <a:pPr algn="just"/>
            <a:r>
              <a:rPr lang="tr-TR" sz="1700" dirty="0"/>
              <a:t>tamamladıktan sonra, sistemlerini ve fatura ile ilgili süreçlerini açıklayan dokümanlarla</a:t>
            </a:r>
          </a:p>
          <a:p>
            <a:pPr algn="just"/>
            <a:r>
              <a:rPr lang="tr-TR" sz="1700" dirty="0"/>
              <a:t>birlikte </a:t>
            </a:r>
            <a:r>
              <a:rPr lang="tr-TR" sz="1700" dirty="0" smtClean="0"/>
              <a:t>Başkanlığa </a:t>
            </a:r>
            <a:r>
              <a:rPr lang="tr-TR" sz="1700" dirty="0"/>
              <a:t>yazılı olarak </a:t>
            </a:r>
            <a:r>
              <a:rPr lang="tr-TR" sz="1700" dirty="0" smtClean="0"/>
              <a:t>başvuruda </a:t>
            </a:r>
            <a:r>
              <a:rPr lang="tr-TR" sz="1700" dirty="0"/>
              <a:t>bulunacaktır</a:t>
            </a:r>
            <a:r>
              <a:rPr lang="tr-TR" sz="1700" dirty="0" smtClean="0"/>
              <a:t>.</a:t>
            </a:r>
          </a:p>
          <a:p>
            <a:pPr algn="just"/>
            <a:endParaRPr lang="tr-TR" sz="1700" dirty="0"/>
          </a:p>
          <a:p>
            <a:pPr algn="just"/>
            <a:r>
              <a:rPr lang="tr-TR" sz="1700" dirty="0" smtClean="0"/>
              <a:t>Başvurusu </a:t>
            </a:r>
            <a:r>
              <a:rPr lang="tr-TR" sz="1700" dirty="0"/>
              <a:t>uygun bulunanlara entegrasyon </a:t>
            </a:r>
            <a:r>
              <a:rPr lang="tr-TR" sz="1700" dirty="0" smtClean="0"/>
              <a:t>işlemlerine başlayabilecekleri </a:t>
            </a:r>
            <a:r>
              <a:rPr lang="tr-TR" sz="1700" dirty="0"/>
              <a:t>bir yazı ile</a:t>
            </a:r>
          </a:p>
          <a:p>
            <a:pPr algn="just"/>
            <a:r>
              <a:rPr lang="tr-TR" sz="1700" dirty="0"/>
              <a:t>bildirilecektir. Entegrasyon </a:t>
            </a:r>
            <a:r>
              <a:rPr lang="tr-TR" sz="1700" dirty="0" smtClean="0"/>
              <a:t>çalışmaları, başlama </a:t>
            </a:r>
            <a:r>
              <a:rPr lang="tr-TR" sz="1700" dirty="0"/>
              <a:t>yazısı tarihinden itibaren en geç bir yıl</a:t>
            </a:r>
          </a:p>
          <a:p>
            <a:pPr algn="just"/>
            <a:r>
              <a:rPr lang="tr-TR" sz="1700" dirty="0"/>
              <a:t>içerisinde tamamlanmak </a:t>
            </a:r>
            <a:r>
              <a:rPr lang="tr-TR" sz="1700" dirty="0" smtClean="0"/>
              <a:t>zorundadır.</a:t>
            </a:r>
            <a:endParaRPr lang="en-US" sz="1700" dirty="0"/>
          </a:p>
        </p:txBody>
      </p:sp>
    </p:spTree>
    <p:extLst>
      <p:ext uri="{BB962C8B-B14F-4D97-AF65-F5344CB8AC3E}">
        <p14:creationId xmlns:p14="http://schemas.microsoft.com/office/powerpoint/2010/main" val="1479206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p:cNvSpPr>
            <a:spLocks noGrp="1"/>
          </p:cNvSpPr>
          <p:nvPr>
            <p:ph type="title"/>
          </p:nvPr>
        </p:nvSpPr>
        <p:spPr>
          <a:xfrm>
            <a:off x="229182" y="1196752"/>
            <a:ext cx="8497092" cy="1552559"/>
          </a:xfrm>
        </p:spPr>
        <p:txBody>
          <a:bodyPr/>
          <a:lstStyle/>
          <a:p>
            <a:pPr algn="ctr"/>
            <a:r>
              <a:rPr lang="tr-TR" b="1" dirty="0"/>
              <a:t/>
            </a:r>
            <a:br>
              <a:rPr lang="tr-TR" b="1" dirty="0"/>
            </a:br>
            <a:endParaRPr lang="tr-TR" dirty="0"/>
          </a:p>
        </p:txBody>
      </p:sp>
      <p:sp>
        <p:nvSpPr>
          <p:cNvPr id="3" name="İçerik Yer Tutucusu 2"/>
          <p:cNvSpPr>
            <a:spLocks noGrp="1"/>
          </p:cNvSpPr>
          <p:nvPr>
            <p:ph type="body" sz="quarter" idx="13"/>
          </p:nvPr>
        </p:nvSpPr>
        <p:spPr/>
        <p:txBody>
          <a:bodyPr/>
          <a:lstStyle/>
          <a:p>
            <a:endParaRPr lang="tr-TR" dirty="0" smtClean="0"/>
          </a:p>
          <a:p>
            <a:endParaRPr lang="tr-TR" dirty="0"/>
          </a:p>
        </p:txBody>
      </p:sp>
      <p:pic>
        <p:nvPicPr>
          <p:cNvPr id="16"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3"/>
          <p:cNvSpPr>
            <a:spLocks noChangeArrowheads="1"/>
          </p:cNvSpPr>
          <p:nvPr/>
        </p:nvSpPr>
        <p:spPr bwMode="gray">
          <a:xfrm>
            <a:off x="116891" y="2512641"/>
            <a:ext cx="8784976" cy="1289753"/>
          </a:xfrm>
          <a:prstGeom prst="rect">
            <a:avLst/>
          </a:prstGeom>
          <a:noFill/>
          <a:ln w="9525">
            <a:noFill/>
            <a:miter lim="800000"/>
            <a:headEnd/>
            <a:tailEnd/>
          </a:ln>
        </p:spPr>
        <p:txBody>
          <a:bodyPr wrap="square" lIns="90000" tIns="90000" rIns="72000" bIns="90000" anchor="ctr" anchorCtr="0">
            <a:spAutoFit/>
          </a:bodyPr>
          <a:lstStyle/>
          <a:p>
            <a:pPr algn="just"/>
            <a:r>
              <a:rPr lang="tr-TR" sz="2400" dirty="0" smtClean="0">
                <a:solidFill>
                  <a:srgbClr val="C00000"/>
                </a:solidFill>
              </a:rPr>
              <a:t>Özel Entegrasyon: </a:t>
            </a:r>
            <a:r>
              <a:rPr lang="tr-TR" sz="2400" dirty="0" smtClean="0"/>
              <a:t>Elektronik faturalamada uzmanlaşmış bir kurumun, başka mükelleflerin faturalarını  göndermek  ve almak  amacıyla  kendi  sistemini  Başkanlık sistemine entegre  etmesidir. </a:t>
            </a:r>
          </a:p>
        </p:txBody>
      </p:sp>
      <p:sp>
        <p:nvSpPr>
          <p:cNvPr id="4" name="Dikdörtgen 3"/>
          <p:cNvSpPr/>
          <p:nvPr/>
        </p:nvSpPr>
        <p:spPr>
          <a:xfrm>
            <a:off x="222530" y="3821510"/>
            <a:ext cx="8712969" cy="1569660"/>
          </a:xfrm>
          <a:prstGeom prst="rect">
            <a:avLst/>
          </a:prstGeom>
        </p:spPr>
        <p:txBody>
          <a:bodyPr wrap="square">
            <a:spAutoFit/>
          </a:bodyPr>
          <a:lstStyle/>
          <a:p>
            <a:pPr algn="just"/>
            <a:r>
              <a:rPr lang="tr-TR" sz="2400" dirty="0"/>
              <a:t>Bu hizmeti sunmak isteyen kurumların Başkanlıktan özel entegrasyon izni almaları gerekmektedir. Başkanlıktan özel entegrasyon izni alan kurumların (özel </a:t>
            </a:r>
            <a:r>
              <a:rPr lang="tr-TR" sz="2400" dirty="0" err="1"/>
              <a:t>entegratörlerin</a:t>
            </a:r>
            <a:r>
              <a:rPr lang="tr-TR" sz="2400" dirty="0"/>
              <a:t>) listesi </a:t>
            </a:r>
            <a:r>
              <a:rPr lang="tr-TR" sz="2400" dirty="0">
                <a:solidFill>
                  <a:srgbClr val="0070C0"/>
                </a:solidFill>
                <a:hlinkClick r:id="rId4"/>
              </a:rPr>
              <a:t>www.efatura.gov.tr</a:t>
            </a:r>
            <a:r>
              <a:rPr lang="tr-TR" sz="2400" dirty="0">
                <a:solidFill>
                  <a:srgbClr val="0070C0"/>
                </a:solidFill>
              </a:rPr>
              <a:t> </a:t>
            </a:r>
            <a:r>
              <a:rPr lang="tr-TR" sz="2400" dirty="0"/>
              <a:t>internet adresinden yayınlanmaktadır.</a:t>
            </a:r>
          </a:p>
        </p:txBody>
      </p:sp>
      <p:pic>
        <p:nvPicPr>
          <p:cNvPr id="2" name="Resim 1"/>
          <p:cNvPicPr>
            <a:picLocks noChangeAspect="1"/>
          </p:cNvPicPr>
          <p:nvPr/>
        </p:nvPicPr>
        <p:blipFill>
          <a:blip r:embed="rId5" cstate="print">
            <a:extLst>
              <a:ext uri="{BEBA8EAE-BF5A-486C-A8C5-ECC9F3942E4B}">
                <a14:imgProps xmlns:a14="http://schemas.microsoft.com/office/drawing/2010/main">
                  <a14:imgLayer r:embed="rId6">
                    <a14:imgEffect>
                      <a14:brightnessContrast bright="6000"/>
                    </a14:imgEffect>
                  </a14:imgLayer>
                </a14:imgProps>
              </a:ext>
              <a:ext uri="{28A0092B-C50C-407E-A947-70E740481C1C}">
                <a14:useLocalDpi xmlns:a14="http://schemas.microsoft.com/office/drawing/2010/main" val="0"/>
              </a:ext>
            </a:extLst>
          </a:blip>
          <a:stretch>
            <a:fillRect/>
          </a:stretch>
        </p:blipFill>
        <p:spPr>
          <a:xfrm>
            <a:off x="2699792" y="44624"/>
            <a:ext cx="3346588" cy="1872208"/>
          </a:xfrm>
          <a:prstGeom prst="rect">
            <a:avLst/>
          </a:prstGeom>
        </p:spPr>
      </p:pic>
    </p:spTree>
    <p:extLst>
      <p:ext uri="{BB962C8B-B14F-4D97-AF65-F5344CB8AC3E}">
        <p14:creationId xmlns:p14="http://schemas.microsoft.com/office/powerpoint/2010/main" val="2162006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7" name="Rectangle 11"/>
          <p:cNvSpPr>
            <a:spLocks noChangeArrowheads="1"/>
          </p:cNvSpPr>
          <p:nvPr/>
        </p:nvSpPr>
        <p:spPr bwMode="gray">
          <a:xfrm>
            <a:off x="5036626" y="834971"/>
            <a:ext cx="3757612" cy="540000"/>
          </a:xfrm>
          <a:prstGeom prst="rect">
            <a:avLst/>
          </a:prstGeom>
          <a:gradFill flip="none" rotWithShape="1">
            <a:gsLst>
              <a:gs pos="0">
                <a:srgbClr val="FFCC00">
                  <a:tint val="66000"/>
                  <a:satMod val="160000"/>
                </a:srgbClr>
              </a:gs>
              <a:gs pos="50000">
                <a:srgbClr val="FFCC00">
                  <a:tint val="44500"/>
                  <a:satMod val="160000"/>
                </a:srgbClr>
              </a:gs>
              <a:gs pos="100000">
                <a:srgbClr val="FFCC00">
                  <a:tint val="23500"/>
                  <a:satMod val="160000"/>
                </a:srgbClr>
              </a:gs>
            </a:gsLst>
            <a:lin ang="2700000" scaled="1"/>
            <a:tileRect/>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a:r>
              <a:rPr lang="tr-TR" sz="2400" b="1" dirty="0"/>
              <a:t>ENTEGRASYON</a:t>
            </a:r>
          </a:p>
        </p:txBody>
      </p:sp>
      <p:sp>
        <p:nvSpPr>
          <p:cNvPr id="3085" name="Rectangle 13"/>
          <p:cNvSpPr>
            <a:spLocks noChangeArrowheads="1"/>
          </p:cNvSpPr>
          <p:nvPr/>
        </p:nvSpPr>
        <p:spPr bwMode="gray">
          <a:xfrm>
            <a:off x="361392" y="796210"/>
            <a:ext cx="3757613" cy="540000"/>
          </a:xfrm>
          <a:prstGeom prst="rect">
            <a:avLst/>
          </a:prstGeom>
          <a:gradFill flip="none" rotWithShape="1">
            <a:gsLst>
              <a:gs pos="0">
                <a:srgbClr val="FFCC00">
                  <a:tint val="66000"/>
                  <a:satMod val="160000"/>
                </a:srgbClr>
              </a:gs>
              <a:gs pos="50000">
                <a:srgbClr val="FFCC00">
                  <a:tint val="44500"/>
                  <a:satMod val="160000"/>
                </a:srgbClr>
              </a:gs>
              <a:gs pos="100000">
                <a:srgbClr val="FFCC00">
                  <a:tint val="23500"/>
                  <a:satMod val="160000"/>
                </a:srgbClr>
              </a:gs>
            </a:gsLst>
            <a:lin ang="2700000" scaled="1"/>
            <a:tileRect/>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marL="109728" indent="0" algn="ctr">
              <a:buNone/>
            </a:pPr>
            <a:r>
              <a:rPr lang="tr-TR" sz="2400" b="1" dirty="0"/>
              <a:t>ÖZEL ENTEGRASYON</a:t>
            </a:r>
          </a:p>
        </p:txBody>
      </p:sp>
      <p:sp>
        <p:nvSpPr>
          <p:cNvPr id="3088" name="Rectangle 5"/>
          <p:cNvSpPr>
            <a:spLocks noChangeArrowheads="1"/>
          </p:cNvSpPr>
          <p:nvPr/>
        </p:nvSpPr>
        <p:spPr bwMode="gray">
          <a:xfrm>
            <a:off x="5076057" y="1374971"/>
            <a:ext cx="3757612" cy="3189092"/>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80000" tIns="216000" rIns="144000" bIns="72000"/>
          <a:lstStyle/>
          <a:p>
            <a:pPr marL="452628" indent="-342900">
              <a:buFont typeface="Arial" pitchFamily="34" charset="0"/>
              <a:buChar char="•"/>
            </a:pPr>
            <a:r>
              <a:rPr lang="tr-TR" sz="1400" dirty="0"/>
              <a:t>Entegrasyon oluşturan firma ise </a:t>
            </a:r>
            <a:r>
              <a:rPr lang="tr-TR" sz="1400" dirty="0" smtClean="0"/>
              <a:t>sistemini doğrudan </a:t>
            </a:r>
            <a:r>
              <a:rPr lang="tr-TR" sz="1400" dirty="0" err="1" smtClean="0"/>
              <a:t>GİB’e</a:t>
            </a:r>
            <a:r>
              <a:rPr lang="tr-TR" sz="1400" dirty="0" smtClean="0"/>
              <a:t> bağlamaktadır.</a:t>
            </a:r>
          </a:p>
          <a:p>
            <a:pPr marL="452628" indent="-342900">
              <a:buFont typeface="Arial" pitchFamily="34" charset="0"/>
              <a:buChar char="•"/>
            </a:pPr>
            <a:r>
              <a:rPr lang="tr-TR" sz="1400" dirty="0" smtClean="0"/>
              <a:t>Faturanın iletimini ve muhafazasını kendi bilgi işlem sisteminde yapar.</a:t>
            </a:r>
          </a:p>
          <a:p>
            <a:pPr marL="452628" indent="-342900">
              <a:buFont typeface="Arial" pitchFamily="34" charset="0"/>
              <a:buChar char="•"/>
            </a:pPr>
            <a:r>
              <a:rPr lang="tr-TR" sz="1400" dirty="0" smtClean="0"/>
              <a:t>7/24 iş sürekliliğini kendi sağlamak zorundadır.</a:t>
            </a:r>
          </a:p>
          <a:p>
            <a:pPr marL="452628" indent="-342900">
              <a:buFont typeface="Arial" pitchFamily="34" charset="0"/>
              <a:buChar char="•"/>
            </a:pPr>
            <a:r>
              <a:rPr lang="tr-TR" sz="1400" dirty="0" smtClean="0"/>
              <a:t>Bilgi işlem sistemi yatırımı ve teknik personel istihdamı gerektirir.</a:t>
            </a:r>
          </a:p>
          <a:p>
            <a:pPr marL="452628" indent="-342900">
              <a:buFont typeface="Arial" pitchFamily="34" charset="0"/>
              <a:buChar char="•"/>
            </a:pPr>
            <a:r>
              <a:rPr lang="tr-TR" sz="1400" dirty="0" smtClean="0"/>
              <a:t>E-Fatura Sistemine dahil olmak isteyen mükellef </a:t>
            </a:r>
            <a:r>
              <a:rPr lang="tr-TR" sz="1400" dirty="0" err="1" smtClean="0"/>
              <a:t>GİB’in</a:t>
            </a:r>
            <a:r>
              <a:rPr lang="tr-TR" sz="1400" dirty="0" smtClean="0"/>
              <a:t> testlerini başarı ile tamamlamak zorundadır.</a:t>
            </a:r>
            <a:endParaRPr lang="tr-TR" sz="1400" dirty="0"/>
          </a:p>
          <a:p>
            <a:pPr marL="109728" indent="0">
              <a:buNone/>
            </a:pPr>
            <a:endParaRPr lang="tr-TR" sz="1400" u="sng" dirty="0"/>
          </a:p>
        </p:txBody>
      </p:sp>
      <p:sp>
        <p:nvSpPr>
          <p:cNvPr id="3086" name="Rectangle 14"/>
          <p:cNvSpPr>
            <a:spLocks noChangeArrowheads="1"/>
          </p:cNvSpPr>
          <p:nvPr/>
        </p:nvSpPr>
        <p:spPr bwMode="gray">
          <a:xfrm>
            <a:off x="378798" y="1336210"/>
            <a:ext cx="3757613" cy="351900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80000" tIns="216000" rIns="144000" bIns="72000"/>
          <a:lstStyle/>
          <a:p>
            <a:pPr marL="452628" indent="-342900">
              <a:buFont typeface="Arial" pitchFamily="34" charset="0"/>
              <a:buChar char="•"/>
            </a:pPr>
            <a:r>
              <a:rPr lang="tr-TR" sz="1400" dirty="0"/>
              <a:t>Özel </a:t>
            </a:r>
            <a:r>
              <a:rPr lang="tr-TR" sz="1400" dirty="0" err="1" smtClean="0"/>
              <a:t>Entegratör</a:t>
            </a:r>
            <a:r>
              <a:rPr lang="tr-TR" sz="1400" dirty="0" smtClean="0"/>
              <a:t>, sistemini </a:t>
            </a:r>
            <a:r>
              <a:rPr lang="tr-TR" sz="1400" dirty="0" err="1" smtClean="0"/>
              <a:t>GİB’e</a:t>
            </a:r>
            <a:r>
              <a:rPr lang="tr-TR" sz="1400" dirty="0" smtClean="0"/>
              <a:t> bağlayarak </a:t>
            </a:r>
            <a:r>
              <a:rPr lang="tr-TR" sz="1400" dirty="0"/>
              <a:t>başka </a:t>
            </a:r>
            <a:r>
              <a:rPr lang="tr-TR" sz="1400" dirty="0" smtClean="0"/>
              <a:t>firmaların kullanımına açmaktadır.</a:t>
            </a:r>
          </a:p>
          <a:p>
            <a:pPr marL="452628" indent="-342900">
              <a:buFont typeface="Arial" pitchFamily="34" charset="0"/>
              <a:buChar char="•"/>
            </a:pPr>
            <a:r>
              <a:rPr lang="tr-TR" sz="1400" dirty="0" smtClean="0"/>
              <a:t>Faturanın iletimini ve muhafazasını sizin adınıza yapar.</a:t>
            </a:r>
          </a:p>
          <a:p>
            <a:pPr marL="452628" indent="-342900">
              <a:buFont typeface="Arial" pitchFamily="34" charset="0"/>
              <a:buChar char="•"/>
            </a:pPr>
            <a:r>
              <a:rPr lang="tr-TR" sz="1400" dirty="0" smtClean="0"/>
              <a:t>İş sürekliliğini sağlar.</a:t>
            </a:r>
          </a:p>
          <a:p>
            <a:pPr marL="452628" indent="-342900">
              <a:buFont typeface="Arial" pitchFamily="34" charset="0"/>
              <a:buChar char="•"/>
            </a:pPr>
            <a:r>
              <a:rPr lang="tr-TR" sz="1400" dirty="0" smtClean="0"/>
              <a:t>Mükellefe bilgi işlem sistemi yatırımı ve teknik personel istihdamı gerektirmez.</a:t>
            </a:r>
          </a:p>
          <a:p>
            <a:pPr marL="452628" indent="-342900">
              <a:buFont typeface="Arial" pitchFamily="34" charset="0"/>
              <a:buChar char="•"/>
            </a:pPr>
            <a:r>
              <a:rPr lang="tr-TR" sz="1400" dirty="0" smtClean="0"/>
              <a:t>Mali mührü elinde olan mükellefi e-Fatura sistemine hızlıca dahil eder.</a:t>
            </a:r>
          </a:p>
          <a:p>
            <a:pPr marL="452628" indent="-342900">
              <a:buFont typeface="Arial" pitchFamily="34" charset="0"/>
              <a:buChar char="•"/>
            </a:pPr>
            <a:r>
              <a:rPr lang="tr-TR" sz="1400" dirty="0" smtClean="0"/>
              <a:t>Müşterilerinin faturalarını kendine ait mali mühür ile imzalayabilir.</a:t>
            </a:r>
            <a:endParaRPr lang="tr-TR" sz="1400" dirty="0"/>
          </a:p>
        </p:txBody>
      </p:sp>
      <p:sp>
        <p:nvSpPr>
          <p:cNvPr id="3080" name="AutoShape 41"/>
          <p:cNvSpPr>
            <a:spLocks noChangeArrowheads="1"/>
          </p:cNvSpPr>
          <p:nvPr/>
        </p:nvSpPr>
        <p:spPr bwMode="auto">
          <a:xfrm flipH="1">
            <a:off x="3825875" y="1558925"/>
            <a:ext cx="661988" cy="879475"/>
          </a:xfrm>
          <a:prstGeom prst="rightArrow">
            <a:avLst>
              <a:gd name="adj1" fmla="val 50111"/>
              <a:gd name="adj2" fmla="val 63157"/>
            </a:avLst>
          </a:prstGeom>
          <a:gradFill rotWithShape="1">
            <a:gsLst>
              <a:gs pos="0">
                <a:srgbClr val="E9E9E9"/>
              </a:gs>
              <a:gs pos="100000">
                <a:srgbClr val="B2B2B2"/>
              </a:gs>
            </a:gsLst>
            <a:lin ang="0" scaled="1"/>
          </a:gra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p>
        </p:txBody>
      </p:sp>
      <p:sp>
        <p:nvSpPr>
          <p:cNvPr id="3090" name="AutoShape 18"/>
          <p:cNvSpPr>
            <a:spLocks noChangeArrowheads="1"/>
          </p:cNvSpPr>
          <p:nvPr/>
        </p:nvSpPr>
        <p:spPr bwMode="auto">
          <a:xfrm>
            <a:off x="4635500" y="1558925"/>
            <a:ext cx="661988" cy="879475"/>
          </a:xfrm>
          <a:prstGeom prst="rightArrow">
            <a:avLst>
              <a:gd name="adj1" fmla="val 50111"/>
              <a:gd name="adj2" fmla="val 63157"/>
            </a:avLst>
          </a:prstGeom>
          <a:gradFill rotWithShape="1">
            <a:gsLst>
              <a:gs pos="0">
                <a:srgbClr val="E9E9E9"/>
              </a:gs>
              <a:gs pos="100000">
                <a:srgbClr val="B2B2B2"/>
              </a:gs>
            </a:gsLst>
            <a:lin ang="0" scaled="1"/>
          </a:gra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p>
        </p:txBody>
      </p:sp>
      <p:sp>
        <p:nvSpPr>
          <p:cNvPr id="4" name="AutoShape 41"/>
          <p:cNvSpPr>
            <a:spLocks noChangeArrowheads="1"/>
          </p:cNvSpPr>
          <p:nvPr/>
        </p:nvSpPr>
        <p:spPr bwMode="auto">
          <a:xfrm flipH="1">
            <a:off x="3825875" y="1558925"/>
            <a:ext cx="661988" cy="879475"/>
          </a:xfrm>
          <a:prstGeom prst="rightArrow">
            <a:avLst>
              <a:gd name="adj1" fmla="val 50111"/>
              <a:gd name="adj2" fmla="val 63157"/>
            </a:avLst>
          </a:prstGeom>
          <a:gradFill rotWithShape="1">
            <a:gsLst>
              <a:gs pos="100000">
                <a:srgbClr val="C00000"/>
              </a:gs>
              <a:gs pos="100000">
                <a:schemeClr val="tx2"/>
              </a:gs>
            </a:gsLst>
            <a:lin ang="0" scaled="1"/>
          </a:gra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p>
        </p:txBody>
      </p:sp>
      <p:sp>
        <p:nvSpPr>
          <p:cNvPr id="5" name="AutoShape 18"/>
          <p:cNvSpPr>
            <a:spLocks noChangeArrowheads="1"/>
          </p:cNvSpPr>
          <p:nvPr/>
        </p:nvSpPr>
        <p:spPr bwMode="auto">
          <a:xfrm>
            <a:off x="4635500" y="1558925"/>
            <a:ext cx="661988" cy="879475"/>
          </a:xfrm>
          <a:prstGeom prst="rightArrow">
            <a:avLst>
              <a:gd name="adj1" fmla="val 50111"/>
              <a:gd name="adj2" fmla="val 63157"/>
            </a:avLst>
          </a:prstGeom>
          <a:solidFill>
            <a:srgbClr val="C00000"/>
          </a:soli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p>
        </p:txBody>
      </p:sp>
      <p:sp>
        <p:nvSpPr>
          <p:cNvPr id="14376" name="Rectangle 40"/>
          <p:cNvSpPr>
            <a:spLocks noChangeArrowheads="1"/>
          </p:cNvSpPr>
          <p:nvPr/>
        </p:nvSpPr>
        <p:spPr bwMode="auto">
          <a:xfrm rot="5400000">
            <a:off x="4514850" y="2343150"/>
            <a:ext cx="114300" cy="9144000"/>
          </a:xfrm>
          <a:prstGeom prst="rect">
            <a:avLst/>
          </a:prstGeom>
          <a:solidFill>
            <a:schemeClr val="bg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tr-TR"/>
          </a:p>
        </p:txBody>
      </p:sp>
      <p:pic>
        <p:nvPicPr>
          <p:cNvPr id="34" name="Resim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4437112"/>
            <a:ext cx="3833342" cy="16561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5" name="Resim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6056" y="4406368"/>
            <a:ext cx="3757613" cy="16869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Dikdörtgen 7"/>
          <p:cNvSpPr/>
          <p:nvPr/>
        </p:nvSpPr>
        <p:spPr>
          <a:xfrm>
            <a:off x="2013125" y="188640"/>
            <a:ext cx="5117748" cy="646331"/>
          </a:xfrm>
          <a:prstGeom prst="rect">
            <a:avLst/>
          </a:prstGeom>
        </p:spPr>
        <p:txBody>
          <a:bodyPr wrap="none">
            <a:spAutoFit/>
          </a:bodyPr>
          <a:lstStyle/>
          <a:p>
            <a:pPr algn="ctr"/>
            <a:r>
              <a:rPr lang="tr-TR" sz="3600" b="1" dirty="0" smtClean="0">
                <a:ln w="1905"/>
                <a:solidFill>
                  <a:srgbClr val="C00000"/>
                </a:solidFill>
                <a:effectLst>
                  <a:innerShdw blurRad="69850" dist="43180" dir="5400000">
                    <a:srgbClr val="000000">
                      <a:alpha val="65000"/>
                    </a:srgbClr>
                  </a:innerShdw>
                </a:effectLst>
              </a:rPr>
              <a:t>ENTEGRASYONDAN FARKI</a:t>
            </a:r>
            <a:endParaRPr lang="tr-TR" sz="3600" b="1" dirty="0">
              <a:ln w="1905"/>
              <a:solidFill>
                <a:srgbClr val="C00000"/>
              </a:solidFill>
              <a:effectLst>
                <a:innerShdw blurRad="69850" dist="43180" dir="5400000">
                  <a:srgbClr val="000000">
                    <a:alpha val="65000"/>
                  </a:srgbClr>
                </a:innerShdw>
              </a:effectLst>
            </a:endParaRPr>
          </a:p>
        </p:txBody>
      </p:sp>
      <p:pic>
        <p:nvPicPr>
          <p:cNvPr id="15" name="Picture 2" descr="http://www.medyaurfa.net/wp-content/uploads/2012/07/gelir-idaresi-ba%C5%9Fkanl%C4%B1%C4%9F%C4%B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707833"/>
      </p:ext>
    </p:extLst>
  </p:cSld>
  <p:clrMapOvr>
    <a:masterClrMapping/>
  </p:clrMapOvr>
  <p:transition advClick="0" advTm="1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85"/>
                                        </p:tgtEl>
                                        <p:attrNameLst>
                                          <p:attrName>style.visibility</p:attrName>
                                        </p:attrNameLst>
                                      </p:cBhvr>
                                      <p:to>
                                        <p:strVal val="visible"/>
                                      </p:to>
                                    </p:set>
                                    <p:animEffect transition="in" filter="fade">
                                      <p:cBhvr>
                                        <p:cTn id="7" dur="500"/>
                                        <p:tgtEl>
                                          <p:spTgt spid="308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86"/>
                                        </p:tgtEl>
                                        <p:attrNameLst>
                                          <p:attrName>style.visibility</p:attrName>
                                        </p:attrNameLst>
                                      </p:cBhvr>
                                      <p:to>
                                        <p:strVal val="visible"/>
                                      </p:to>
                                    </p:set>
                                    <p:animEffect transition="in" filter="fade">
                                      <p:cBhvr>
                                        <p:cTn id="11" dur="500"/>
                                        <p:tgtEl>
                                          <p:spTgt spid="3086"/>
                                        </p:tgtEl>
                                      </p:cBhvr>
                                    </p:animEffect>
                                  </p:childTnLst>
                                </p:cTn>
                              </p:par>
                              <p:par>
                                <p:cTn id="12" presetID="10" presetClass="entr" presetSubtype="0"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fade">
                                      <p:cBhvr>
                                        <p:cTn id="14" dur="500"/>
                                        <p:tgtEl>
                                          <p:spTgt spid="34"/>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087"/>
                                        </p:tgtEl>
                                        <p:attrNameLst>
                                          <p:attrName>style.visibility</p:attrName>
                                        </p:attrNameLst>
                                      </p:cBhvr>
                                      <p:to>
                                        <p:strVal val="visible"/>
                                      </p:to>
                                    </p:set>
                                    <p:animEffect transition="in" filter="fade">
                                      <p:cBhvr>
                                        <p:cTn id="18" dur="500"/>
                                        <p:tgtEl>
                                          <p:spTgt spid="3087"/>
                                        </p:tgtEl>
                                      </p:cBhvr>
                                    </p:animEffect>
                                  </p:childTnLst>
                                </p:cTn>
                              </p:par>
                              <p:par>
                                <p:cTn id="19" presetID="10" presetClass="entr" presetSubtype="0"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3088"/>
                                        </p:tgtEl>
                                        <p:attrNameLst>
                                          <p:attrName>style.visibility</p:attrName>
                                        </p:attrNameLst>
                                      </p:cBhvr>
                                      <p:to>
                                        <p:strVal val="visible"/>
                                      </p:to>
                                    </p:set>
                                    <p:animEffect transition="in" filter="fade">
                                      <p:cBhvr>
                                        <p:cTn id="25" dur="500"/>
                                        <p:tgtEl>
                                          <p:spTgt spid="3088"/>
                                        </p:tgtEl>
                                      </p:cBhvr>
                                    </p:animEffect>
                                  </p:childTnLst>
                                </p:cTn>
                              </p:par>
                            </p:childTnLst>
                          </p:cTn>
                        </p:par>
                        <p:par>
                          <p:cTn id="26" fill="hold" nodeType="afterGroup">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3080"/>
                                        </p:tgtEl>
                                        <p:attrNameLst>
                                          <p:attrName>style.visibility</p:attrName>
                                        </p:attrNameLst>
                                      </p:cBhvr>
                                      <p:to>
                                        <p:strVal val="visible"/>
                                      </p:to>
                                    </p:set>
                                    <p:animEffect transition="in" filter="fade">
                                      <p:cBhvr>
                                        <p:cTn id="29" dur="500"/>
                                        <p:tgtEl>
                                          <p:spTgt spid="3080"/>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090"/>
                                        </p:tgtEl>
                                        <p:attrNameLst>
                                          <p:attrName>style.visibility</p:attrName>
                                        </p:attrNameLst>
                                      </p:cBhvr>
                                      <p:to>
                                        <p:strVal val="visible"/>
                                      </p:to>
                                    </p:set>
                                    <p:animEffect transition="in" filter="fade">
                                      <p:cBhvr>
                                        <p:cTn id="33" dur="500"/>
                                        <p:tgtEl>
                                          <p:spTgt spid="3090"/>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par>
                          <p:cTn id="38" fill="hold" nodeType="afterGroup">
                            <p:stCondLst>
                              <p:cond delay="3500"/>
                            </p:stCondLst>
                            <p:childTnLst>
                              <p:par>
                                <p:cTn id="39" presetID="10" presetClass="exit" presetSubtype="0" fill="hold" grpId="1" nodeType="afterEffect">
                                  <p:stCondLst>
                                    <p:cond delay="0"/>
                                  </p:stCondLst>
                                  <p:childTnLst>
                                    <p:animEffect transition="out" filter="fade">
                                      <p:cBhvr>
                                        <p:cTn id="40" dur="1000"/>
                                        <p:tgtEl>
                                          <p:spTgt spid="4"/>
                                        </p:tgtEl>
                                      </p:cBhvr>
                                    </p:animEffect>
                                    <p:set>
                                      <p:cBhvr>
                                        <p:cTn id="41" dur="1" fill="hold">
                                          <p:stCondLst>
                                            <p:cond delay="999"/>
                                          </p:stCondLst>
                                        </p:cTn>
                                        <p:tgtEl>
                                          <p:spTgt spid="4"/>
                                        </p:tgtEl>
                                        <p:attrNameLst>
                                          <p:attrName>style.visibility</p:attrName>
                                        </p:attrNameLst>
                                      </p:cBhvr>
                                      <p:to>
                                        <p:strVal val="hidden"/>
                                      </p:to>
                                    </p:set>
                                  </p:childTnLst>
                                </p:cTn>
                              </p:par>
                            </p:childTnLst>
                          </p:cTn>
                        </p:par>
                        <p:par>
                          <p:cTn id="42" fill="hold" nodeType="afterGroup">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500"/>
                                        <p:tgtEl>
                                          <p:spTgt spid="5"/>
                                        </p:tgtEl>
                                      </p:cBhvr>
                                    </p:animEffect>
                                  </p:childTnLst>
                                </p:cTn>
                              </p:par>
                            </p:childTnLst>
                          </p:cTn>
                        </p:par>
                        <p:par>
                          <p:cTn id="46" fill="hold" nodeType="afterGroup">
                            <p:stCondLst>
                              <p:cond delay="5000"/>
                            </p:stCondLst>
                            <p:childTnLst>
                              <p:par>
                                <p:cTn id="47" presetID="10" presetClass="exit" presetSubtype="0" fill="hold" grpId="1" nodeType="afterEffect">
                                  <p:stCondLst>
                                    <p:cond delay="0"/>
                                  </p:stCondLst>
                                  <p:childTnLst>
                                    <p:animEffect transition="out" filter="fade">
                                      <p:cBhvr>
                                        <p:cTn id="48" dur="1000"/>
                                        <p:tgtEl>
                                          <p:spTgt spid="5"/>
                                        </p:tgtEl>
                                      </p:cBhvr>
                                    </p:animEffect>
                                    <p:set>
                                      <p:cBhvr>
                                        <p:cTn id="49" dur="1" fill="hold">
                                          <p:stCondLst>
                                            <p:cond delay="999"/>
                                          </p:stCondLst>
                                        </p:cTn>
                                        <p:tgtEl>
                                          <p:spTgt spid="5"/>
                                        </p:tgtEl>
                                        <p:attrNameLst>
                                          <p:attrName>style.visibility</p:attrName>
                                        </p:attrNameLst>
                                      </p:cBhvr>
                                      <p:to>
                                        <p:strVal val="hidden"/>
                                      </p:to>
                                    </p:set>
                                  </p:childTnLst>
                                </p:cTn>
                              </p:par>
                            </p:childTnLst>
                          </p:cTn>
                        </p:par>
                        <p:par>
                          <p:cTn id="50" fill="hold" nodeType="afterGroup">
                            <p:stCondLst>
                              <p:cond delay="6000"/>
                            </p:stCondLst>
                            <p:childTnLst>
                              <p:par>
                                <p:cTn id="51" presetID="26" presetClass="emph" presetSubtype="0" fill="hold" grpId="0" nodeType="afterEffect">
                                  <p:stCondLst>
                                    <p:cond delay="1500"/>
                                  </p:stCondLst>
                                  <p:childTnLst>
                                    <p:animEffect transition="out" filter="fade">
                                      <p:cBhvr>
                                        <p:cTn id="52" dur="3000" tmFilter="0, 0; .2, .5; .8, .5; 1, 0"/>
                                        <p:tgtEl>
                                          <p:spTgt spid="14376"/>
                                        </p:tgtEl>
                                      </p:cBhvr>
                                    </p:animEffect>
                                    <p:animScale>
                                      <p:cBhvr>
                                        <p:cTn id="53" dur="1500" autoRev="1" fill="hold"/>
                                        <p:tgtEl>
                                          <p:spTgt spid="1437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7" grpId="0" animBg="1"/>
      <p:bldP spid="3085" grpId="0" animBg="1"/>
      <p:bldP spid="3088" grpId="0" animBg="1"/>
      <p:bldP spid="3086" grpId="0" animBg="1"/>
      <p:bldP spid="3080" grpId="0" animBg="1"/>
      <p:bldP spid="3090" grpId="0" animBg="1"/>
      <p:bldP spid="4" grpId="0" animBg="1"/>
      <p:bldP spid="4" grpId="1" animBg="1"/>
      <p:bldP spid="5" grpId="0" animBg="1"/>
      <p:bldP spid="5" grpId="1" animBg="1"/>
      <p:bldP spid="143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7"/>
          <p:cNvGrpSpPr/>
          <p:nvPr/>
        </p:nvGrpSpPr>
        <p:grpSpPr>
          <a:xfrm>
            <a:off x="1043608" y="1623909"/>
            <a:ext cx="1961109" cy="2087124"/>
            <a:chOff x="395536" y="2420888"/>
            <a:chExt cx="2448271" cy="2448271"/>
          </a:xfrm>
        </p:grpSpPr>
        <p:pic>
          <p:nvPicPr>
            <p:cNvPr id="6" name="Resim 5"/>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95536" y="2420888"/>
              <a:ext cx="2448271" cy="2448271"/>
            </a:xfrm>
            <a:prstGeom prst="rect">
              <a:avLst/>
            </a:prstGeom>
          </p:spPr>
        </p:pic>
        <p:sp>
          <p:nvSpPr>
            <p:cNvPr id="7" name="Dikdörtgen 6"/>
            <p:cNvSpPr/>
            <p:nvPr/>
          </p:nvSpPr>
          <p:spPr>
            <a:xfrm rot="20195940">
              <a:off x="936319" y="2726851"/>
              <a:ext cx="988742" cy="18772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050" b="1" dirty="0" smtClean="0">
                  <a:solidFill>
                    <a:schemeClr val="tx1"/>
                  </a:solidFill>
                </a:rPr>
                <a:t>SÖZLEŞME</a:t>
              </a:r>
              <a:endParaRPr lang="tr-TR" sz="1050" b="1" dirty="0">
                <a:solidFill>
                  <a:schemeClr val="tx1"/>
                </a:solidFill>
              </a:endParaRPr>
            </a:p>
          </p:txBody>
        </p:sp>
      </p:grpSp>
      <p:grpSp>
        <p:nvGrpSpPr>
          <p:cNvPr id="3" name="Grup 13"/>
          <p:cNvGrpSpPr/>
          <p:nvPr/>
        </p:nvGrpSpPr>
        <p:grpSpPr>
          <a:xfrm>
            <a:off x="35496" y="1554549"/>
            <a:ext cx="1201160" cy="1535847"/>
            <a:chOff x="289539" y="2041365"/>
            <a:chExt cx="1201160" cy="1535847"/>
          </a:xfrm>
        </p:grpSpPr>
        <p:pic>
          <p:nvPicPr>
            <p:cNvPr id="11" name="Resim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9539" y="2376052"/>
              <a:ext cx="1201160" cy="1201160"/>
            </a:xfrm>
            <a:prstGeom prst="rect">
              <a:avLst/>
            </a:prstGeom>
          </p:spPr>
        </p:pic>
        <p:sp>
          <p:nvSpPr>
            <p:cNvPr id="12" name="Dikdörtgen 11"/>
            <p:cNvSpPr/>
            <p:nvPr/>
          </p:nvSpPr>
          <p:spPr>
            <a:xfrm>
              <a:off x="399048" y="2041365"/>
              <a:ext cx="982141" cy="3222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100" b="1" dirty="0" smtClean="0">
                  <a:solidFill>
                    <a:schemeClr val="bg1"/>
                  </a:solidFill>
                </a:rPr>
                <a:t>MÜKELLEF</a:t>
              </a:r>
              <a:endParaRPr lang="tr-TR" sz="1100" b="1" dirty="0">
                <a:solidFill>
                  <a:schemeClr val="bg1"/>
                </a:solidFill>
              </a:endParaRPr>
            </a:p>
          </p:txBody>
        </p:sp>
      </p:grpSp>
      <p:grpSp>
        <p:nvGrpSpPr>
          <p:cNvPr id="4" name="Grup 14"/>
          <p:cNvGrpSpPr/>
          <p:nvPr/>
        </p:nvGrpSpPr>
        <p:grpSpPr>
          <a:xfrm>
            <a:off x="3635896" y="1556792"/>
            <a:ext cx="1404156" cy="1794201"/>
            <a:chOff x="3869922" y="1745234"/>
            <a:chExt cx="1404156" cy="1794201"/>
          </a:xfrm>
        </p:grpSpPr>
        <p:pic>
          <p:nvPicPr>
            <p:cNvPr id="9" name="Resim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9922" y="2135279"/>
              <a:ext cx="1404156" cy="1404156"/>
            </a:xfrm>
            <a:prstGeom prst="rect">
              <a:avLst/>
            </a:prstGeom>
          </p:spPr>
        </p:pic>
        <p:sp>
          <p:nvSpPr>
            <p:cNvPr id="13" name="Dikdörtgen 12"/>
            <p:cNvSpPr/>
            <p:nvPr/>
          </p:nvSpPr>
          <p:spPr>
            <a:xfrm>
              <a:off x="3869922" y="1745234"/>
              <a:ext cx="1404156" cy="4086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100" b="1" dirty="0" smtClean="0">
                  <a:solidFill>
                    <a:schemeClr val="bg1"/>
                  </a:solidFill>
                </a:rPr>
                <a:t>ÖZEL</a:t>
              </a:r>
            </a:p>
            <a:p>
              <a:pPr algn="ctr"/>
              <a:r>
                <a:rPr lang="tr-TR" sz="1100" b="1" dirty="0" smtClean="0">
                  <a:solidFill>
                    <a:schemeClr val="bg1"/>
                  </a:solidFill>
                </a:rPr>
                <a:t>ENTEGRATÖR</a:t>
              </a:r>
              <a:endParaRPr lang="tr-TR" sz="1100" b="1" dirty="0">
                <a:solidFill>
                  <a:schemeClr val="bg1"/>
                </a:solidFill>
              </a:endParaRPr>
            </a:p>
          </p:txBody>
        </p:sp>
      </p:grpSp>
      <p:sp>
        <p:nvSpPr>
          <p:cNvPr id="21" name="Metin kutusu 20"/>
          <p:cNvSpPr txBox="1"/>
          <p:nvPr/>
        </p:nvSpPr>
        <p:spPr>
          <a:xfrm>
            <a:off x="74129" y="3441774"/>
            <a:ext cx="4677891" cy="2677656"/>
          </a:xfrm>
          <a:prstGeom prst="rect">
            <a:avLst/>
          </a:prstGeom>
          <a:noFill/>
        </p:spPr>
        <p:txBody>
          <a:bodyPr wrap="square" rtlCol="0">
            <a:spAutoFit/>
          </a:bodyPr>
          <a:lstStyle/>
          <a:p>
            <a:pPr algn="just"/>
            <a:r>
              <a:rPr lang="tr-TR" dirty="0" smtClean="0"/>
              <a:t>Mükellef </a:t>
            </a:r>
            <a:r>
              <a:rPr lang="tr-TR" dirty="0" smtClean="0">
                <a:hlinkClick r:id="rId6"/>
              </a:rPr>
              <a:t>www.efatura.gov.tr</a:t>
            </a:r>
            <a:r>
              <a:rPr lang="tr-TR" dirty="0"/>
              <a:t> </a:t>
            </a:r>
            <a:r>
              <a:rPr lang="tr-TR" dirty="0" smtClean="0"/>
              <a:t>adresindeki başvuru adımlarını izleyerek başvurusunu yapar.</a:t>
            </a:r>
          </a:p>
          <a:p>
            <a:pPr algn="just"/>
            <a:endParaRPr lang="tr-TR" dirty="0" smtClean="0"/>
          </a:p>
          <a:p>
            <a:pPr algn="just"/>
            <a:r>
              <a:rPr lang="tr-TR" dirty="0"/>
              <a:t>E-Fatura uygulamasına kayıtlı olmayan mükelleflerin mali mühür sertifikası ürettirmeleri, daha sonra özel </a:t>
            </a:r>
            <a:r>
              <a:rPr lang="tr-TR" dirty="0" err="1"/>
              <a:t>entegratör</a:t>
            </a:r>
            <a:r>
              <a:rPr lang="tr-TR" dirty="0"/>
              <a:t> kurumlar ile anlaşma yapmaları gerekmektedir.</a:t>
            </a:r>
            <a:endParaRPr lang="tr-TR" sz="2400" dirty="0"/>
          </a:p>
          <a:p>
            <a:pPr algn="just"/>
            <a:endParaRPr lang="tr-TR" sz="2400" dirty="0"/>
          </a:p>
          <a:p>
            <a:pPr algn="just"/>
            <a:endParaRPr lang="tr-TR" dirty="0"/>
          </a:p>
        </p:txBody>
      </p:sp>
      <p:sp>
        <p:nvSpPr>
          <p:cNvPr id="24" name="Metin kutusu 23"/>
          <p:cNvSpPr txBox="1"/>
          <p:nvPr/>
        </p:nvSpPr>
        <p:spPr>
          <a:xfrm>
            <a:off x="1970239" y="3369766"/>
            <a:ext cx="3249833" cy="923330"/>
          </a:xfrm>
          <a:prstGeom prst="rect">
            <a:avLst/>
          </a:prstGeom>
          <a:noFill/>
        </p:spPr>
        <p:txBody>
          <a:bodyPr wrap="square" rtlCol="0">
            <a:spAutoFit/>
          </a:bodyPr>
          <a:lstStyle/>
          <a:p>
            <a:r>
              <a:rPr lang="tr-TR" dirty="0" smtClean="0">
                <a:hlinkClick r:id="rId6"/>
              </a:rPr>
              <a:t>www.efatura.gov.tr</a:t>
            </a:r>
            <a:endParaRPr lang="tr-TR" dirty="0" smtClean="0"/>
          </a:p>
          <a:p>
            <a:r>
              <a:rPr lang="tr-TR" dirty="0" smtClean="0"/>
              <a:t>adresindeki ilan edilen bir özel </a:t>
            </a:r>
            <a:r>
              <a:rPr lang="tr-TR" dirty="0" err="1" smtClean="0"/>
              <a:t>entegratör</a:t>
            </a:r>
            <a:r>
              <a:rPr lang="tr-TR" dirty="0" smtClean="0"/>
              <a:t> ile sözleşme yapar</a:t>
            </a:r>
            <a:endParaRPr lang="tr-TR" dirty="0"/>
          </a:p>
        </p:txBody>
      </p:sp>
      <p:sp>
        <p:nvSpPr>
          <p:cNvPr id="25" name="Başlık 1"/>
          <p:cNvSpPr>
            <a:spLocks noGrp="1"/>
          </p:cNvSpPr>
          <p:nvPr>
            <p:ph type="title"/>
          </p:nvPr>
        </p:nvSpPr>
        <p:spPr>
          <a:xfrm>
            <a:off x="289539" y="27384"/>
            <a:ext cx="8746957" cy="1169368"/>
          </a:xfrm>
        </p:spPr>
        <p:txBody>
          <a:bodyPr>
            <a:normAutofit/>
          </a:bodyPr>
          <a:lstStyle/>
          <a:p>
            <a:pPr algn="ctr"/>
            <a:r>
              <a:rPr lang="tr-TR" sz="3200" spc="300" dirty="0">
                <a:ln w="1905"/>
                <a:solidFill>
                  <a:srgbClr val="C00000"/>
                </a:solidFill>
                <a:effectLst>
                  <a:innerShdw blurRad="69850" dist="43180" dir="5400000">
                    <a:srgbClr val="000000">
                      <a:alpha val="65000"/>
                    </a:srgbClr>
                  </a:innerShdw>
                </a:effectLst>
                <a:latin typeface="+mn-lt"/>
                <a:ea typeface="+mn-ea"/>
                <a:cs typeface="+mn-cs"/>
              </a:rPr>
              <a:t>Özel Entegrasyon Yöntemi ile e-Fatura Uygulamasını Kullanma</a:t>
            </a:r>
          </a:p>
        </p:txBody>
      </p:sp>
      <p:grpSp>
        <p:nvGrpSpPr>
          <p:cNvPr id="5" name="Grup 22"/>
          <p:cNvGrpSpPr/>
          <p:nvPr/>
        </p:nvGrpSpPr>
        <p:grpSpPr>
          <a:xfrm>
            <a:off x="1331640" y="1412776"/>
            <a:ext cx="2438400" cy="2438400"/>
            <a:chOff x="2051720" y="1710680"/>
            <a:chExt cx="2438400" cy="2438400"/>
          </a:xfrm>
        </p:grpSpPr>
        <p:pic>
          <p:nvPicPr>
            <p:cNvPr id="17" name="Resim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51720" y="1710680"/>
              <a:ext cx="2438400" cy="2438400"/>
            </a:xfrm>
            <a:prstGeom prst="rect">
              <a:avLst/>
            </a:prstGeom>
          </p:spPr>
        </p:pic>
        <p:pic>
          <p:nvPicPr>
            <p:cNvPr id="3074"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11477" r="68077" b="56867"/>
            <a:stretch/>
          </p:blipFill>
          <p:spPr bwMode="auto">
            <a:xfrm>
              <a:off x="2159092" y="2301766"/>
              <a:ext cx="2232248" cy="1138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19676"/>
            <a:stretch/>
          </p:blipFill>
          <p:spPr bwMode="auto">
            <a:xfrm>
              <a:off x="2159092" y="1988840"/>
              <a:ext cx="2232000" cy="318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Oval 21"/>
            <p:cNvSpPr/>
            <p:nvPr/>
          </p:nvSpPr>
          <p:spPr>
            <a:xfrm>
              <a:off x="2843808" y="2301766"/>
              <a:ext cx="576064" cy="2631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 name="Grup 33"/>
          <p:cNvGrpSpPr/>
          <p:nvPr/>
        </p:nvGrpSpPr>
        <p:grpSpPr>
          <a:xfrm>
            <a:off x="6670104" y="1268760"/>
            <a:ext cx="2438400" cy="2438400"/>
            <a:chOff x="2200672" y="4225554"/>
            <a:chExt cx="2438400" cy="2438400"/>
          </a:xfrm>
        </p:grpSpPr>
        <p:pic>
          <p:nvPicPr>
            <p:cNvPr id="27" name="Resim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00672" y="4225554"/>
              <a:ext cx="2438400" cy="2438400"/>
            </a:xfrm>
            <a:prstGeom prst="rect">
              <a:avLst/>
            </a:prstGeom>
          </p:spPr>
        </p:pic>
        <p:pic>
          <p:nvPicPr>
            <p:cNvPr id="33" name="Picture 7" descr="http://www.vergisigorta.com/images/haberresim/gelir-idaresi-baskanligina-yeni-atamalarde9c1fff3d.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339752" y="4581129"/>
              <a:ext cx="2150368" cy="1296143"/>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Metin kutusu 31"/>
          <p:cNvSpPr txBox="1"/>
          <p:nvPr/>
        </p:nvSpPr>
        <p:spPr>
          <a:xfrm>
            <a:off x="5436096" y="3352924"/>
            <a:ext cx="3613966" cy="2308324"/>
          </a:xfrm>
          <a:prstGeom prst="rect">
            <a:avLst/>
          </a:prstGeom>
          <a:noFill/>
        </p:spPr>
        <p:txBody>
          <a:bodyPr wrap="square" rtlCol="0">
            <a:spAutoFit/>
          </a:bodyPr>
          <a:lstStyle/>
          <a:p>
            <a:pPr algn="just"/>
            <a:r>
              <a:rPr lang="tr-TR" dirty="0" smtClean="0"/>
              <a:t>Özel </a:t>
            </a:r>
            <a:r>
              <a:rPr lang="tr-TR" dirty="0" err="1" smtClean="0"/>
              <a:t>entegratör</a:t>
            </a:r>
            <a:r>
              <a:rPr lang="tr-TR" dirty="0" smtClean="0"/>
              <a:t> sözleşme yaptığı mükellefi Gelir İdaresi Başkanlığı’na elektronik ortamda bildirir.</a:t>
            </a:r>
          </a:p>
          <a:p>
            <a:pPr algn="just"/>
            <a:endParaRPr lang="tr-TR" dirty="0" smtClean="0"/>
          </a:p>
          <a:p>
            <a:pPr algn="just"/>
            <a:r>
              <a:rPr lang="tr-TR" dirty="0" smtClean="0"/>
              <a:t>Ayrıca </a:t>
            </a:r>
            <a:r>
              <a:rPr lang="tr-TR" dirty="0"/>
              <a:t>Hesabı kapatılan mükelleflerin bilgileri aynı yöntemle elektronik ortamda Başkanlığa bildirilecektir.</a:t>
            </a:r>
          </a:p>
          <a:p>
            <a:pPr algn="just"/>
            <a:endParaRPr lang="tr-TR" dirty="0"/>
          </a:p>
        </p:txBody>
      </p:sp>
      <p:sp>
        <p:nvSpPr>
          <p:cNvPr id="35" name="Metin kutusu 34"/>
          <p:cNvSpPr txBox="1"/>
          <p:nvPr/>
        </p:nvSpPr>
        <p:spPr>
          <a:xfrm>
            <a:off x="168024" y="4971524"/>
            <a:ext cx="3528392" cy="646331"/>
          </a:xfrm>
          <a:prstGeom prst="rect">
            <a:avLst/>
          </a:prstGeom>
          <a:noFill/>
        </p:spPr>
        <p:txBody>
          <a:bodyPr wrap="square" rtlCol="0">
            <a:spAutoFit/>
          </a:bodyPr>
          <a:lstStyle/>
          <a:p>
            <a:r>
              <a:rPr lang="tr-TR" dirty="0" smtClean="0"/>
              <a:t>Bir mükellef birden fazla özel </a:t>
            </a:r>
            <a:r>
              <a:rPr lang="tr-TR" dirty="0" err="1" smtClean="0"/>
              <a:t>entegratör</a:t>
            </a:r>
            <a:r>
              <a:rPr lang="tr-TR" dirty="0"/>
              <a:t> </a:t>
            </a:r>
            <a:r>
              <a:rPr lang="tr-TR" dirty="0" smtClean="0"/>
              <a:t>ile anlaşabilir.</a:t>
            </a:r>
            <a:endParaRPr lang="tr-TR" dirty="0"/>
          </a:p>
        </p:txBody>
      </p:sp>
      <p:grpSp>
        <p:nvGrpSpPr>
          <p:cNvPr id="10" name="Grup 39"/>
          <p:cNvGrpSpPr/>
          <p:nvPr/>
        </p:nvGrpSpPr>
        <p:grpSpPr>
          <a:xfrm>
            <a:off x="3347864" y="4437112"/>
            <a:ext cx="1404156" cy="1794201"/>
            <a:chOff x="3869922" y="1745234"/>
            <a:chExt cx="1404156" cy="1794201"/>
          </a:xfrm>
        </p:grpSpPr>
        <p:pic>
          <p:nvPicPr>
            <p:cNvPr id="41" name="Resim 4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9922" y="2135279"/>
              <a:ext cx="1404156" cy="1404156"/>
            </a:xfrm>
            <a:prstGeom prst="rect">
              <a:avLst/>
            </a:prstGeom>
          </p:spPr>
        </p:pic>
        <p:sp>
          <p:nvSpPr>
            <p:cNvPr id="42" name="Dikdörtgen 41"/>
            <p:cNvSpPr/>
            <p:nvPr/>
          </p:nvSpPr>
          <p:spPr>
            <a:xfrm>
              <a:off x="3869922" y="1745234"/>
              <a:ext cx="1404156" cy="4086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100" b="1" dirty="0" smtClean="0">
                  <a:solidFill>
                    <a:schemeClr val="bg1"/>
                  </a:solidFill>
                </a:rPr>
                <a:t>ÖZEL</a:t>
              </a:r>
            </a:p>
            <a:p>
              <a:pPr algn="ctr"/>
              <a:r>
                <a:rPr lang="tr-TR" sz="1100" b="1" dirty="0" smtClean="0">
                  <a:solidFill>
                    <a:schemeClr val="bg1"/>
                  </a:solidFill>
                </a:rPr>
                <a:t>ENTEGRATÖR</a:t>
              </a:r>
              <a:endParaRPr lang="tr-TR" sz="1100" b="1" dirty="0">
                <a:solidFill>
                  <a:schemeClr val="bg1"/>
                </a:solidFill>
              </a:endParaRPr>
            </a:p>
          </p:txBody>
        </p:sp>
      </p:grpSp>
      <p:cxnSp>
        <p:nvCxnSpPr>
          <p:cNvPr id="37" name="Düz Ok Bağlayıcısı 36"/>
          <p:cNvCxnSpPr/>
          <p:nvPr/>
        </p:nvCxnSpPr>
        <p:spPr>
          <a:xfrm>
            <a:off x="755576" y="3090396"/>
            <a:ext cx="2568386" cy="2066796"/>
          </a:xfrm>
          <a:prstGeom prst="straightConnector1">
            <a:avLst/>
          </a:prstGeom>
          <a:ln w="508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45" name="Düz Ok Bağlayıcısı 44"/>
          <p:cNvCxnSpPr/>
          <p:nvPr/>
        </p:nvCxnSpPr>
        <p:spPr>
          <a:xfrm>
            <a:off x="971600" y="2564904"/>
            <a:ext cx="2629839" cy="0"/>
          </a:xfrm>
          <a:prstGeom prst="straightConnector1">
            <a:avLst/>
          </a:prstGeom>
          <a:ln w="50800">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26" name="Resim 2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254061" y="2078088"/>
            <a:ext cx="698544" cy="698544"/>
          </a:xfrm>
          <a:prstGeom prst="rect">
            <a:avLst/>
          </a:prstGeom>
        </p:spPr>
      </p:pic>
      <p:pic>
        <p:nvPicPr>
          <p:cNvPr id="30" name="Picture 2" descr="http://www.medyaurfa.net/wp-content/uploads/2012/07/gelir-idaresi-ba%C5%9Fkanl%C4%B1%C4%9F%C4%B1.jpg"/>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67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1000"/>
                                        <p:tgtEl>
                                          <p:spTgt spid="21"/>
                                        </p:tgtEl>
                                      </p:cBhvr>
                                    </p:animEffect>
                                    <p:anim calcmode="lin" valueType="num">
                                      <p:cBhvr>
                                        <p:cTn id="11" dur="1000" fill="hold"/>
                                        <p:tgtEl>
                                          <p:spTgt spid="21"/>
                                        </p:tgtEl>
                                        <p:attrNameLst>
                                          <p:attrName>ppt_x</p:attrName>
                                        </p:attrNameLst>
                                      </p:cBhvr>
                                      <p:tavLst>
                                        <p:tav tm="0">
                                          <p:val>
                                            <p:strVal val="#ppt_x"/>
                                          </p:val>
                                        </p:tav>
                                        <p:tav tm="100000">
                                          <p:val>
                                            <p:strVal val="#ppt_x"/>
                                          </p:val>
                                        </p:tav>
                                      </p:tavLst>
                                    </p:anim>
                                    <p:anim calcmode="lin" valueType="num">
                                      <p:cBhvr>
                                        <p:cTn id="12" dur="1000" fill="hold"/>
                                        <p:tgtEl>
                                          <p:spTgt spid="21"/>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10" presetClass="exit" presetSubtype="0" fill="hold" nodeType="afterEffect">
                                  <p:stCondLst>
                                    <p:cond delay="1500"/>
                                  </p:stCondLst>
                                  <p:childTnLst>
                                    <p:animEffect transition="out" filter="fade">
                                      <p:cBhvr>
                                        <p:cTn id="15" dur="500"/>
                                        <p:tgtEl>
                                          <p:spTgt spid="5"/>
                                        </p:tgtEl>
                                      </p:cBhvr>
                                    </p:animEffect>
                                    <p:set>
                                      <p:cBhvr>
                                        <p:cTn id="16" dur="1" fill="hold">
                                          <p:stCondLst>
                                            <p:cond delay="499"/>
                                          </p:stCondLst>
                                        </p:cTn>
                                        <p:tgtEl>
                                          <p:spTgt spid="5"/>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1500"/>
                                        <p:tgtEl>
                                          <p:spTgt spid="21"/>
                                        </p:tgtEl>
                                      </p:cBhvr>
                                    </p:animEffect>
                                    <p:set>
                                      <p:cBhvr>
                                        <p:cTn id="21" dur="1" fill="hold">
                                          <p:stCondLst>
                                            <p:cond delay="1499"/>
                                          </p:stCondLst>
                                        </p:cTn>
                                        <p:tgtEl>
                                          <p:spTgt spid="21"/>
                                        </p:tgtEl>
                                        <p:attrNameLst>
                                          <p:attrName>style.visibility</p:attrName>
                                        </p:attrNameLst>
                                      </p:cBhvr>
                                      <p:to>
                                        <p:strVal val="hidden"/>
                                      </p:to>
                                    </p:set>
                                  </p:childTnLst>
                                </p:cTn>
                              </p:par>
                            </p:childTnLst>
                          </p:cTn>
                        </p:par>
                        <p:par>
                          <p:cTn id="22" fill="hold">
                            <p:stCondLst>
                              <p:cond delay="1500"/>
                            </p:stCondLst>
                            <p:childTnLst>
                              <p:par>
                                <p:cTn id="23" presetID="10" presetClass="entr" presetSubtype="0" fill="hold" nodeType="after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3500"/>
                            </p:stCondLst>
                            <p:childTnLst>
                              <p:par>
                                <p:cTn id="27" presetID="42"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par>
                                <p:cTn id="32" presetID="1" presetClass="entr" presetSubtype="0" fill="hold" nodeType="withEffect">
                                  <p:stCondLst>
                                    <p:cond delay="1500"/>
                                  </p:stCondLst>
                                  <p:childTnLst>
                                    <p:set>
                                      <p:cBhvr>
                                        <p:cTn id="33" dur="1" fill="hold">
                                          <p:stCondLst>
                                            <p:cond delay="0"/>
                                          </p:stCondLst>
                                        </p:cTn>
                                        <p:tgtEl>
                                          <p:spTgt spid="2"/>
                                        </p:tgtEl>
                                        <p:attrNameLst>
                                          <p:attrName>style.visibility</p:attrName>
                                        </p:attrNameLst>
                                      </p:cBhvr>
                                      <p:to>
                                        <p:strVal val="visible"/>
                                      </p:to>
                                    </p:set>
                                  </p:childTnLst>
                                </p:cTn>
                              </p:par>
                            </p:childTnLst>
                          </p:cTn>
                        </p:par>
                        <p:par>
                          <p:cTn id="34" fill="hold">
                            <p:stCondLst>
                              <p:cond delay="5000"/>
                            </p:stCondLst>
                            <p:childTnLst>
                              <p:par>
                                <p:cTn id="35" presetID="10" presetClass="exit" presetSubtype="0" fill="hold" grpId="1" nodeType="afterEffect">
                                  <p:stCondLst>
                                    <p:cond delay="0"/>
                                  </p:stCondLst>
                                  <p:childTnLst>
                                    <p:animEffect transition="out" filter="fade">
                                      <p:cBhvr>
                                        <p:cTn id="36" dur="500"/>
                                        <p:tgtEl>
                                          <p:spTgt spid="24"/>
                                        </p:tgtEl>
                                      </p:cBhvr>
                                    </p:animEffect>
                                    <p:set>
                                      <p:cBhvr>
                                        <p:cTn id="37" dur="1" fill="hold">
                                          <p:stCondLst>
                                            <p:cond delay="499"/>
                                          </p:stCondLst>
                                        </p:cTn>
                                        <p:tgtEl>
                                          <p:spTgt spid="24"/>
                                        </p:tgtEl>
                                        <p:attrNameLst>
                                          <p:attrName>style.visibility</p:attrName>
                                        </p:attrNameLst>
                                      </p:cBhvr>
                                      <p:to>
                                        <p:strVal val="hidden"/>
                                      </p:to>
                                    </p:set>
                                  </p:childTnLst>
                                </p:cTn>
                              </p:par>
                              <p:par>
                                <p:cTn id="38" presetID="10" presetClass="exit" presetSubtype="0" fill="hold" nodeType="withEffect">
                                  <p:stCondLst>
                                    <p:cond delay="1700"/>
                                  </p:stCondLst>
                                  <p:childTnLst>
                                    <p:animEffect transition="out" filter="fade">
                                      <p:cBhvr>
                                        <p:cTn id="39" dur="500"/>
                                        <p:tgtEl>
                                          <p:spTgt spid="2"/>
                                        </p:tgtEl>
                                      </p:cBhvr>
                                    </p:animEffect>
                                    <p:set>
                                      <p:cBhvr>
                                        <p:cTn id="40" dur="1" fill="hold">
                                          <p:stCondLst>
                                            <p:cond delay="499"/>
                                          </p:stCondLst>
                                        </p:cTn>
                                        <p:tgtEl>
                                          <p:spTgt spid="2"/>
                                        </p:tgtEl>
                                        <p:attrNameLst>
                                          <p:attrName>style.visibility</p:attrName>
                                        </p:attrNameLst>
                                      </p:cBhvr>
                                      <p:to>
                                        <p:strVal val="hidden"/>
                                      </p:to>
                                    </p:set>
                                  </p:childTnLst>
                                </p:cTn>
                              </p:par>
                            </p:childTnLst>
                          </p:cTn>
                        </p:par>
                        <p:par>
                          <p:cTn id="41" fill="hold">
                            <p:stCondLst>
                              <p:cond delay="7200"/>
                            </p:stCondLst>
                            <p:childTnLst>
                              <p:par>
                                <p:cTn id="42" presetID="10" presetClass="entr" presetSubtype="0" fill="hold"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par>
                          <p:cTn id="48" fill="hold">
                            <p:stCondLst>
                              <p:cond delay="7700"/>
                            </p:stCondLst>
                            <p:childTnLst>
                              <p:par>
                                <p:cTn id="49" presetID="42" presetClass="entr" presetSubtype="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1000"/>
                                        <p:tgtEl>
                                          <p:spTgt spid="32"/>
                                        </p:tgtEl>
                                      </p:cBhvr>
                                    </p:animEffect>
                                    <p:anim calcmode="lin" valueType="num">
                                      <p:cBhvr>
                                        <p:cTn id="52" dur="1000" fill="hold"/>
                                        <p:tgtEl>
                                          <p:spTgt spid="32"/>
                                        </p:tgtEl>
                                        <p:attrNameLst>
                                          <p:attrName>ppt_x</p:attrName>
                                        </p:attrNameLst>
                                      </p:cBhvr>
                                      <p:tavLst>
                                        <p:tav tm="0">
                                          <p:val>
                                            <p:strVal val="#ppt_x"/>
                                          </p:val>
                                        </p:tav>
                                        <p:tav tm="100000">
                                          <p:val>
                                            <p:strVal val="#ppt_x"/>
                                          </p:val>
                                        </p:tav>
                                      </p:tavLst>
                                    </p:anim>
                                    <p:anim calcmode="lin" valueType="num">
                                      <p:cBhvr>
                                        <p:cTn id="53" dur="1000" fill="hold"/>
                                        <p:tgtEl>
                                          <p:spTgt spid="32"/>
                                        </p:tgtEl>
                                        <p:attrNameLst>
                                          <p:attrName>ppt_y</p:attrName>
                                        </p:attrNameLst>
                                      </p:cBhvr>
                                      <p:tavLst>
                                        <p:tav tm="0">
                                          <p:val>
                                            <p:strVal val="#ppt_y+.1"/>
                                          </p:val>
                                        </p:tav>
                                        <p:tav tm="100000">
                                          <p:val>
                                            <p:strVal val="#ppt_y"/>
                                          </p:val>
                                        </p:tav>
                                      </p:tavLst>
                                    </p:anim>
                                  </p:childTnLst>
                                </p:cTn>
                              </p:par>
                            </p:childTnLst>
                          </p:cTn>
                        </p:par>
                        <p:par>
                          <p:cTn id="54" fill="hold">
                            <p:stCondLst>
                              <p:cond delay="8700"/>
                            </p:stCondLst>
                            <p:childTnLst>
                              <p:par>
                                <p:cTn id="55" presetID="63" presetClass="path" presetSubtype="0" accel="50000" decel="50000" fill="hold" nodeType="afterEffect">
                                  <p:stCondLst>
                                    <p:cond delay="0"/>
                                  </p:stCondLst>
                                  <p:childTnLst>
                                    <p:animMotion origin="layout" path="M 2.77778E-6 2.22942E-6 L 0.19427 -0.00093 " pathEditMode="relative" rAng="0" ptsTypes="AA">
                                      <p:cBhvr>
                                        <p:cTn id="56" dur="2000" fill="hold"/>
                                        <p:tgtEl>
                                          <p:spTgt spid="26"/>
                                        </p:tgtEl>
                                        <p:attrNameLst>
                                          <p:attrName>ppt_x</p:attrName>
                                          <p:attrName>ppt_y</p:attrName>
                                        </p:attrNameLst>
                                      </p:cBhvr>
                                      <p:rCtr x="9705" y="-46"/>
                                    </p:animMotion>
                                  </p:childTnLst>
                                </p:cTn>
                              </p:par>
                            </p:childTnLst>
                          </p:cTn>
                        </p:par>
                        <p:par>
                          <p:cTn id="57" fill="hold">
                            <p:stCondLst>
                              <p:cond delay="10700"/>
                            </p:stCondLst>
                            <p:childTnLst>
                              <p:par>
                                <p:cTn id="58" presetID="10" presetClass="exit" presetSubtype="0" fill="hold" nodeType="afterEffect">
                                  <p:stCondLst>
                                    <p:cond delay="1500"/>
                                  </p:stCondLst>
                                  <p:childTnLst>
                                    <p:animEffect transition="out" filter="fade">
                                      <p:cBhvr>
                                        <p:cTn id="59" dur="500"/>
                                        <p:tgtEl>
                                          <p:spTgt spid="26"/>
                                        </p:tgtEl>
                                      </p:cBhvr>
                                    </p:animEffect>
                                    <p:set>
                                      <p:cBhvr>
                                        <p:cTn id="60" dur="1" fill="hold">
                                          <p:stCondLst>
                                            <p:cond delay="499"/>
                                          </p:stCondLst>
                                        </p:cTn>
                                        <p:tgtEl>
                                          <p:spTgt spid="26"/>
                                        </p:tgtEl>
                                        <p:attrNameLst>
                                          <p:attrName>style.visibility</p:attrName>
                                        </p:attrNameLst>
                                      </p:cBhvr>
                                      <p:to>
                                        <p:strVal val="hidden"/>
                                      </p:to>
                                    </p:set>
                                  </p:childTnLst>
                                </p:cTn>
                              </p:par>
                              <p:par>
                                <p:cTn id="61" presetID="10" presetClass="exit" presetSubtype="0" fill="hold" nodeType="withEffect">
                                  <p:stCondLst>
                                    <p:cond delay="1500"/>
                                  </p:stCondLst>
                                  <p:childTnLst>
                                    <p:animEffect transition="out" filter="fade">
                                      <p:cBhvr>
                                        <p:cTn id="62" dur="500"/>
                                        <p:tgtEl>
                                          <p:spTgt spid="8"/>
                                        </p:tgtEl>
                                      </p:cBhvr>
                                    </p:animEffect>
                                    <p:set>
                                      <p:cBhvr>
                                        <p:cTn id="63" dur="1" fill="hold">
                                          <p:stCondLst>
                                            <p:cond delay="499"/>
                                          </p:stCondLst>
                                        </p:cTn>
                                        <p:tgtEl>
                                          <p:spTgt spid="8"/>
                                        </p:tgtEl>
                                        <p:attrNameLst>
                                          <p:attrName>style.visibility</p:attrName>
                                        </p:attrNameLst>
                                      </p:cBhvr>
                                      <p:to>
                                        <p:strVal val="hidden"/>
                                      </p:to>
                                    </p:set>
                                  </p:childTnLst>
                                </p:cTn>
                              </p:par>
                            </p:childTnLst>
                          </p:cTn>
                        </p:par>
                        <p:par>
                          <p:cTn id="64" fill="hold">
                            <p:stCondLst>
                              <p:cond delay="12700"/>
                            </p:stCondLst>
                            <p:childTnLst>
                              <p:par>
                                <p:cTn id="65" presetID="10" presetClass="exit" presetSubtype="0" fill="hold" grpId="1" nodeType="afterEffect">
                                  <p:stCondLst>
                                    <p:cond delay="0"/>
                                  </p:stCondLst>
                                  <p:childTnLst>
                                    <p:animEffect transition="out" filter="fade">
                                      <p:cBhvr>
                                        <p:cTn id="66" dur="1500"/>
                                        <p:tgtEl>
                                          <p:spTgt spid="32"/>
                                        </p:tgtEl>
                                      </p:cBhvr>
                                    </p:animEffect>
                                    <p:set>
                                      <p:cBhvr>
                                        <p:cTn id="67" dur="1" fill="hold">
                                          <p:stCondLst>
                                            <p:cond delay="1499"/>
                                          </p:stCondLst>
                                        </p:cTn>
                                        <p:tgtEl>
                                          <p:spTgt spid="32"/>
                                        </p:tgtEl>
                                        <p:attrNameLst>
                                          <p:attrName>style.visibility</p:attrName>
                                        </p:attrNameLst>
                                      </p:cBhvr>
                                      <p:to>
                                        <p:strVal val="hidden"/>
                                      </p:to>
                                    </p:set>
                                  </p:childTnLst>
                                </p:cTn>
                              </p:par>
                            </p:childTnLst>
                          </p:cTn>
                        </p:par>
                        <p:par>
                          <p:cTn id="68" fill="hold">
                            <p:stCondLst>
                              <p:cond delay="14200"/>
                            </p:stCondLst>
                            <p:childTnLst>
                              <p:par>
                                <p:cTn id="69" presetID="42" presetClass="entr" presetSubtype="0" fill="hold"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1000"/>
                                        <p:tgtEl>
                                          <p:spTgt spid="10"/>
                                        </p:tgtEl>
                                      </p:cBhvr>
                                    </p:animEffect>
                                    <p:anim calcmode="lin" valueType="num">
                                      <p:cBhvr>
                                        <p:cTn id="72" dur="1000" fill="hold"/>
                                        <p:tgtEl>
                                          <p:spTgt spid="10"/>
                                        </p:tgtEl>
                                        <p:attrNameLst>
                                          <p:attrName>ppt_x</p:attrName>
                                        </p:attrNameLst>
                                      </p:cBhvr>
                                      <p:tavLst>
                                        <p:tav tm="0">
                                          <p:val>
                                            <p:strVal val="#ppt_x"/>
                                          </p:val>
                                        </p:tav>
                                        <p:tav tm="100000">
                                          <p:val>
                                            <p:strVal val="#ppt_x"/>
                                          </p:val>
                                        </p:tav>
                                      </p:tavLst>
                                    </p:anim>
                                    <p:anim calcmode="lin" valueType="num">
                                      <p:cBhvr>
                                        <p:cTn id="73" dur="1000" fill="hold"/>
                                        <p:tgtEl>
                                          <p:spTgt spid="10"/>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fade">
                                      <p:cBhvr>
                                        <p:cTn id="76" dur="1000"/>
                                        <p:tgtEl>
                                          <p:spTgt spid="35"/>
                                        </p:tgtEl>
                                      </p:cBhvr>
                                    </p:animEffect>
                                    <p:anim calcmode="lin" valueType="num">
                                      <p:cBhvr>
                                        <p:cTn id="77" dur="1000" fill="hold"/>
                                        <p:tgtEl>
                                          <p:spTgt spid="35"/>
                                        </p:tgtEl>
                                        <p:attrNameLst>
                                          <p:attrName>ppt_x</p:attrName>
                                        </p:attrNameLst>
                                      </p:cBhvr>
                                      <p:tavLst>
                                        <p:tav tm="0">
                                          <p:val>
                                            <p:strVal val="#ppt_x"/>
                                          </p:val>
                                        </p:tav>
                                        <p:tav tm="100000">
                                          <p:val>
                                            <p:strVal val="#ppt_x"/>
                                          </p:val>
                                        </p:tav>
                                      </p:tavLst>
                                    </p:anim>
                                    <p:anim calcmode="lin" valueType="num">
                                      <p:cBhvr>
                                        <p:cTn id="78" dur="1000" fill="hold"/>
                                        <p:tgtEl>
                                          <p:spTgt spid="35"/>
                                        </p:tgtEl>
                                        <p:attrNameLst>
                                          <p:attrName>ppt_y</p:attrName>
                                        </p:attrNameLst>
                                      </p:cBhvr>
                                      <p:tavLst>
                                        <p:tav tm="0">
                                          <p:val>
                                            <p:strVal val="#ppt_y+.1"/>
                                          </p:val>
                                        </p:tav>
                                        <p:tav tm="100000">
                                          <p:val>
                                            <p:strVal val="#ppt_y"/>
                                          </p:val>
                                        </p:tav>
                                      </p:tavLst>
                                    </p:anim>
                                  </p:childTnLst>
                                </p:cTn>
                              </p:par>
                            </p:childTnLst>
                          </p:cTn>
                        </p:par>
                        <p:par>
                          <p:cTn id="79" fill="hold">
                            <p:stCondLst>
                              <p:cond delay="15200"/>
                            </p:stCondLst>
                            <p:childTnLst>
                              <p:par>
                                <p:cTn id="80" presetID="22" presetClass="entr" presetSubtype="8" fill="hold" nodeType="after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wipe(left)">
                                      <p:cBhvr>
                                        <p:cTn id="82" dur="500"/>
                                        <p:tgtEl>
                                          <p:spTgt spid="45"/>
                                        </p:tgtEl>
                                      </p:cBhvr>
                                    </p:animEffect>
                                  </p:childTnLst>
                                </p:cTn>
                              </p:par>
                              <p:par>
                                <p:cTn id="83" presetID="22" presetClass="entr" presetSubtype="8" fill="hold" nodeType="with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wipe(left)">
                                      <p:cBhvr>
                                        <p:cTn id="8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4" grpId="0"/>
      <p:bldP spid="24" grpId="1"/>
      <p:bldP spid="32" grpId="0"/>
      <p:bldP spid="32" grpId="1"/>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
        <p:nvSpPr>
          <p:cNvPr id="6" name="Başlık 5"/>
          <p:cNvSpPr>
            <a:spLocks noGrp="1"/>
          </p:cNvSpPr>
          <p:nvPr>
            <p:ph type="title"/>
          </p:nvPr>
        </p:nvSpPr>
        <p:spPr>
          <a:xfrm>
            <a:off x="323850" y="238539"/>
            <a:ext cx="8497092" cy="1318253"/>
          </a:xfrm>
        </p:spPr>
        <p:txBody>
          <a:bodyPr/>
          <a:lstStyle/>
          <a:p>
            <a:r>
              <a:rPr lang="tr-TR" b="1" dirty="0">
                <a:ln w="1905"/>
                <a:solidFill>
                  <a:srgbClr val="C00000"/>
                </a:solidFill>
                <a:effectLst>
                  <a:innerShdw blurRad="69850" dist="43180" dir="5400000">
                    <a:srgbClr val="000000">
                      <a:alpha val="65000"/>
                    </a:srgbClr>
                  </a:innerShdw>
                </a:effectLst>
              </a:rPr>
              <a:t>Özel Entegrasyon Yönteminin Avantajları</a:t>
            </a:r>
            <a:endParaRPr lang="tr-TR" dirty="0">
              <a:solidFill>
                <a:srgbClr val="C00000"/>
              </a:solidFill>
            </a:endParaRPr>
          </a:p>
        </p:txBody>
      </p:sp>
      <p:sp>
        <p:nvSpPr>
          <p:cNvPr id="2" name="Metin Yer Tutucusu 1"/>
          <p:cNvSpPr>
            <a:spLocks noGrp="1"/>
          </p:cNvSpPr>
          <p:nvPr>
            <p:ph type="body" sz="quarter" idx="13"/>
          </p:nvPr>
        </p:nvSpPr>
        <p:spPr>
          <a:xfrm>
            <a:off x="395536" y="2132856"/>
            <a:ext cx="8496300" cy="3816424"/>
          </a:xfrm>
        </p:spPr>
        <p:txBody>
          <a:bodyPr/>
          <a:lstStyle/>
          <a:p>
            <a:pPr marL="342900" lvl="0" indent="-342900">
              <a:buFont typeface="Wingdings" pitchFamily="2" charset="2"/>
              <a:buChar char="Ø"/>
            </a:pPr>
            <a:r>
              <a:rPr lang="tr-TR" dirty="0"/>
              <a:t>Manuel olarak fatura oluşturma yükünüzü ortadan kaldır ve faturalama sürecinizi hızlandırır.</a:t>
            </a:r>
          </a:p>
          <a:p>
            <a:pPr marL="342900" lvl="0" indent="-342900">
              <a:buFont typeface="Wingdings" pitchFamily="2" charset="2"/>
              <a:buChar char="Ø"/>
            </a:pPr>
            <a:r>
              <a:rPr lang="tr-TR" dirty="0"/>
              <a:t>Herhangi bir sistem altyapısı yatırımı gerektirmediğinden maliyet ve zaman tasarrufu sağlar.</a:t>
            </a:r>
          </a:p>
          <a:p>
            <a:pPr marL="342900" lvl="0" indent="-342900">
              <a:buFont typeface="Wingdings" pitchFamily="2" charset="2"/>
              <a:buChar char="Ø"/>
            </a:pPr>
            <a:r>
              <a:rPr lang="tr-TR" dirty="0"/>
              <a:t>Faturalama sürecini yönetecek teknik ve idari personel ihtiyacınızı minimize eder.</a:t>
            </a:r>
          </a:p>
          <a:p>
            <a:pPr marL="342900" lvl="0" indent="-342900">
              <a:buFont typeface="Wingdings" pitchFamily="2" charset="2"/>
              <a:buChar char="Ø"/>
            </a:pPr>
            <a:r>
              <a:rPr lang="tr-TR" dirty="0"/>
              <a:t>Faturalandırma sürecindeki tüm aşamaları anlık olarak izleyebilmenizi sağlar.</a:t>
            </a:r>
          </a:p>
          <a:p>
            <a:pPr marL="342900" lvl="0" indent="-342900">
              <a:buFont typeface="Wingdings" pitchFamily="2" charset="2"/>
              <a:buChar char="Ø"/>
            </a:pPr>
            <a:r>
              <a:rPr lang="tr-TR" dirty="0"/>
              <a:t>Adınıza düzenlenen faturaları istediğiniz formatta tarafınıza sunarak iç süreçlerinizi kolaylaştırır.</a:t>
            </a:r>
          </a:p>
          <a:p>
            <a:pPr marL="342900" lvl="0" indent="-342900">
              <a:buFont typeface="Wingdings" pitchFamily="2" charset="2"/>
              <a:buChar char="Ø"/>
            </a:pPr>
            <a:r>
              <a:rPr lang="tr-TR" dirty="0"/>
              <a:t>Faturalama süreciniz profesyonel bir organizasyon tarafından gerçekleştirilir.</a:t>
            </a:r>
          </a:p>
          <a:p>
            <a:pPr marL="342900" lvl="0" indent="-342900">
              <a:buFont typeface="Wingdings" pitchFamily="2" charset="2"/>
              <a:buChar char="Ø"/>
            </a:pPr>
            <a:r>
              <a:rPr lang="tr-TR" dirty="0"/>
              <a:t>Anlaşmanız halinde, faturalarınızı sizin adınıza muhafaza eder.</a:t>
            </a:r>
          </a:p>
          <a:p>
            <a:endParaRPr lang="tr-TR" dirty="0"/>
          </a:p>
        </p:txBody>
      </p:sp>
    </p:spTree>
    <p:extLst>
      <p:ext uri="{BB962C8B-B14F-4D97-AF65-F5344CB8AC3E}">
        <p14:creationId xmlns:p14="http://schemas.microsoft.com/office/powerpoint/2010/main" val="2384461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ikdörtgen 7"/>
          <p:cNvSpPr/>
          <p:nvPr/>
        </p:nvSpPr>
        <p:spPr>
          <a:xfrm>
            <a:off x="395536" y="476672"/>
            <a:ext cx="7992888" cy="6063198"/>
          </a:xfrm>
          <a:prstGeom prst="rect">
            <a:avLst/>
          </a:prstGeom>
        </p:spPr>
        <p:txBody>
          <a:bodyPr wrap="square">
            <a:spAutoFit/>
          </a:bodyPr>
          <a:lstStyle/>
          <a:p>
            <a:pPr algn="just"/>
            <a:r>
              <a:rPr lang="tr-TR" sz="2800" dirty="0" smtClean="0">
                <a:solidFill>
                  <a:srgbClr val="FF0000"/>
                </a:solidFill>
                <a:latin typeface="Times New Roman" panose="02020603050405020304" pitchFamily="18" charset="0"/>
                <a:cs typeface="Times New Roman" panose="02020603050405020304" pitchFamily="18" charset="0"/>
              </a:rPr>
              <a:t>ÖZEL ENTEGRATÖRLERİN SORUMLULUKLARI</a:t>
            </a:r>
          </a:p>
          <a:p>
            <a:pPr algn="just"/>
            <a:endParaRPr lang="tr-TR" sz="2000" dirty="0" smtClean="0">
              <a:solidFill>
                <a:srgbClr val="0070C0"/>
              </a:solidFill>
              <a:latin typeface="Times New Roman" panose="02020603050405020304" pitchFamily="18" charset="0"/>
              <a:cs typeface="Times New Roman" panose="02020603050405020304" pitchFamily="18" charset="0"/>
            </a:endParaRPr>
          </a:p>
          <a:p>
            <a:pPr algn="just"/>
            <a:r>
              <a:rPr lang="tr-TR" sz="2000" dirty="0" smtClean="0">
                <a:latin typeface="Times New Roman" panose="02020603050405020304" pitchFamily="18" charset="0"/>
                <a:cs typeface="Times New Roman" panose="02020603050405020304" pitchFamily="18" charset="0"/>
              </a:rPr>
              <a:t>Başkanlıktan izin alan özel </a:t>
            </a:r>
            <a:r>
              <a:rPr lang="tr-TR" sz="2000" dirty="0" err="1" smtClean="0">
                <a:latin typeface="Times New Roman" panose="02020603050405020304" pitchFamily="18" charset="0"/>
                <a:cs typeface="Times New Roman" panose="02020603050405020304" pitchFamily="18" charset="0"/>
              </a:rPr>
              <a:t>entegratörler</a:t>
            </a:r>
            <a:r>
              <a:rPr lang="tr-TR" sz="2000" dirty="0" smtClean="0">
                <a:latin typeface="Times New Roman" panose="02020603050405020304" pitchFamily="18" charset="0"/>
                <a:cs typeface="Times New Roman" panose="02020603050405020304" pitchFamily="18" charset="0"/>
              </a:rPr>
              <a:t> (saklama izni alan özel </a:t>
            </a:r>
            <a:r>
              <a:rPr lang="tr-TR" sz="2000" dirty="0" err="1" smtClean="0">
                <a:latin typeface="Times New Roman" panose="02020603050405020304" pitchFamily="18" charset="0"/>
                <a:cs typeface="Times New Roman" panose="02020603050405020304" pitchFamily="18" charset="0"/>
              </a:rPr>
              <a:t>entegratörler</a:t>
            </a:r>
            <a:r>
              <a:rPr lang="tr-TR" sz="2000" dirty="0" smtClean="0">
                <a:latin typeface="Times New Roman" panose="02020603050405020304" pitchFamily="18" charset="0"/>
                <a:cs typeface="Times New Roman" panose="02020603050405020304" pitchFamily="18" charset="0"/>
              </a:rPr>
              <a:t> dahil),</a:t>
            </a:r>
          </a:p>
          <a:p>
            <a:pPr algn="just"/>
            <a:endParaRPr lang="tr-TR" sz="2000" dirty="0" smtClean="0">
              <a:latin typeface="Times New Roman" panose="02020603050405020304" pitchFamily="18" charset="0"/>
              <a:cs typeface="Times New Roman" panose="02020603050405020304" pitchFamily="18" charset="0"/>
            </a:endParaRPr>
          </a:p>
          <a:p>
            <a:pPr algn="just"/>
            <a:r>
              <a:rPr lang="tr-TR" sz="2000" dirty="0" smtClean="0">
                <a:latin typeface="Times New Roman" panose="02020603050405020304" pitchFamily="18" charset="0"/>
                <a:cs typeface="Times New Roman" panose="02020603050405020304" pitchFamily="18" charset="0"/>
              </a:rPr>
              <a:t>hizmet verdikleri mükelleflere ait e-fatura bilgilerini </a:t>
            </a:r>
          </a:p>
          <a:p>
            <a:pPr algn="just"/>
            <a:endParaRPr lang="tr-TR" sz="20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tr-TR" sz="2000" dirty="0" smtClean="0">
                <a:latin typeface="Times New Roman" panose="02020603050405020304" pitchFamily="18" charset="0"/>
                <a:cs typeface="Times New Roman" panose="02020603050405020304" pitchFamily="18" charset="0"/>
              </a:rPr>
              <a:t>e-fatura oluşturma, imzalama, gönderme ve alma, saklama amacı dışında kullanamaz ve işleme taraf olanların yazılı izni olmaksızın üçüncü kişilerle paylaşamazlar. </a:t>
            </a:r>
          </a:p>
          <a:p>
            <a:pPr algn="just"/>
            <a:endParaRPr lang="tr-TR" sz="20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tr-TR" sz="2000" dirty="0" smtClean="0">
                <a:latin typeface="Times New Roman" panose="02020603050405020304" pitchFamily="18" charset="0"/>
                <a:cs typeface="Times New Roman" panose="02020603050405020304" pitchFamily="18" charset="0"/>
              </a:rPr>
              <a:t>Özel </a:t>
            </a:r>
            <a:r>
              <a:rPr lang="tr-TR" sz="2000" dirty="0" err="1" smtClean="0">
                <a:latin typeface="Times New Roman" panose="02020603050405020304" pitchFamily="18" charset="0"/>
                <a:cs typeface="Times New Roman" panose="02020603050405020304" pitchFamily="18" charset="0"/>
              </a:rPr>
              <a:t>entegratörler</a:t>
            </a:r>
            <a:r>
              <a:rPr lang="tr-TR" sz="2000" dirty="0" smtClean="0">
                <a:latin typeface="Times New Roman" panose="02020603050405020304" pitchFamily="18" charset="0"/>
                <a:cs typeface="Times New Roman" panose="02020603050405020304" pitchFamily="18" charset="0"/>
              </a:rPr>
              <a:t> bu faaliyetleri kapsamında elde ettiği ticari sır niteliğindeki e-fatura bilgilerinin güvenliğinden ve gizliliğinden sorumludurlar. </a:t>
            </a:r>
          </a:p>
          <a:p>
            <a:pPr algn="just"/>
            <a:endParaRPr lang="tr-TR" sz="2000" dirty="0" smtClean="0">
              <a:latin typeface="Times New Roman" panose="02020603050405020304" pitchFamily="18" charset="0"/>
              <a:cs typeface="Times New Roman" panose="02020603050405020304" pitchFamily="18" charset="0"/>
            </a:endParaRPr>
          </a:p>
          <a:p>
            <a:pPr algn="just"/>
            <a:r>
              <a:rPr lang="tr-TR" sz="2000" dirty="0" smtClean="0">
                <a:latin typeface="Times New Roman" panose="02020603050405020304" pitchFamily="18" charset="0"/>
                <a:cs typeface="Times New Roman" panose="02020603050405020304" pitchFamily="18" charset="0"/>
              </a:rPr>
              <a:t>Bu amaca aykırı olarak işleme taraf olmayan üçüncü kişilerle e-fatura bilgilerini paylaştığı tespit olunan özel </a:t>
            </a:r>
            <a:r>
              <a:rPr lang="tr-TR" sz="2000" dirty="0" err="1" smtClean="0">
                <a:latin typeface="Times New Roman" panose="02020603050405020304" pitchFamily="18" charset="0"/>
                <a:cs typeface="Times New Roman" panose="02020603050405020304" pitchFamily="18" charset="0"/>
              </a:rPr>
              <a:t>entegratörlerin</a:t>
            </a:r>
            <a:r>
              <a:rPr lang="tr-TR" sz="2000" dirty="0" smtClean="0">
                <a:latin typeface="Times New Roman" panose="02020603050405020304" pitchFamily="18" charset="0"/>
                <a:cs typeface="Times New Roman" panose="02020603050405020304" pitchFamily="18" charset="0"/>
              </a:rPr>
              <a:t> diğer Kanunların öngördüğü cezai sorumlulukları dışında ayrıca Başkanlık tarafından özel </a:t>
            </a:r>
            <a:r>
              <a:rPr lang="tr-TR" sz="2000" dirty="0" err="1" smtClean="0">
                <a:latin typeface="Times New Roman" panose="02020603050405020304" pitchFamily="18" charset="0"/>
                <a:cs typeface="Times New Roman" panose="02020603050405020304" pitchFamily="18" charset="0"/>
              </a:rPr>
              <a:t>entegratörlük</a:t>
            </a:r>
            <a:r>
              <a:rPr lang="tr-TR" sz="2000" dirty="0" smtClean="0">
                <a:latin typeface="Times New Roman" panose="02020603050405020304" pitchFamily="18" charset="0"/>
                <a:cs typeface="Times New Roman" panose="02020603050405020304" pitchFamily="18" charset="0"/>
              </a:rPr>
              <a:t> izinleri iptal edilebilir</a:t>
            </a:r>
            <a:endParaRPr lang="tr-TR"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47266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fontScale="77500" lnSpcReduction="20000"/>
          </a:bodyPr>
          <a:lstStyle/>
          <a:p>
            <a:pPr algn="just"/>
            <a:r>
              <a:rPr lang="tr-TR" sz="2800" dirty="0" smtClean="0"/>
              <a:t>421 sıra numaralı Vergi Usul Kanunu Genel Tebliği ile; Mükelleflere, üçüncü kişiler nezdinde, e-Faturalarını elektronik ortamda muhafaza etme olanağı tanınmıştır.</a:t>
            </a:r>
          </a:p>
          <a:p>
            <a:pPr algn="just"/>
            <a:r>
              <a:rPr lang="tr-TR" sz="2800" dirty="0" smtClean="0"/>
              <a:t>Saklama hizmeti vermek isteyen mükelleflerin başvuru şekli ve taşıması gereken özellikler, e-Fatura Uygulaması Saklama Kılavuzunda açıklanmaktadır.</a:t>
            </a:r>
          </a:p>
          <a:p>
            <a:pPr algn="just"/>
            <a:r>
              <a:rPr lang="tr-TR" sz="2800" dirty="0" smtClean="0"/>
              <a:t>Saklamacı kuruluş olmak için başvuran mükelleflerden başvurusu uygun bulunan ve testleri başarı ile tamamlayanlara Başkanlık tarafından yazı ile izin verilir ve </a:t>
            </a:r>
            <a:r>
              <a:rPr lang="tr-TR" sz="2800" dirty="0" smtClean="0">
                <a:hlinkClick r:id="rId2"/>
              </a:rPr>
              <a:t>www.efatura.gov.tr</a:t>
            </a:r>
            <a:r>
              <a:rPr lang="tr-TR" sz="2800" dirty="0" smtClean="0"/>
              <a:t> internet adresinde ilan edilir.  </a:t>
            </a:r>
            <a:endParaRPr lang="tr-TR" sz="2800" dirty="0"/>
          </a:p>
        </p:txBody>
      </p:sp>
      <p:sp>
        <p:nvSpPr>
          <p:cNvPr id="2" name="Başlık 1"/>
          <p:cNvSpPr>
            <a:spLocks noGrp="1"/>
          </p:cNvSpPr>
          <p:nvPr>
            <p:ph type="title"/>
          </p:nvPr>
        </p:nvSpPr>
        <p:spPr>
          <a:xfrm>
            <a:off x="395536" y="980728"/>
            <a:ext cx="8229600" cy="936104"/>
          </a:xfrm>
        </p:spPr>
        <p:txBody>
          <a:bodyPr>
            <a:normAutofit fontScale="90000"/>
          </a:bodyPr>
          <a:lstStyle/>
          <a:p>
            <a:r>
              <a:rPr lang="tr-TR" b="1" dirty="0">
                <a:ln w="1905"/>
                <a:solidFill>
                  <a:srgbClr val="C00000"/>
                </a:solidFill>
                <a:effectLst>
                  <a:innerShdw blurRad="69850" dist="43180" dir="5400000">
                    <a:srgbClr val="000000">
                      <a:alpha val="65000"/>
                    </a:srgbClr>
                  </a:innerShdw>
                </a:effectLst>
              </a:rPr>
              <a:t>e</a:t>
            </a:r>
            <a:r>
              <a:rPr lang="tr-TR" b="1" dirty="0" smtClean="0">
                <a:ln w="1905"/>
                <a:solidFill>
                  <a:srgbClr val="C00000"/>
                </a:solidFill>
                <a:effectLst>
                  <a:innerShdw blurRad="69850" dist="43180" dir="5400000">
                    <a:srgbClr val="000000">
                      <a:alpha val="65000"/>
                    </a:srgbClr>
                  </a:innerShdw>
                </a:effectLst>
              </a:rPr>
              <a:t>-FATURA </a:t>
            </a:r>
            <a:r>
              <a:rPr lang="tr-TR" b="1" dirty="0">
                <a:ln w="1905"/>
                <a:solidFill>
                  <a:srgbClr val="C00000"/>
                </a:solidFill>
                <a:effectLst>
                  <a:innerShdw blurRad="69850" dist="43180" dir="5400000">
                    <a:srgbClr val="000000">
                      <a:alpha val="65000"/>
                    </a:srgbClr>
                  </a:innerShdw>
                </a:effectLst>
              </a:rPr>
              <a:t>SAKLAMA HİZMETİ</a:t>
            </a:r>
            <a:br>
              <a:rPr lang="tr-TR" b="1" dirty="0">
                <a:ln w="1905"/>
                <a:solidFill>
                  <a:srgbClr val="C00000"/>
                </a:solidFill>
                <a:effectLst>
                  <a:innerShdw blurRad="69850" dist="43180" dir="5400000">
                    <a:srgbClr val="000000">
                      <a:alpha val="65000"/>
                    </a:srgbClr>
                  </a:innerShdw>
                </a:effectLst>
              </a:rPr>
            </a:br>
            <a:endParaRPr lang="tr-TR" dirty="0"/>
          </a:p>
        </p:txBody>
      </p:sp>
      <p:pic>
        <p:nvPicPr>
          <p:cNvPr id="4"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6711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title"/>
          </p:nvPr>
        </p:nvSpPr>
        <p:spPr>
          <a:xfrm>
            <a:off x="179512" y="44624"/>
            <a:ext cx="8820472" cy="981075"/>
          </a:xfrm>
        </p:spPr>
        <p:txBody>
          <a:bodyPr/>
          <a:lstStyle/>
          <a:p>
            <a:r>
              <a:rPr lang="tr-TR" sz="4800" dirty="0" smtClean="0">
                <a:solidFill>
                  <a:srgbClr val="FF0000"/>
                </a:solidFill>
              </a:rPr>
              <a:t>E-Fatura Kullanıcı Sayısı</a:t>
            </a:r>
            <a:endParaRPr lang="tr-TR" sz="4800" dirty="0">
              <a:solidFill>
                <a:srgbClr val="FF0000"/>
              </a:solidFill>
            </a:endParaRPr>
          </a:p>
        </p:txBody>
      </p:sp>
      <p:sp>
        <p:nvSpPr>
          <p:cNvPr id="5" name="Metin Yer Tutucusu 4"/>
          <p:cNvSpPr>
            <a:spLocks noGrp="1"/>
          </p:cNvSpPr>
          <p:nvPr>
            <p:ph type="body" sz="half" idx="1"/>
          </p:nvPr>
        </p:nvSpPr>
        <p:spPr>
          <a:xfrm>
            <a:off x="146839" y="1196752"/>
            <a:ext cx="5937329" cy="5400599"/>
          </a:xfrm>
        </p:spPr>
        <p:txBody>
          <a:bodyPr/>
          <a:lstStyle/>
          <a:p>
            <a:r>
              <a:rPr lang="tr-TR" sz="2400" b="1" dirty="0" smtClean="0">
                <a:solidFill>
                  <a:srgbClr val="C00000"/>
                </a:solidFill>
              </a:rPr>
              <a:t>PORTAL</a:t>
            </a:r>
            <a:r>
              <a:rPr lang="tr-TR" sz="2400" dirty="0" smtClean="0"/>
              <a:t>:  6.881  </a:t>
            </a:r>
          </a:p>
          <a:p>
            <a:pPr marL="0" indent="0">
              <a:buNone/>
            </a:pPr>
            <a:r>
              <a:rPr lang="tr-TR" sz="2400" dirty="0"/>
              <a:t> </a:t>
            </a:r>
            <a:r>
              <a:rPr lang="tr-TR" sz="2400" dirty="0" smtClean="0"/>
              <a:t>     % 34</a:t>
            </a:r>
          </a:p>
          <a:p>
            <a:endParaRPr lang="tr-TR" sz="2400" dirty="0" smtClean="0"/>
          </a:p>
          <a:p>
            <a:r>
              <a:rPr lang="tr-TR" sz="2400" b="1" dirty="0" smtClean="0">
                <a:solidFill>
                  <a:srgbClr val="0070C0"/>
                </a:solidFill>
              </a:rPr>
              <a:t>ENTEGRASYON:</a:t>
            </a:r>
            <a:r>
              <a:rPr lang="tr-TR" sz="2400" dirty="0" smtClean="0"/>
              <a:t> 2.645</a:t>
            </a:r>
          </a:p>
          <a:p>
            <a:pPr marL="0" indent="0">
              <a:buNone/>
            </a:pPr>
            <a:r>
              <a:rPr lang="tr-TR" sz="2400" dirty="0"/>
              <a:t>	</a:t>
            </a:r>
            <a:r>
              <a:rPr lang="tr-TR" sz="2400" dirty="0" smtClean="0"/>
              <a:t>% 13</a:t>
            </a:r>
          </a:p>
          <a:p>
            <a:endParaRPr lang="tr-TR" sz="2400" dirty="0" smtClean="0"/>
          </a:p>
          <a:p>
            <a:r>
              <a:rPr lang="tr-TR" sz="2400" b="1" dirty="0" smtClean="0">
                <a:solidFill>
                  <a:srgbClr val="00B050"/>
                </a:solidFill>
              </a:rPr>
              <a:t>ÖZEL ENTEGRATÖR</a:t>
            </a:r>
            <a:r>
              <a:rPr lang="tr-TR" sz="2400" dirty="0" smtClean="0"/>
              <a:t>: 10.550</a:t>
            </a:r>
          </a:p>
          <a:p>
            <a:pPr marL="0" indent="0">
              <a:buNone/>
            </a:pPr>
            <a:r>
              <a:rPr lang="tr-TR" sz="2400" dirty="0"/>
              <a:t>	</a:t>
            </a:r>
            <a:r>
              <a:rPr lang="tr-TR" sz="2400" dirty="0" smtClean="0"/>
              <a:t>% 53</a:t>
            </a:r>
          </a:p>
          <a:p>
            <a:pPr marL="0" indent="0">
              <a:buNone/>
            </a:pPr>
            <a:endParaRPr lang="tr-TR" sz="2400" dirty="0"/>
          </a:p>
          <a:p>
            <a:pPr marL="0" indent="0">
              <a:buNone/>
            </a:pPr>
            <a:r>
              <a:rPr lang="tr-TR" sz="2400" dirty="0" smtClean="0"/>
              <a:t>TOPLAM KAYITLI KULLANICI: 20.076</a:t>
            </a:r>
            <a:endParaRPr lang="tr-TR" sz="2400" b="1" dirty="0" smtClean="0"/>
          </a:p>
          <a:p>
            <a:pPr marL="0" indent="0">
              <a:buNone/>
            </a:pPr>
            <a:r>
              <a:rPr lang="tr-TR" sz="2400" dirty="0" smtClean="0"/>
              <a:t>Yıllık ortalama e-fatura adedi: </a:t>
            </a:r>
            <a:r>
              <a:rPr lang="tr-TR" sz="2400" b="1" dirty="0" smtClean="0"/>
              <a:t>110.000.000</a:t>
            </a:r>
            <a:endParaRPr lang="tr-TR" sz="2400" dirty="0"/>
          </a:p>
        </p:txBody>
      </p:sp>
      <p:graphicFrame>
        <p:nvGraphicFramePr>
          <p:cNvPr id="9" name="Grafik 8"/>
          <p:cNvGraphicFramePr>
            <a:graphicFrameLocks/>
          </p:cNvGraphicFramePr>
          <p:nvPr>
            <p:extLst>
              <p:ext uri="{D42A27DB-BD31-4B8C-83A1-F6EECF244321}">
                <p14:modId xmlns:p14="http://schemas.microsoft.com/office/powerpoint/2010/main" val="3574508980"/>
              </p:ext>
            </p:extLst>
          </p:nvPr>
        </p:nvGraphicFramePr>
        <p:xfrm>
          <a:off x="3851920" y="1196752"/>
          <a:ext cx="5148064" cy="50405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60632954"/>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title"/>
          </p:nvPr>
        </p:nvSpPr>
        <p:spPr>
          <a:xfrm>
            <a:off x="179512" y="44624"/>
            <a:ext cx="8712968" cy="1368152"/>
          </a:xfrm>
        </p:spPr>
        <p:txBody>
          <a:bodyPr>
            <a:normAutofit/>
          </a:bodyPr>
          <a:lstStyle/>
          <a:p>
            <a:r>
              <a:rPr lang="tr-TR" sz="4000" dirty="0" smtClean="0">
                <a:solidFill>
                  <a:srgbClr val="FF0000"/>
                </a:solidFill>
              </a:rPr>
              <a:t>2016 Yılı Başı İtibariyle Beklenen </a:t>
            </a:r>
            <a:br>
              <a:rPr lang="tr-TR" sz="4000" dirty="0" smtClean="0">
                <a:solidFill>
                  <a:srgbClr val="FF0000"/>
                </a:solidFill>
              </a:rPr>
            </a:br>
            <a:r>
              <a:rPr lang="tr-TR" sz="4000" dirty="0" smtClean="0">
                <a:solidFill>
                  <a:srgbClr val="FF0000"/>
                </a:solidFill>
              </a:rPr>
              <a:t>E-Fatura Kullanıcı Sayısı</a:t>
            </a:r>
            <a:endParaRPr lang="tr-TR" sz="4000" dirty="0">
              <a:solidFill>
                <a:srgbClr val="FF0000"/>
              </a:solidFill>
            </a:endParaRPr>
          </a:p>
        </p:txBody>
      </p:sp>
      <p:sp>
        <p:nvSpPr>
          <p:cNvPr id="5" name="Metin Yer Tutucusu 4"/>
          <p:cNvSpPr>
            <a:spLocks noGrp="1"/>
          </p:cNvSpPr>
          <p:nvPr>
            <p:ph type="body" sz="half" idx="1"/>
          </p:nvPr>
        </p:nvSpPr>
        <p:spPr>
          <a:xfrm>
            <a:off x="146839" y="1556793"/>
            <a:ext cx="6369377" cy="5400599"/>
          </a:xfrm>
        </p:spPr>
        <p:txBody>
          <a:bodyPr/>
          <a:lstStyle/>
          <a:p>
            <a:r>
              <a:rPr lang="tr-TR" sz="2400" b="1" dirty="0" smtClean="0">
                <a:solidFill>
                  <a:srgbClr val="C00000"/>
                </a:solidFill>
              </a:rPr>
              <a:t>PORTAL</a:t>
            </a:r>
            <a:r>
              <a:rPr lang="tr-TR" sz="2400" dirty="0" smtClean="0"/>
              <a:t>:  17.000 </a:t>
            </a:r>
          </a:p>
          <a:p>
            <a:pPr marL="0" indent="0">
              <a:buNone/>
            </a:pPr>
            <a:r>
              <a:rPr lang="tr-TR" sz="2400" dirty="0"/>
              <a:t> </a:t>
            </a:r>
            <a:r>
              <a:rPr lang="tr-TR" sz="2400" dirty="0" smtClean="0"/>
              <a:t>     % 34</a:t>
            </a:r>
          </a:p>
          <a:p>
            <a:endParaRPr lang="tr-TR" sz="2400" dirty="0" smtClean="0"/>
          </a:p>
          <a:p>
            <a:r>
              <a:rPr lang="tr-TR" sz="2400" b="1" dirty="0" smtClean="0">
                <a:solidFill>
                  <a:srgbClr val="0070C0"/>
                </a:solidFill>
              </a:rPr>
              <a:t>ENTEGRASYON:</a:t>
            </a:r>
            <a:r>
              <a:rPr lang="tr-TR" sz="2400" dirty="0" smtClean="0"/>
              <a:t> 6.500</a:t>
            </a:r>
          </a:p>
          <a:p>
            <a:pPr marL="0" indent="0">
              <a:buNone/>
            </a:pPr>
            <a:r>
              <a:rPr lang="tr-TR" sz="2400" dirty="0"/>
              <a:t>	</a:t>
            </a:r>
            <a:r>
              <a:rPr lang="tr-TR" sz="2400" dirty="0" smtClean="0"/>
              <a:t>% 13</a:t>
            </a:r>
          </a:p>
          <a:p>
            <a:endParaRPr lang="tr-TR" sz="2400" dirty="0" smtClean="0"/>
          </a:p>
          <a:p>
            <a:r>
              <a:rPr lang="tr-TR" sz="2400" b="1" dirty="0" smtClean="0">
                <a:solidFill>
                  <a:srgbClr val="00B050"/>
                </a:solidFill>
              </a:rPr>
              <a:t>ÖZEL ENTEGRATÖR</a:t>
            </a:r>
            <a:r>
              <a:rPr lang="tr-TR" sz="2400" dirty="0" smtClean="0"/>
              <a:t>: 26.500</a:t>
            </a:r>
          </a:p>
          <a:p>
            <a:pPr marL="0" indent="0">
              <a:buNone/>
            </a:pPr>
            <a:r>
              <a:rPr lang="tr-TR" sz="2400" dirty="0"/>
              <a:t>	</a:t>
            </a:r>
            <a:r>
              <a:rPr lang="tr-TR" sz="2400" dirty="0" smtClean="0"/>
              <a:t>% 53</a:t>
            </a:r>
          </a:p>
          <a:p>
            <a:pPr marL="0" indent="0">
              <a:buNone/>
            </a:pPr>
            <a:endParaRPr lang="tr-TR" sz="2400" dirty="0"/>
          </a:p>
          <a:p>
            <a:pPr marL="0" indent="0">
              <a:buNone/>
            </a:pPr>
            <a:r>
              <a:rPr lang="tr-TR" sz="2400" dirty="0" smtClean="0"/>
              <a:t>TOPLAM KAYITLI KULLANICI: </a:t>
            </a:r>
            <a:r>
              <a:rPr lang="tr-TR" sz="2400" b="1" dirty="0" smtClean="0"/>
              <a:t>50.000</a:t>
            </a:r>
          </a:p>
          <a:p>
            <a:pPr marL="0" indent="0">
              <a:buNone/>
            </a:pPr>
            <a:r>
              <a:rPr lang="tr-TR" sz="2400" dirty="0" smtClean="0"/>
              <a:t>Yıllık ortalama e-fatura adedi: </a:t>
            </a:r>
            <a:r>
              <a:rPr lang="tr-TR" sz="2400" b="1" dirty="0" smtClean="0"/>
              <a:t>432.000.000</a:t>
            </a:r>
            <a:endParaRPr lang="tr-TR" sz="2400" b="1" dirty="0"/>
          </a:p>
        </p:txBody>
      </p:sp>
      <p:graphicFrame>
        <p:nvGraphicFramePr>
          <p:cNvPr id="9" name="Grafik 8"/>
          <p:cNvGraphicFramePr>
            <a:graphicFrameLocks/>
          </p:cNvGraphicFramePr>
          <p:nvPr>
            <p:extLst>
              <p:ext uri="{D42A27DB-BD31-4B8C-83A1-F6EECF244321}">
                <p14:modId xmlns:p14="http://schemas.microsoft.com/office/powerpoint/2010/main" val="2790205719"/>
              </p:ext>
            </p:extLst>
          </p:nvPr>
        </p:nvGraphicFramePr>
        <p:xfrm>
          <a:off x="3851920" y="1196752"/>
          <a:ext cx="5148064" cy="50405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53899805"/>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403648" y="17686"/>
            <a:ext cx="6323012" cy="981075"/>
          </a:xfrm>
        </p:spPr>
        <p:txBody>
          <a:bodyPr/>
          <a:lstStyle/>
          <a:p>
            <a:r>
              <a:rPr lang="tr-TR" sz="4000" dirty="0" smtClean="0">
                <a:solidFill>
                  <a:srgbClr val="FF0000"/>
                </a:solidFill>
              </a:rPr>
              <a:t>E-FATURA YENİLİKLER</a:t>
            </a:r>
            <a:endParaRPr lang="tr-TR" sz="4000" dirty="0">
              <a:solidFill>
                <a:srgbClr val="FF0000"/>
              </a:solidFill>
            </a:endParaRPr>
          </a:p>
        </p:txBody>
      </p:sp>
      <p:sp>
        <p:nvSpPr>
          <p:cNvPr id="3" name="Metin Yer Tutucusu 2"/>
          <p:cNvSpPr>
            <a:spLocks noGrp="1"/>
          </p:cNvSpPr>
          <p:nvPr>
            <p:ph type="body" sz="half" idx="1"/>
          </p:nvPr>
        </p:nvSpPr>
        <p:spPr>
          <a:xfrm>
            <a:off x="251520" y="1268760"/>
            <a:ext cx="8568952" cy="5184775"/>
          </a:xfrm>
        </p:spPr>
        <p:txBody>
          <a:bodyPr>
            <a:normAutofit/>
          </a:bodyPr>
          <a:lstStyle/>
          <a:p>
            <a:pPr marL="0" indent="0" algn="just">
              <a:buNone/>
            </a:pPr>
            <a:r>
              <a:rPr lang="tr-TR" sz="2400" dirty="0"/>
              <a:t> </a:t>
            </a:r>
            <a:r>
              <a:rPr lang="tr-TR" sz="2400" dirty="0" smtClean="0"/>
              <a:t>     433 Sıra </a:t>
            </a:r>
            <a:r>
              <a:rPr lang="tr-TR" sz="2400" dirty="0" err="1" smtClean="0"/>
              <a:t>Nolu</a:t>
            </a:r>
            <a:r>
              <a:rPr lang="tr-TR" sz="2400" dirty="0" smtClean="0"/>
              <a:t> VUK Genel Tebliği ile;</a:t>
            </a:r>
          </a:p>
          <a:p>
            <a:pPr marL="0" indent="0" algn="just">
              <a:buNone/>
            </a:pPr>
            <a:endParaRPr lang="tr-TR" sz="2400" dirty="0" smtClean="0"/>
          </a:p>
          <a:p>
            <a:pPr algn="just"/>
            <a:r>
              <a:rPr lang="tr-TR" dirty="0">
                <a:solidFill>
                  <a:srgbClr val="336699"/>
                </a:solidFill>
              </a:rPr>
              <a:t>Düzenleme tarihi yanında </a:t>
            </a:r>
            <a:r>
              <a:rPr lang="tr-TR" u="sng" dirty="0">
                <a:solidFill>
                  <a:srgbClr val="FF0000"/>
                </a:solidFill>
              </a:rPr>
              <a:t>düzenleme zamanının da saat ve dakika olarak gösterilmesi halinde </a:t>
            </a:r>
            <a:r>
              <a:rPr lang="tr-TR" dirty="0">
                <a:solidFill>
                  <a:srgbClr val="336699"/>
                </a:solidFill>
              </a:rPr>
              <a:t>elektronik faturanın </a:t>
            </a:r>
            <a:r>
              <a:rPr lang="tr-TR" b="1" dirty="0">
                <a:solidFill>
                  <a:srgbClr val="336699"/>
                </a:solidFill>
              </a:rPr>
              <a:t>kâğıt çıktısı</a:t>
            </a:r>
            <a:r>
              <a:rPr lang="tr-TR" dirty="0">
                <a:solidFill>
                  <a:srgbClr val="336699"/>
                </a:solidFill>
              </a:rPr>
              <a:t> </a:t>
            </a:r>
            <a:r>
              <a:rPr lang="tr-TR" b="1" dirty="0">
                <a:solidFill>
                  <a:srgbClr val="FF0000"/>
                </a:solidFill>
              </a:rPr>
              <a:t>irsaliye</a:t>
            </a:r>
            <a:r>
              <a:rPr lang="tr-TR" dirty="0">
                <a:solidFill>
                  <a:srgbClr val="336699"/>
                </a:solidFill>
              </a:rPr>
              <a:t> yerine geçer. </a:t>
            </a:r>
          </a:p>
          <a:p>
            <a:pPr algn="just"/>
            <a:r>
              <a:rPr lang="tr-TR" dirty="0" smtClean="0">
                <a:solidFill>
                  <a:srgbClr val="336699"/>
                </a:solidFill>
              </a:rPr>
              <a:t>Söz </a:t>
            </a:r>
            <a:r>
              <a:rPr lang="tr-TR" dirty="0">
                <a:solidFill>
                  <a:srgbClr val="336699"/>
                </a:solidFill>
              </a:rPr>
              <a:t>konusu kâğıt çıktıya </a:t>
            </a:r>
            <a:r>
              <a:rPr lang="tr-TR" dirty="0">
                <a:solidFill>
                  <a:srgbClr val="C00000"/>
                </a:solidFill>
              </a:rPr>
              <a:t>“İrsaliye yerine geçer.” </a:t>
            </a:r>
            <a:r>
              <a:rPr lang="tr-TR" dirty="0">
                <a:solidFill>
                  <a:srgbClr val="336699"/>
                </a:solidFill>
              </a:rPr>
              <a:t>ifadesinin yazılması ve kâğıt çıktının satıcı veya yetkilisi tarafından imzalanması zorunludur. </a:t>
            </a:r>
          </a:p>
          <a:p>
            <a:pPr algn="just"/>
            <a:r>
              <a:rPr lang="tr-TR" dirty="0" smtClean="0">
                <a:solidFill>
                  <a:srgbClr val="336699"/>
                </a:solidFill>
              </a:rPr>
              <a:t>Bu </a:t>
            </a:r>
            <a:r>
              <a:rPr lang="tr-TR" dirty="0">
                <a:solidFill>
                  <a:srgbClr val="336699"/>
                </a:solidFill>
              </a:rPr>
              <a:t>imkan; e-faturanın malın teslim anında düzenlenmesi </a:t>
            </a:r>
            <a:r>
              <a:rPr lang="tr-TR" dirty="0" smtClean="0">
                <a:solidFill>
                  <a:srgbClr val="336699"/>
                </a:solidFill>
              </a:rPr>
              <a:t>durumunda geçerlidir.</a:t>
            </a:r>
            <a:endParaRPr lang="tr-TR" dirty="0">
              <a:solidFill>
                <a:srgbClr val="336699"/>
              </a:solidFill>
            </a:endParaRPr>
          </a:p>
          <a:p>
            <a:pPr algn="just"/>
            <a:endParaRPr lang="tr-TR" dirty="0"/>
          </a:p>
        </p:txBody>
      </p:sp>
    </p:spTree>
    <p:extLst>
      <p:ext uri="{BB962C8B-B14F-4D97-AF65-F5344CB8AC3E}">
        <p14:creationId xmlns:p14="http://schemas.microsoft.com/office/powerpoint/2010/main" val="895088367"/>
      </p:ext>
    </p:extLst>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403648" y="17686"/>
            <a:ext cx="6323012" cy="981075"/>
          </a:xfrm>
        </p:spPr>
        <p:txBody>
          <a:bodyPr/>
          <a:lstStyle/>
          <a:p>
            <a:r>
              <a:rPr lang="tr-TR" sz="4000" dirty="0" smtClean="0">
                <a:solidFill>
                  <a:srgbClr val="FF0000"/>
                </a:solidFill>
              </a:rPr>
              <a:t>E-FATURA YENİLİKLER</a:t>
            </a:r>
            <a:endParaRPr lang="tr-TR" sz="4000" dirty="0">
              <a:solidFill>
                <a:srgbClr val="FF0000"/>
              </a:solidFill>
            </a:endParaRPr>
          </a:p>
        </p:txBody>
      </p:sp>
      <p:sp>
        <p:nvSpPr>
          <p:cNvPr id="3" name="Metin Yer Tutucusu 2"/>
          <p:cNvSpPr>
            <a:spLocks noGrp="1"/>
          </p:cNvSpPr>
          <p:nvPr>
            <p:ph type="body" sz="half" idx="1"/>
          </p:nvPr>
        </p:nvSpPr>
        <p:spPr>
          <a:xfrm>
            <a:off x="251520" y="1268760"/>
            <a:ext cx="8568952" cy="5184775"/>
          </a:xfrm>
        </p:spPr>
        <p:txBody>
          <a:bodyPr>
            <a:normAutofit lnSpcReduction="10000"/>
          </a:bodyPr>
          <a:lstStyle/>
          <a:p>
            <a:pPr marL="0" indent="0" algn="just">
              <a:buNone/>
            </a:pPr>
            <a:r>
              <a:rPr lang="tr-TR" sz="2400" dirty="0"/>
              <a:t> </a:t>
            </a:r>
            <a:r>
              <a:rPr lang="tr-TR" sz="2400" dirty="0" smtClean="0"/>
              <a:t>     454 Sıra </a:t>
            </a:r>
            <a:r>
              <a:rPr lang="tr-TR" sz="2400" dirty="0" err="1" smtClean="0"/>
              <a:t>Nolu</a:t>
            </a:r>
            <a:r>
              <a:rPr lang="tr-TR" sz="2400" dirty="0" smtClean="0"/>
              <a:t> VUK Genel Tebliği ile;</a:t>
            </a:r>
          </a:p>
          <a:p>
            <a:pPr marL="0" indent="0" algn="just">
              <a:buNone/>
            </a:pPr>
            <a:endParaRPr lang="tr-TR" sz="2400" dirty="0" smtClean="0"/>
          </a:p>
          <a:p>
            <a:pPr algn="just"/>
            <a:r>
              <a:rPr lang="tr-TR" sz="2400" dirty="0" smtClean="0"/>
              <a:t>ÖTV Kanununa ekli I Sayılı Listede yer alan malların imali, inşası ve ithali nedeniyle EPDK’dan lisans alanlar,</a:t>
            </a:r>
          </a:p>
          <a:p>
            <a:pPr marL="0" indent="0" algn="just">
              <a:buNone/>
            </a:pPr>
            <a:endParaRPr lang="tr-TR" sz="2400" dirty="0" smtClean="0"/>
          </a:p>
          <a:p>
            <a:pPr algn="just"/>
            <a:r>
              <a:rPr lang="tr-TR" sz="2400" dirty="0" smtClean="0"/>
              <a:t>ÖTV Kanununa ekli III Sayılı listedeki malları imal, inşa ve ithal eden mükellefler,</a:t>
            </a:r>
          </a:p>
          <a:p>
            <a:pPr marL="0" indent="0" algn="just">
              <a:buNone/>
            </a:pPr>
            <a:endParaRPr lang="tr-TR" sz="2400" dirty="0" smtClean="0"/>
          </a:p>
          <a:p>
            <a:pPr algn="just"/>
            <a:r>
              <a:rPr lang="tr-TR" sz="2400" dirty="0" smtClean="0"/>
              <a:t>2014 hesap dönemi brüt satış hasılatı 10 Milyon TL ve üzeri olan mükellefler,</a:t>
            </a:r>
          </a:p>
          <a:p>
            <a:pPr marL="0" indent="0" algn="just">
              <a:buNone/>
            </a:pPr>
            <a:endParaRPr lang="tr-TR" sz="2400" dirty="0" smtClean="0"/>
          </a:p>
          <a:p>
            <a:pPr marL="0" indent="0" algn="just">
              <a:buNone/>
            </a:pPr>
            <a:r>
              <a:rPr lang="tr-TR" sz="2400" dirty="0" smtClean="0"/>
              <a:t>1.1.2016 tarihinden itibaren e-Fatura düzenlemeye ve e-Defter tutmaya başlayacaklardır. </a:t>
            </a:r>
          </a:p>
          <a:p>
            <a:pPr algn="just"/>
            <a:endParaRPr lang="tr-TR" dirty="0"/>
          </a:p>
        </p:txBody>
      </p:sp>
    </p:spTree>
    <p:extLst>
      <p:ext uri="{BB962C8B-B14F-4D97-AF65-F5344CB8AC3E}">
        <p14:creationId xmlns:p14="http://schemas.microsoft.com/office/powerpoint/2010/main" val="3819080415"/>
      </p:ext>
    </p:extLst>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403648" y="17686"/>
            <a:ext cx="6323012" cy="981075"/>
          </a:xfrm>
        </p:spPr>
        <p:txBody>
          <a:bodyPr/>
          <a:lstStyle/>
          <a:p>
            <a:r>
              <a:rPr lang="tr-TR" sz="4000" dirty="0" smtClean="0">
                <a:solidFill>
                  <a:srgbClr val="FF0000"/>
                </a:solidFill>
              </a:rPr>
              <a:t>E-FATURA YENİLİKLER</a:t>
            </a:r>
            <a:endParaRPr lang="tr-TR" sz="4000" dirty="0">
              <a:solidFill>
                <a:srgbClr val="FF0000"/>
              </a:solidFill>
            </a:endParaRPr>
          </a:p>
        </p:txBody>
      </p:sp>
      <p:sp>
        <p:nvSpPr>
          <p:cNvPr id="3" name="Metin Yer Tutucusu 2"/>
          <p:cNvSpPr>
            <a:spLocks noGrp="1"/>
          </p:cNvSpPr>
          <p:nvPr>
            <p:ph type="body" sz="half" idx="1"/>
          </p:nvPr>
        </p:nvSpPr>
        <p:spPr>
          <a:xfrm>
            <a:off x="251520" y="1268760"/>
            <a:ext cx="8568952" cy="5184775"/>
          </a:xfrm>
        </p:spPr>
        <p:txBody>
          <a:bodyPr>
            <a:normAutofit/>
          </a:bodyPr>
          <a:lstStyle/>
          <a:p>
            <a:pPr marL="0" indent="0" algn="just">
              <a:buNone/>
            </a:pPr>
            <a:r>
              <a:rPr lang="tr-TR" sz="2400" dirty="0"/>
              <a:t> </a:t>
            </a:r>
            <a:r>
              <a:rPr lang="tr-TR" sz="2400" dirty="0" smtClean="0"/>
              <a:t>     454 Sıra </a:t>
            </a:r>
            <a:r>
              <a:rPr lang="tr-TR" sz="2400" dirty="0" err="1" smtClean="0"/>
              <a:t>Nolu</a:t>
            </a:r>
            <a:r>
              <a:rPr lang="tr-TR" sz="2400" dirty="0" smtClean="0"/>
              <a:t> VUK Genel Tebliği ile;</a:t>
            </a:r>
          </a:p>
          <a:p>
            <a:pPr marL="0" indent="0" algn="just">
              <a:buNone/>
            </a:pPr>
            <a:endParaRPr lang="tr-TR" sz="2400" dirty="0" smtClean="0"/>
          </a:p>
          <a:p>
            <a:pPr algn="just"/>
            <a:r>
              <a:rPr lang="tr-TR" sz="2400" dirty="0" smtClean="0"/>
              <a:t>E-Fatura düzenleyen mükelleflerden, KDV Kanununun 11 </a:t>
            </a:r>
            <a:r>
              <a:rPr lang="tr-TR" sz="2400" dirty="0" err="1" smtClean="0"/>
              <a:t>nci</a:t>
            </a:r>
            <a:r>
              <a:rPr lang="tr-TR" sz="2400" dirty="0" smtClean="0"/>
              <a:t> maddesi kapsamında mal ihraç edenler,</a:t>
            </a:r>
          </a:p>
          <a:p>
            <a:pPr algn="just"/>
            <a:endParaRPr lang="tr-TR" sz="2400" dirty="0" smtClean="0"/>
          </a:p>
          <a:p>
            <a:pPr algn="just"/>
            <a:r>
              <a:rPr lang="tr-TR" sz="2400" dirty="0"/>
              <a:t>E-Fatura düzenleyen mükelleflerden, </a:t>
            </a:r>
            <a:r>
              <a:rPr lang="tr-TR" sz="2400" dirty="0" smtClean="0"/>
              <a:t>KDV Kanununa göre </a:t>
            </a:r>
            <a:r>
              <a:rPr lang="tr-TR" sz="2400" dirty="0" err="1" smtClean="0"/>
              <a:t>Taxfree</a:t>
            </a:r>
            <a:r>
              <a:rPr lang="tr-TR" sz="2400" dirty="0" smtClean="0"/>
              <a:t> (Yolcu Beraberi Eşya) Faturası düzenleyenler,</a:t>
            </a:r>
          </a:p>
          <a:p>
            <a:pPr marL="0" indent="0" algn="just">
              <a:buNone/>
            </a:pPr>
            <a:endParaRPr lang="tr-TR" sz="2400" dirty="0"/>
          </a:p>
          <a:p>
            <a:pPr marL="0" indent="0" algn="just">
              <a:buNone/>
            </a:pPr>
            <a:r>
              <a:rPr lang="tr-TR" sz="2400" dirty="0" smtClean="0"/>
              <a:t>1.1.2016 tarihinden itibaren bu faaliyetleri nedeniyle düzenleyecekleri faturalarını da e-Fatura olarak düzenlemeye başlayacaklardır.</a:t>
            </a:r>
          </a:p>
          <a:p>
            <a:pPr marL="0" indent="0" algn="just">
              <a:buNone/>
            </a:pPr>
            <a:endParaRPr lang="tr-TR" dirty="0"/>
          </a:p>
        </p:txBody>
      </p:sp>
    </p:spTree>
    <p:extLst>
      <p:ext uri="{BB962C8B-B14F-4D97-AF65-F5344CB8AC3E}">
        <p14:creationId xmlns:p14="http://schemas.microsoft.com/office/powerpoint/2010/main" val="3897203725"/>
      </p:ext>
    </p:extLst>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e 58"/>
          <p:cNvGrpSpPr>
            <a:grpSpLocks/>
          </p:cNvGrpSpPr>
          <p:nvPr/>
        </p:nvGrpSpPr>
        <p:grpSpPr bwMode="auto">
          <a:xfrm>
            <a:off x="688975" y="2029767"/>
            <a:ext cx="7758113" cy="2119313"/>
            <a:chOff x="4819650" y="4650278"/>
            <a:chExt cx="3905250" cy="2120415"/>
          </a:xfrm>
        </p:grpSpPr>
        <p:sp>
          <p:nvSpPr>
            <p:cNvPr id="3" name="Rektangel med enkelt afrundet hjørne 45"/>
            <p:cNvSpPr/>
            <p:nvPr/>
          </p:nvSpPr>
          <p:spPr>
            <a:xfrm rot="10800000" flipH="1">
              <a:off x="4819650" y="4743990"/>
              <a:ext cx="3903652" cy="2026703"/>
            </a:xfrm>
            <a:prstGeom prst="round1Rect">
              <a:avLst/>
            </a:prstGeom>
            <a:solidFill>
              <a:schemeClr val="bg1"/>
            </a:solidFill>
            <a:ln w="3175" cap="flat" cmpd="sng" algn="ctr">
              <a:solidFill>
                <a:schemeClr val="bg1">
                  <a:lumMod val="75000"/>
                </a:schemeClr>
              </a:solidFill>
              <a:prstDash val="solid"/>
            </a:ln>
            <a:effectLst>
              <a:outerShdw blurRad="50800" dist="38100" dir="2700000" algn="tl" rotWithShape="0">
                <a:prstClr val="black">
                  <a:alpha val="40000"/>
                </a:prstClr>
              </a:outerShdw>
            </a:effectLst>
          </p:spPr>
          <p:txBody>
            <a:bodyPr anchor="ctr"/>
            <a:lstStyle/>
            <a:p>
              <a:pPr algn="ctr">
                <a:defRPr/>
              </a:pPr>
              <a:endParaRPr lang="da-DK" kern="0">
                <a:solidFill>
                  <a:sysClr val="window" lastClr="FFFFFF"/>
                </a:solidFill>
              </a:endParaRPr>
            </a:p>
          </p:txBody>
        </p:sp>
        <p:sp>
          <p:nvSpPr>
            <p:cNvPr id="4" name="Rektangel 46"/>
            <p:cNvSpPr/>
            <p:nvPr/>
          </p:nvSpPr>
          <p:spPr>
            <a:xfrm>
              <a:off x="4819650" y="4650278"/>
              <a:ext cx="3905250" cy="131832"/>
            </a:xfrm>
            <a:prstGeom prst="rect">
              <a:avLst/>
            </a:prstGeom>
            <a:solidFill>
              <a:schemeClr val="tx2">
                <a:lumMod val="75000"/>
              </a:schemeClr>
            </a:solidFill>
            <a:ln w="9525" cap="flat" cmpd="sng" algn="ctr">
              <a:solidFill>
                <a:schemeClr val="bg1">
                  <a:lumMod val="65000"/>
                </a:schemeClr>
              </a:solidFill>
              <a:prstDash val="solid"/>
            </a:ln>
            <a:effectLst/>
          </p:spPr>
          <p:txBody>
            <a:bodyPr anchor="ctr"/>
            <a:lstStyle/>
            <a:p>
              <a:pPr algn="ctr">
                <a:defRPr/>
              </a:pPr>
              <a:endParaRPr lang="da-DK" kern="0">
                <a:solidFill>
                  <a:sysClr val="window" lastClr="FFFFFF"/>
                </a:solidFill>
              </a:endParaRPr>
            </a:p>
          </p:txBody>
        </p:sp>
      </p:grpSp>
      <p:sp>
        <p:nvSpPr>
          <p:cNvPr id="5" name="Başlık 1"/>
          <p:cNvSpPr txBox="1">
            <a:spLocks/>
          </p:cNvSpPr>
          <p:nvPr/>
        </p:nvSpPr>
        <p:spPr bwMode="gray">
          <a:xfrm>
            <a:off x="2123728" y="366591"/>
            <a:ext cx="5004395" cy="902169"/>
          </a:xfrm>
          <a:prstGeom prst="rect">
            <a:avLst/>
          </a:prstGeom>
        </p:spPr>
        <p:txBody>
          <a:bodyPr vert="horz" lIns="0" tIns="0" rIns="0" bIns="0" rtlCol="0" anchor="ctr">
            <a:normAutofit/>
          </a:bodyPr>
          <a:lstStyle>
            <a:lvl1pPr algn="l" defTabSz="914400" rtl="0" eaLnBrk="1" latinLnBrk="0" hangingPunct="1">
              <a:spcBef>
                <a:spcPct val="0"/>
              </a:spcBef>
              <a:buNone/>
              <a:defRPr sz="4800" b="1" kern="1200">
                <a:solidFill>
                  <a:schemeClr val="bg1"/>
                </a:solidFill>
                <a:latin typeface="+mj-lt"/>
                <a:ea typeface="+mj-ea"/>
                <a:cs typeface="+mj-cs"/>
              </a:defRPr>
            </a:lvl1pPr>
          </a:lstStyle>
          <a:p>
            <a:pPr algn="ctr">
              <a:defRPr/>
            </a:pPr>
            <a:r>
              <a:rPr lang="tr-TR" sz="3000" kern="0" dirty="0" smtClean="0">
                <a:solidFill>
                  <a:srgbClr val="FF0000"/>
                </a:solidFill>
              </a:rPr>
              <a:t>E- ARŞİVİN </a:t>
            </a:r>
            <a:r>
              <a:rPr lang="tr-TR" sz="3000" kern="0" dirty="0">
                <a:solidFill>
                  <a:srgbClr val="FF0000"/>
                </a:solidFill>
              </a:rPr>
              <a:t>KAPSAMI</a:t>
            </a:r>
          </a:p>
        </p:txBody>
      </p:sp>
      <p:pic>
        <p:nvPicPr>
          <p:cNvPr id="6" name="Picture 4" descr="D:\Users\bagriyanik_canan\Pictures\2\Apps-background-ic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74238">
            <a:off x="6694006" y="4236347"/>
            <a:ext cx="2323750" cy="26855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7" name="Dikdörtgen 6"/>
          <p:cNvSpPr/>
          <p:nvPr/>
        </p:nvSpPr>
        <p:spPr>
          <a:xfrm>
            <a:off x="1187624" y="2710661"/>
            <a:ext cx="6552728" cy="1015663"/>
          </a:xfrm>
          <a:prstGeom prst="rect">
            <a:avLst/>
          </a:prstGeom>
        </p:spPr>
        <p:txBody>
          <a:bodyPr wrap="square">
            <a:spAutoFit/>
          </a:bodyPr>
          <a:lstStyle/>
          <a:p>
            <a:pPr algn="just"/>
            <a:r>
              <a:rPr lang="tr-TR" sz="2000" b="1" dirty="0">
                <a:solidFill>
                  <a:prstClr val="black"/>
                </a:solidFill>
              </a:rPr>
              <a:t>433</a:t>
            </a:r>
            <a:r>
              <a:rPr lang="tr-TR" sz="2000" dirty="0">
                <a:solidFill>
                  <a:prstClr val="black"/>
                </a:solidFill>
              </a:rPr>
              <a:t> Sıra No.lu Vergi Usul Kanunu Genel Tebliği </a:t>
            </a:r>
            <a:r>
              <a:rPr lang="tr-TR" sz="2000" dirty="0" smtClean="0">
                <a:solidFill>
                  <a:prstClr val="black"/>
                </a:solidFill>
              </a:rPr>
              <a:t>30.12.2013 tarihinde Resmi Gazete’ de yayımlanmış ve e-Arşiv Uygulaması hayata geçmiştir.</a:t>
            </a:r>
            <a:endParaRPr lang="tr-TR" sz="2000" dirty="0">
              <a:solidFill>
                <a:prstClr val="black"/>
              </a:solidFill>
            </a:endParaRPr>
          </a:p>
        </p:txBody>
      </p:sp>
    </p:spTree>
    <p:extLst>
      <p:ext uri="{BB962C8B-B14F-4D97-AF65-F5344CB8AC3E}">
        <p14:creationId xmlns:p14="http://schemas.microsoft.com/office/powerpoint/2010/main" val="15214946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1618653" y="112067"/>
            <a:ext cx="5633047" cy="936104"/>
          </a:xfrm>
          <a:prstGeom prst="rect">
            <a:avLst/>
          </a:prstGeom>
          <a:no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400" b="1" kern="0" dirty="0" smtClean="0">
                <a:solidFill>
                  <a:srgbClr val="C00000"/>
                </a:solidFill>
              </a:rPr>
              <a:t>E-ARŞİV İŞ AKIŞI</a:t>
            </a:r>
            <a:endParaRPr lang="tr-TR" sz="3400" b="1" kern="0" dirty="0">
              <a:solidFill>
                <a:srgbClr val="C00000"/>
              </a:solidFill>
            </a:endParaRPr>
          </a:p>
        </p:txBody>
      </p:sp>
      <p:cxnSp>
        <p:nvCxnSpPr>
          <p:cNvPr id="29" name="Straight Connector 26"/>
          <p:cNvCxnSpPr/>
          <p:nvPr/>
        </p:nvCxnSpPr>
        <p:spPr>
          <a:xfrm flipV="1">
            <a:off x="1412220" y="1277890"/>
            <a:ext cx="6375873" cy="1780780"/>
          </a:xfrm>
          <a:prstGeom prst="line">
            <a:avLst/>
          </a:prstGeom>
          <a:ln w="50800" cap="flat" cmpd="sng">
            <a:solidFill>
              <a:schemeClr val="tx2">
                <a:lumMod val="40000"/>
                <a:lumOff val="60000"/>
              </a:schemeClr>
            </a:solidFill>
            <a:headEnd type="none"/>
          </a:ln>
          <a:effectLst>
            <a:glow rad="63500">
              <a:schemeClr val="tx2">
                <a:lumMod val="40000"/>
                <a:lumOff val="60000"/>
                <a:alpha val="40000"/>
              </a:schemeClr>
            </a:glow>
          </a:effectLst>
        </p:spPr>
        <p:style>
          <a:lnRef idx="1">
            <a:schemeClr val="accent1"/>
          </a:lnRef>
          <a:fillRef idx="0">
            <a:schemeClr val="accent1"/>
          </a:fillRef>
          <a:effectRef idx="0">
            <a:schemeClr val="accent1"/>
          </a:effectRef>
          <a:fontRef idx="minor">
            <a:schemeClr val="tx1"/>
          </a:fontRef>
        </p:style>
      </p:cxnSp>
      <p:sp>
        <p:nvSpPr>
          <p:cNvPr id="34" name="Metin kutusu 33"/>
          <p:cNvSpPr txBox="1"/>
          <p:nvPr/>
        </p:nvSpPr>
        <p:spPr>
          <a:xfrm rot="20677734">
            <a:off x="1948669" y="1694797"/>
            <a:ext cx="5483390" cy="338554"/>
          </a:xfrm>
          <a:prstGeom prst="rect">
            <a:avLst/>
          </a:prstGeom>
          <a:noFill/>
        </p:spPr>
        <p:txBody>
          <a:bodyPr wrap="square" rtlCol="0">
            <a:spAutoFit/>
          </a:bodyPr>
          <a:lstStyle/>
          <a:p>
            <a:r>
              <a:rPr lang="tr-TR" sz="1600" i="1" dirty="0">
                <a:solidFill>
                  <a:prstClr val="black"/>
                </a:solidFill>
              </a:rPr>
              <a:t>e -</a:t>
            </a:r>
            <a:r>
              <a:rPr lang="tr-TR" sz="1600" i="1" dirty="0" smtClean="0">
                <a:solidFill>
                  <a:prstClr val="black"/>
                </a:solidFill>
              </a:rPr>
              <a:t>Fatura Uygulaması Kapsamında </a:t>
            </a:r>
            <a:r>
              <a:rPr lang="tr-TR" sz="1600" i="1" dirty="0" smtClean="0">
                <a:solidFill>
                  <a:srgbClr val="C00000"/>
                </a:solidFill>
              </a:rPr>
              <a:t>e-fatura </a:t>
            </a:r>
            <a:r>
              <a:rPr lang="tr-TR" sz="1600" i="1" dirty="0" smtClean="0">
                <a:solidFill>
                  <a:prstClr val="black"/>
                </a:solidFill>
              </a:rPr>
              <a:t>gönderir</a:t>
            </a:r>
            <a:r>
              <a:rPr lang="tr-TR" sz="1400" dirty="0" smtClean="0">
                <a:solidFill>
                  <a:prstClr val="black"/>
                </a:solidFill>
              </a:rPr>
              <a:t>.</a:t>
            </a:r>
            <a:endParaRPr lang="tr-TR" sz="1400" dirty="0">
              <a:solidFill>
                <a:prstClr val="black"/>
              </a:solidFill>
            </a:endParaRPr>
          </a:p>
        </p:txBody>
      </p:sp>
      <p:cxnSp>
        <p:nvCxnSpPr>
          <p:cNvPr id="36" name="Straight Connector 26"/>
          <p:cNvCxnSpPr/>
          <p:nvPr/>
        </p:nvCxnSpPr>
        <p:spPr>
          <a:xfrm>
            <a:off x="1377151" y="3145883"/>
            <a:ext cx="6746132" cy="50828"/>
          </a:xfrm>
          <a:prstGeom prst="line">
            <a:avLst/>
          </a:prstGeom>
          <a:ln w="50800" cap="flat" cmpd="sng">
            <a:solidFill>
              <a:schemeClr val="tx2">
                <a:lumMod val="40000"/>
                <a:lumOff val="60000"/>
              </a:schemeClr>
            </a:solidFill>
            <a:headEnd type="none"/>
          </a:ln>
          <a:effectLst>
            <a:glow rad="63500">
              <a:schemeClr val="tx2">
                <a:lumMod val="40000"/>
                <a:lumOff val="60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5" name="Straight Connector 26"/>
          <p:cNvCxnSpPr/>
          <p:nvPr/>
        </p:nvCxnSpPr>
        <p:spPr>
          <a:xfrm>
            <a:off x="1259632" y="3196711"/>
            <a:ext cx="6192688" cy="2952379"/>
          </a:xfrm>
          <a:prstGeom prst="line">
            <a:avLst/>
          </a:prstGeom>
          <a:ln w="50800" cap="flat" cmpd="sng">
            <a:solidFill>
              <a:schemeClr val="tx2">
                <a:lumMod val="40000"/>
                <a:lumOff val="60000"/>
              </a:schemeClr>
            </a:solidFill>
            <a:headEnd type="none"/>
          </a:ln>
          <a:effectLst>
            <a:glow rad="63500">
              <a:schemeClr val="tx2">
                <a:lumMod val="40000"/>
                <a:lumOff val="60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50" name="Straight Connector 26"/>
          <p:cNvCxnSpPr/>
          <p:nvPr/>
        </p:nvCxnSpPr>
        <p:spPr>
          <a:xfrm>
            <a:off x="690529" y="3356992"/>
            <a:ext cx="0" cy="936104"/>
          </a:xfrm>
          <a:prstGeom prst="line">
            <a:avLst/>
          </a:prstGeom>
          <a:ln w="50800" cap="flat" cmpd="sng">
            <a:solidFill>
              <a:schemeClr val="tx2">
                <a:lumMod val="40000"/>
                <a:lumOff val="60000"/>
              </a:schemeClr>
            </a:solidFill>
            <a:headEnd type="none"/>
          </a:ln>
          <a:effectLst>
            <a:glow rad="63500">
              <a:schemeClr val="tx2">
                <a:lumMod val="40000"/>
                <a:lumOff val="60000"/>
                <a:alpha val="40000"/>
              </a:schemeClr>
            </a:glow>
          </a:effectLst>
        </p:spPr>
        <p:style>
          <a:lnRef idx="1">
            <a:schemeClr val="accent1"/>
          </a:lnRef>
          <a:fillRef idx="0">
            <a:schemeClr val="accent1"/>
          </a:fillRef>
          <a:effectRef idx="0">
            <a:schemeClr val="accent1"/>
          </a:effectRef>
          <a:fontRef idx="minor">
            <a:schemeClr val="tx1"/>
          </a:fontRef>
        </p:style>
      </p:cxnSp>
      <p:sp>
        <p:nvSpPr>
          <p:cNvPr id="57" name="Dikdörtgen 56"/>
          <p:cNvSpPr/>
          <p:nvPr/>
        </p:nvSpPr>
        <p:spPr>
          <a:xfrm rot="1495938">
            <a:off x="1990373" y="4506635"/>
            <a:ext cx="5459145" cy="276999"/>
          </a:xfrm>
          <a:prstGeom prst="rect">
            <a:avLst/>
          </a:prstGeom>
        </p:spPr>
        <p:txBody>
          <a:bodyPr wrap="square">
            <a:spAutoFit/>
          </a:bodyPr>
          <a:lstStyle/>
          <a:p>
            <a:r>
              <a:rPr lang="tr-TR" sz="1200" i="1" dirty="0">
                <a:solidFill>
                  <a:prstClr val="black"/>
                </a:solidFill>
              </a:rPr>
              <a:t>Her türlü elektronik ortamda </a:t>
            </a:r>
            <a:r>
              <a:rPr lang="tr-TR" sz="1200" i="1" dirty="0">
                <a:solidFill>
                  <a:srgbClr val="FF0000"/>
                </a:solidFill>
              </a:rPr>
              <a:t>e-arşiv</a:t>
            </a:r>
            <a:r>
              <a:rPr lang="tr-TR" sz="1200" i="1" dirty="0">
                <a:solidFill>
                  <a:prstClr val="black"/>
                </a:solidFill>
              </a:rPr>
              <a:t> </a:t>
            </a:r>
            <a:r>
              <a:rPr lang="tr-TR" sz="1200" i="1" dirty="0">
                <a:solidFill>
                  <a:srgbClr val="FF0000"/>
                </a:solidFill>
              </a:rPr>
              <a:t>faturası</a:t>
            </a:r>
            <a:r>
              <a:rPr lang="tr-TR" sz="1200" i="1" dirty="0">
                <a:solidFill>
                  <a:prstClr val="black"/>
                </a:solidFill>
              </a:rPr>
              <a:t> iletir ya da kağıt  olarak </a:t>
            </a:r>
            <a:r>
              <a:rPr lang="tr-TR" sz="1200" i="1" dirty="0" smtClean="0">
                <a:solidFill>
                  <a:prstClr val="black"/>
                </a:solidFill>
              </a:rPr>
              <a:t>gönderir </a:t>
            </a:r>
            <a:endParaRPr lang="tr-TR" sz="1200" i="1" dirty="0">
              <a:solidFill>
                <a:prstClr val="black"/>
              </a:solidFill>
            </a:endParaRPr>
          </a:p>
        </p:txBody>
      </p:sp>
      <p:cxnSp>
        <p:nvCxnSpPr>
          <p:cNvPr id="63" name="Straight Connector 26"/>
          <p:cNvCxnSpPr/>
          <p:nvPr/>
        </p:nvCxnSpPr>
        <p:spPr>
          <a:xfrm flipH="1">
            <a:off x="3249248" y="5949280"/>
            <a:ext cx="602672" cy="0"/>
          </a:xfrm>
          <a:prstGeom prst="line">
            <a:avLst/>
          </a:prstGeom>
          <a:ln w="50800" cap="flat" cmpd="sng">
            <a:solidFill>
              <a:schemeClr val="tx2">
                <a:lumMod val="40000"/>
                <a:lumOff val="60000"/>
              </a:schemeClr>
            </a:solidFill>
            <a:headEnd type="none"/>
          </a:ln>
          <a:effectLst>
            <a:glow rad="63500">
              <a:schemeClr val="tx2">
                <a:lumMod val="40000"/>
                <a:lumOff val="60000"/>
                <a:alpha val="40000"/>
              </a:schemeClr>
            </a:glow>
          </a:effectLst>
        </p:spPr>
        <p:style>
          <a:lnRef idx="1">
            <a:schemeClr val="accent1"/>
          </a:lnRef>
          <a:fillRef idx="0">
            <a:schemeClr val="accent1"/>
          </a:fillRef>
          <a:effectRef idx="0">
            <a:schemeClr val="accent1"/>
          </a:effectRef>
          <a:fontRef idx="minor">
            <a:schemeClr val="tx1"/>
          </a:fontRef>
        </p:style>
      </p:cxnSp>
      <p:grpSp>
        <p:nvGrpSpPr>
          <p:cNvPr id="2" name="Grup 1"/>
          <p:cNvGrpSpPr/>
          <p:nvPr/>
        </p:nvGrpSpPr>
        <p:grpSpPr>
          <a:xfrm>
            <a:off x="-22960" y="1277890"/>
            <a:ext cx="1830463" cy="2348807"/>
            <a:chOff x="-22960" y="1493914"/>
            <a:chExt cx="1830463" cy="2348807"/>
          </a:xfrm>
        </p:grpSpPr>
        <p:pic>
          <p:nvPicPr>
            <p:cNvPr id="10" name="Picture 3" descr="D:\Users\seyhan_ebru\Pictures\resim.network\Laptop-ic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60" y="2330553"/>
              <a:ext cx="1512168" cy="1512168"/>
            </a:xfrm>
            <a:prstGeom prst="rect">
              <a:avLst/>
            </a:prstGeom>
            <a:noFill/>
            <a:extLst>
              <a:ext uri="{909E8E84-426E-40DD-AFC4-6F175D3DCCD1}">
                <a14:hiddenFill xmlns:a14="http://schemas.microsoft.com/office/drawing/2010/main">
                  <a:solidFill>
                    <a:srgbClr val="FFFFFF"/>
                  </a:solidFill>
                </a14:hiddenFill>
              </a:ext>
            </a:extLst>
          </p:spPr>
        </p:pic>
        <p:sp>
          <p:nvSpPr>
            <p:cNvPr id="24" name="Dikdörtgen 23"/>
            <p:cNvSpPr/>
            <p:nvPr/>
          </p:nvSpPr>
          <p:spPr>
            <a:xfrm>
              <a:off x="152666" y="1493914"/>
              <a:ext cx="1654837" cy="997230"/>
            </a:xfrm>
            <a:prstGeom prst="rect">
              <a:avLst/>
            </a:prstGeom>
            <a:solidFill>
              <a:schemeClr val="accent1">
                <a:lumMod val="20000"/>
                <a:lumOff val="80000"/>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a:ln w="11430"/>
                  <a:gradFill>
                    <a:gsLst>
                      <a:gs pos="0">
                        <a:srgbClr val="1F497D">
                          <a:lumMod val="60000"/>
                          <a:lumOff val="40000"/>
                        </a:srgbClr>
                      </a:gs>
                      <a:gs pos="75000">
                        <a:srgbClr val="1F497D">
                          <a:lumMod val="75000"/>
                        </a:srgbClr>
                      </a:gs>
                      <a:gs pos="100000">
                        <a:srgbClr val="1F497D">
                          <a:lumMod val="50000"/>
                        </a:srgbClr>
                      </a:gs>
                    </a:gsLst>
                    <a:lin ang="5400000"/>
                  </a:gradFill>
                </a:rPr>
                <a:t>E-Arşiv Uygulamasına Kayıtlı Mükellef</a:t>
              </a:r>
            </a:p>
          </p:txBody>
        </p:sp>
      </p:grpSp>
      <p:sp>
        <p:nvSpPr>
          <p:cNvPr id="26" name="Dikdörtgen 25"/>
          <p:cNvSpPr/>
          <p:nvPr/>
        </p:nvSpPr>
        <p:spPr>
          <a:xfrm>
            <a:off x="6488645" y="120214"/>
            <a:ext cx="2331827" cy="644490"/>
          </a:xfrm>
          <a:prstGeom prst="rect">
            <a:avLst/>
          </a:prstGeom>
          <a:solidFill>
            <a:schemeClr val="accent1">
              <a:lumMod val="20000"/>
              <a:lumOff val="80000"/>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500" b="1" dirty="0">
                <a:ln w="11430"/>
                <a:gradFill>
                  <a:gsLst>
                    <a:gs pos="0">
                      <a:srgbClr val="1F497D">
                        <a:lumMod val="60000"/>
                        <a:lumOff val="40000"/>
                      </a:srgbClr>
                    </a:gs>
                    <a:gs pos="75000">
                      <a:srgbClr val="1F497D">
                        <a:lumMod val="75000"/>
                      </a:srgbClr>
                    </a:gs>
                    <a:gs pos="100000">
                      <a:srgbClr val="1F497D">
                        <a:lumMod val="50000"/>
                      </a:srgbClr>
                    </a:gs>
                  </a:gsLst>
                  <a:lin ang="5400000"/>
                </a:gradFill>
              </a:rPr>
              <a:t>e-Fatura Uygulamasına </a:t>
            </a:r>
            <a:r>
              <a:rPr lang="tr-TR" sz="1500" b="1" dirty="0">
                <a:ln w="11430"/>
                <a:solidFill>
                  <a:srgbClr val="C00000"/>
                </a:solidFill>
              </a:rPr>
              <a:t>Kayıtlı Olan</a:t>
            </a:r>
            <a:r>
              <a:rPr lang="tr-TR" sz="1500" b="1" dirty="0">
                <a:ln w="11430"/>
                <a:gradFill>
                  <a:gsLst>
                    <a:gs pos="0">
                      <a:srgbClr val="1F497D">
                        <a:lumMod val="60000"/>
                        <a:lumOff val="40000"/>
                      </a:srgbClr>
                    </a:gs>
                    <a:gs pos="75000">
                      <a:srgbClr val="1F497D">
                        <a:lumMod val="75000"/>
                      </a:srgbClr>
                    </a:gs>
                    <a:gs pos="100000">
                      <a:srgbClr val="1F497D">
                        <a:lumMod val="50000"/>
                      </a:srgbClr>
                    </a:gs>
                  </a:gsLst>
                  <a:lin ang="5400000"/>
                </a:gradFill>
              </a:rPr>
              <a:t> Vergi Mükellefi</a:t>
            </a:r>
          </a:p>
        </p:txBody>
      </p:sp>
      <p:pic>
        <p:nvPicPr>
          <p:cNvPr id="1026" name="Picture 2" descr="D:\Users\seyhan_ebru\Pictures\resim.men\administrator-ico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4761" y="722155"/>
            <a:ext cx="1111470" cy="111147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D:\Users\seyhan_ebru\Pictures\resim.document\document-arrow-right-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02693" y="2703617"/>
            <a:ext cx="770700" cy="857314"/>
          </a:xfrm>
          <a:prstGeom prst="rect">
            <a:avLst/>
          </a:prstGeom>
          <a:noFill/>
          <a:extLst>
            <a:ext uri="{909E8E84-426E-40DD-AFC4-6F175D3DCCD1}">
              <a14:hiddenFill xmlns:a14="http://schemas.microsoft.com/office/drawing/2010/main">
                <a:solidFill>
                  <a:srgbClr val="FFFFFF"/>
                </a:solidFill>
              </a14:hiddenFill>
            </a:ext>
          </a:extLst>
        </p:spPr>
      </p:pic>
      <p:sp>
        <p:nvSpPr>
          <p:cNvPr id="35" name="Dikdörtgen 34"/>
          <p:cNvSpPr/>
          <p:nvPr/>
        </p:nvSpPr>
        <p:spPr>
          <a:xfrm>
            <a:off x="6455946" y="2101937"/>
            <a:ext cx="2664295" cy="644490"/>
          </a:xfrm>
          <a:prstGeom prst="rect">
            <a:avLst/>
          </a:prstGeom>
          <a:solidFill>
            <a:schemeClr val="accent1">
              <a:lumMod val="20000"/>
              <a:lumOff val="80000"/>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500" b="1" dirty="0">
                <a:ln w="11430"/>
                <a:gradFill>
                  <a:gsLst>
                    <a:gs pos="0">
                      <a:srgbClr val="1F497D">
                        <a:lumMod val="60000"/>
                        <a:lumOff val="40000"/>
                      </a:srgbClr>
                    </a:gs>
                    <a:gs pos="75000">
                      <a:srgbClr val="1F497D">
                        <a:lumMod val="75000"/>
                      </a:srgbClr>
                    </a:gs>
                    <a:gs pos="100000">
                      <a:srgbClr val="1F497D">
                        <a:lumMod val="50000"/>
                      </a:srgbClr>
                    </a:gs>
                  </a:gsLst>
                  <a:lin ang="5400000"/>
                </a:gradFill>
              </a:rPr>
              <a:t>e-Fatura Uygulamasına </a:t>
            </a:r>
            <a:endParaRPr lang="tr-TR" sz="1500" b="1" dirty="0" smtClean="0">
              <a:ln w="11430"/>
              <a:gradFill>
                <a:gsLst>
                  <a:gs pos="0">
                    <a:srgbClr val="1F497D">
                      <a:lumMod val="60000"/>
                      <a:lumOff val="40000"/>
                    </a:srgbClr>
                  </a:gs>
                  <a:gs pos="75000">
                    <a:srgbClr val="1F497D">
                      <a:lumMod val="75000"/>
                    </a:srgbClr>
                  </a:gs>
                  <a:gs pos="100000">
                    <a:srgbClr val="1F497D">
                      <a:lumMod val="50000"/>
                    </a:srgbClr>
                  </a:gs>
                </a:gsLst>
                <a:lin ang="5400000"/>
              </a:gradFill>
            </a:endParaRPr>
          </a:p>
          <a:p>
            <a:pPr algn="ctr"/>
            <a:r>
              <a:rPr lang="tr-TR" sz="1500" b="1" dirty="0" smtClean="0">
                <a:ln w="11430"/>
                <a:solidFill>
                  <a:srgbClr val="C00000"/>
                </a:solidFill>
              </a:rPr>
              <a:t>Kayıtlı Olmayan</a:t>
            </a:r>
            <a:r>
              <a:rPr lang="tr-TR" sz="1500" b="1" dirty="0" smtClean="0">
                <a:ln w="11430"/>
                <a:gradFill>
                  <a:gsLst>
                    <a:gs pos="0">
                      <a:srgbClr val="1F497D">
                        <a:lumMod val="60000"/>
                        <a:lumOff val="40000"/>
                      </a:srgbClr>
                    </a:gs>
                    <a:gs pos="75000">
                      <a:srgbClr val="1F497D">
                        <a:lumMod val="75000"/>
                      </a:srgbClr>
                    </a:gs>
                    <a:gs pos="100000">
                      <a:srgbClr val="1F497D">
                        <a:lumMod val="50000"/>
                      </a:srgbClr>
                    </a:gs>
                  </a:gsLst>
                  <a:lin ang="5400000"/>
                </a:gradFill>
              </a:rPr>
              <a:t> </a:t>
            </a:r>
            <a:r>
              <a:rPr lang="tr-TR" sz="1500" b="1" dirty="0">
                <a:ln w="11430"/>
                <a:gradFill>
                  <a:gsLst>
                    <a:gs pos="0">
                      <a:srgbClr val="1F497D">
                        <a:lumMod val="60000"/>
                        <a:lumOff val="40000"/>
                      </a:srgbClr>
                    </a:gs>
                    <a:gs pos="75000">
                      <a:srgbClr val="1F497D">
                        <a:lumMod val="75000"/>
                      </a:srgbClr>
                    </a:gs>
                    <a:gs pos="100000">
                      <a:srgbClr val="1F497D">
                        <a:lumMod val="50000"/>
                      </a:srgbClr>
                    </a:gs>
                  </a:gsLst>
                  <a:lin ang="5400000"/>
                </a:gradFill>
              </a:rPr>
              <a:t>Vergi Mükellefi</a:t>
            </a:r>
          </a:p>
        </p:txBody>
      </p:sp>
      <p:pic>
        <p:nvPicPr>
          <p:cNvPr id="15" name="Picture 2" descr="D:\Users\seyhan_ebru\Pictures\resim.men\black-23692_150.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23212" y="2703617"/>
            <a:ext cx="1054656" cy="955956"/>
          </a:xfrm>
          <a:prstGeom prst="rect">
            <a:avLst/>
          </a:prstGeom>
          <a:noFill/>
          <a:extLst>
            <a:ext uri="{909E8E84-426E-40DD-AFC4-6F175D3DCCD1}">
              <a14:hiddenFill xmlns:a14="http://schemas.microsoft.com/office/drawing/2010/main">
                <a:solidFill>
                  <a:srgbClr val="FFFFFF"/>
                </a:solidFill>
              </a14:hiddenFill>
            </a:ext>
          </a:extLst>
        </p:spPr>
      </p:pic>
      <p:sp>
        <p:nvSpPr>
          <p:cNvPr id="17" name="Metin kutusu 16"/>
          <p:cNvSpPr txBox="1"/>
          <p:nvPr/>
        </p:nvSpPr>
        <p:spPr>
          <a:xfrm>
            <a:off x="2149728" y="2826172"/>
            <a:ext cx="6151259" cy="307777"/>
          </a:xfrm>
          <a:prstGeom prst="rect">
            <a:avLst/>
          </a:prstGeom>
          <a:noFill/>
        </p:spPr>
        <p:txBody>
          <a:bodyPr wrap="square" rtlCol="0">
            <a:spAutoFit/>
          </a:bodyPr>
          <a:lstStyle/>
          <a:p>
            <a:r>
              <a:rPr lang="tr-TR" sz="1400" i="1" dirty="0">
                <a:solidFill>
                  <a:prstClr val="black"/>
                </a:solidFill>
              </a:rPr>
              <a:t>Her türlü elektronik ortamda </a:t>
            </a:r>
            <a:r>
              <a:rPr lang="tr-TR" sz="1400" i="1" dirty="0" smtClean="0">
                <a:solidFill>
                  <a:srgbClr val="FF0000"/>
                </a:solidFill>
              </a:rPr>
              <a:t>e-arşiv</a:t>
            </a:r>
            <a:r>
              <a:rPr lang="tr-TR" sz="1400" i="1" dirty="0" smtClean="0">
                <a:solidFill>
                  <a:prstClr val="black"/>
                </a:solidFill>
              </a:rPr>
              <a:t> </a:t>
            </a:r>
            <a:r>
              <a:rPr lang="tr-TR" sz="1400" i="1" dirty="0" smtClean="0">
                <a:solidFill>
                  <a:srgbClr val="FF0000"/>
                </a:solidFill>
              </a:rPr>
              <a:t>faturası</a:t>
            </a:r>
            <a:r>
              <a:rPr lang="tr-TR" sz="1400" i="1" dirty="0" smtClean="0">
                <a:solidFill>
                  <a:prstClr val="black"/>
                </a:solidFill>
              </a:rPr>
              <a:t> iletir  ya </a:t>
            </a:r>
            <a:r>
              <a:rPr lang="tr-TR" sz="1400" i="1" dirty="0">
                <a:solidFill>
                  <a:prstClr val="black"/>
                </a:solidFill>
              </a:rPr>
              <a:t>da kağıt olarak gönderir</a:t>
            </a:r>
          </a:p>
        </p:txBody>
      </p:sp>
      <p:sp>
        <p:nvSpPr>
          <p:cNvPr id="42" name="Dikdörtgen 41"/>
          <p:cNvSpPr/>
          <p:nvPr/>
        </p:nvSpPr>
        <p:spPr>
          <a:xfrm>
            <a:off x="6929311" y="4800734"/>
            <a:ext cx="2142337" cy="644490"/>
          </a:xfrm>
          <a:prstGeom prst="rect">
            <a:avLst/>
          </a:prstGeom>
          <a:solidFill>
            <a:schemeClr val="accent6">
              <a:lumMod val="60000"/>
              <a:lumOff val="40000"/>
              <a:alpha val="36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500" b="1" dirty="0" smtClean="0">
                <a:ln w="11430"/>
                <a:solidFill>
                  <a:schemeClr val="tx1"/>
                </a:solidFill>
              </a:rPr>
              <a:t>Vergi Mükellefi Olmayan Nihai Tüketici</a:t>
            </a:r>
            <a:endParaRPr lang="tr-TR" sz="1500" b="1" dirty="0">
              <a:ln w="11430"/>
              <a:solidFill>
                <a:schemeClr val="tx1"/>
              </a:solidFill>
            </a:endParaRPr>
          </a:p>
        </p:txBody>
      </p:sp>
      <p:grpSp>
        <p:nvGrpSpPr>
          <p:cNvPr id="46" name="Grup 45"/>
          <p:cNvGrpSpPr/>
          <p:nvPr/>
        </p:nvGrpSpPr>
        <p:grpSpPr>
          <a:xfrm>
            <a:off x="3662709" y="5013176"/>
            <a:ext cx="1917403" cy="1889990"/>
            <a:chOff x="886719" y="4449591"/>
            <a:chExt cx="1961998" cy="1961998"/>
          </a:xfrm>
        </p:grpSpPr>
        <p:pic>
          <p:nvPicPr>
            <p:cNvPr id="47" name="Resim 4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6719" y="4449591"/>
              <a:ext cx="1961998" cy="1961998"/>
            </a:xfrm>
            <a:prstGeom prst="rect">
              <a:avLst/>
            </a:prstGeom>
          </p:spPr>
        </p:pic>
        <p:sp>
          <p:nvSpPr>
            <p:cNvPr id="48" name="Dikdörtgen 47"/>
            <p:cNvSpPr/>
            <p:nvPr/>
          </p:nvSpPr>
          <p:spPr>
            <a:xfrm>
              <a:off x="1179523" y="4994224"/>
              <a:ext cx="1376389" cy="800893"/>
            </a:xfrm>
            <a:prstGeom prst="rect">
              <a:avLst/>
            </a:prstGeom>
            <a:ln>
              <a:noFill/>
            </a:ln>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300" b="1" dirty="0">
                  <a:solidFill>
                    <a:prstClr val="white"/>
                  </a:solidFill>
                </a:rPr>
                <a:t>GELİR İDARESİ BAŞKANLIĞI      </a:t>
              </a:r>
            </a:p>
          </p:txBody>
        </p:sp>
      </p:grpSp>
      <p:sp>
        <p:nvSpPr>
          <p:cNvPr id="51" name="Dikdörtgen 50"/>
          <p:cNvSpPr/>
          <p:nvPr/>
        </p:nvSpPr>
        <p:spPr>
          <a:xfrm>
            <a:off x="251520" y="4614877"/>
            <a:ext cx="2997727" cy="2161126"/>
          </a:xfrm>
          <a:prstGeom prst="rect">
            <a:avLst/>
          </a:prstGeom>
          <a:solidFill>
            <a:schemeClr val="accent1">
              <a:lumMod val="20000"/>
              <a:lumOff val="80000"/>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err="1">
                <a:solidFill>
                  <a:prstClr val="black"/>
                </a:solidFill>
              </a:rPr>
              <a:t>xml</a:t>
            </a:r>
            <a:r>
              <a:rPr lang="tr-TR" sz="1600" dirty="0">
                <a:solidFill>
                  <a:prstClr val="black"/>
                </a:solidFill>
              </a:rPr>
              <a:t> formatında hazırlanarak zaman damgalı olarak imzalanan e-arşiv raporları en geç ait olduğu ayı takip eden ayın 15 inci günü akşamı saat 24:00’e kadar Başkanlık ile kurulacak  </a:t>
            </a:r>
            <a:r>
              <a:rPr lang="tr-TR" sz="1600" dirty="0" smtClean="0">
                <a:solidFill>
                  <a:prstClr val="black"/>
                </a:solidFill>
              </a:rPr>
              <a:t>web service </a:t>
            </a:r>
            <a:r>
              <a:rPr lang="tr-TR" sz="1600" dirty="0">
                <a:solidFill>
                  <a:prstClr val="black"/>
                </a:solidFill>
              </a:rPr>
              <a:t>ile Başkanlık sistemine yüklenmelidir</a:t>
            </a:r>
          </a:p>
        </p:txBody>
      </p:sp>
      <p:sp>
        <p:nvSpPr>
          <p:cNvPr id="52" name="Dikdörtgen 51"/>
          <p:cNvSpPr/>
          <p:nvPr/>
        </p:nvSpPr>
        <p:spPr>
          <a:xfrm>
            <a:off x="251520" y="4293096"/>
            <a:ext cx="1224948" cy="321781"/>
          </a:xfrm>
          <a:prstGeom prst="rect">
            <a:avLst/>
          </a:prstGeom>
          <a:solidFill>
            <a:schemeClr val="accent1">
              <a:lumMod val="20000"/>
              <a:lumOff val="80000"/>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ln w="11430"/>
                <a:gradFill>
                  <a:gsLst>
                    <a:gs pos="0">
                      <a:srgbClr val="1F497D">
                        <a:lumMod val="60000"/>
                        <a:lumOff val="40000"/>
                      </a:srgbClr>
                    </a:gs>
                    <a:gs pos="75000">
                      <a:srgbClr val="1F497D">
                        <a:lumMod val="75000"/>
                      </a:srgbClr>
                    </a:gs>
                    <a:gs pos="100000">
                      <a:srgbClr val="1F497D">
                        <a:lumMod val="50000"/>
                      </a:srgbClr>
                    </a:gs>
                  </a:gsLst>
                  <a:lin ang="5400000"/>
                </a:gradFill>
              </a:rPr>
              <a:t>Raporlama</a:t>
            </a:r>
            <a:endParaRPr lang="tr-TR" sz="1600" b="1" dirty="0">
              <a:ln w="11430"/>
              <a:gradFill>
                <a:gsLst>
                  <a:gs pos="0">
                    <a:srgbClr val="1F497D">
                      <a:lumMod val="60000"/>
                      <a:lumOff val="40000"/>
                    </a:srgbClr>
                  </a:gs>
                  <a:gs pos="75000">
                    <a:srgbClr val="1F497D">
                      <a:lumMod val="75000"/>
                    </a:srgbClr>
                  </a:gs>
                  <a:gs pos="100000">
                    <a:srgbClr val="1F497D">
                      <a:lumMod val="50000"/>
                    </a:srgbClr>
                  </a:gs>
                </a:gsLst>
                <a:lin ang="5400000"/>
              </a:gradFill>
            </a:endParaRPr>
          </a:p>
        </p:txBody>
      </p:sp>
      <p:pic>
        <p:nvPicPr>
          <p:cNvPr id="1027" name="Picture 3" descr="D:\Users\seyhan_ebru\Pictures\resim.men\users-icon.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63757" y="5537820"/>
            <a:ext cx="1203548" cy="1203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02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barn(inVertical)">
                                      <p:cBhvr>
                                        <p:cTn id="14" dur="500"/>
                                        <p:tgtEl>
                                          <p:spTgt spid="34"/>
                                        </p:tgtEl>
                                      </p:cBhvr>
                                    </p:animEffect>
                                  </p:childTnLst>
                                </p:cTn>
                              </p:par>
                              <p:par>
                                <p:cTn id="15" presetID="16" presetClass="entr" presetSubtype="21"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arn(inVertical)">
                                      <p:cBhvr>
                                        <p:cTn id="22" dur="500"/>
                                        <p:tgtEl>
                                          <p:spTgt spid="17"/>
                                        </p:tgtEl>
                                      </p:cBhvr>
                                    </p:animEffect>
                                  </p:childTnLst>
                                </p:cTn>
                              </p:par>
                              <p:par>
                                <p:cTn id="23" presetID="16" presetClass="entr" presetSubtype="21"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barn(inVertical)">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barn(inVertical)">
                                      <p:cBhvr>
                                        <p:cTn id="30" dur="500"/>
                                        <p:tgtEl>
                                          <p:spTgt spid="57"/>
                                        </p:tgtEl>
                                      </p:cBhvr>
                                    </p:animEffect>
                                  </p:childTnLst>
                                </p:cTn>
                              </p:par>
                              <p:par>
                                <p:cTn id="31" presetID="16" presetClass="entr" presetSubtype="21" fill="hold" nodeType="with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barn(inVertical)">
                                      <p:cBhvr>
                                        <p:cTn id="33" dur="500"/>
                                        <p:tgtEl>
                                          <p:spTgt spid="45"/>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barn(inVertical)">
                                      <p:cBhvr>
                                        <p:cTn id="38" dur="500"/>
                                        <p:tgtEl>
                                          <p:spTgt spid="50"/>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barn(inVertical)">
                                      <p:cBhvr>
                                        <p:cTn id="41" dur="500"/>
                                        <p:tgtEl>
                                          <p:spTgt spid="52"/>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barn(inVertical)">
                                      <p:cBhvr>
                                        <p:cTn id="44" dur="500"/>
                                        <p:tgtEl>
                                          <p:spTgt spid="51"/>
                                        </p:tgtEl>
                                      </p:cBhvr>
                                    </p:animEffect>
                                  </p:childTnLst>
                                </p:cTn>
                              </p:par>
                              <p:par>
                                <p:cTn id="45" presetID="16" presetClass="entr" presetSubtype="21" fill="hold" nodeType="with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barn(inVertical)">
                                      <p:cBhvr>
                                        <p:cTn id="47" dur="500"/>
                                        <p:tgtEl>
                                          <p:spTgt spid="63"/>
                                        </p:tgtEl>
                                      </p:cBhvr>
                                    </p:animEffect>
                                  </p:childTnLst>
                                </p:cTn>
                              </p:par>
                              <p:par>
                                <p:cTn id="48" presetID="16" presetClass="entr" presetSubtype="21" fill="hold" nodeType="with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barn(inVertical)">
                                      <p:cBhvr>
                                        <p:cTn id="5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57" grpId="0"/>
      <p:bldP spid="17" grpId="0"/>
      <p:bldP spid="51" grpId="0" animBg="1"/>
      <p:bldP spid="5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3"/>
          <p:cNvSpPr>
            <a:spLocks noChangeArrowheads="1"/>
          </p:cNvSpPr>
          <p:nvPr/>
        </p:nvSpPr>
        <p:spPr bwMode="auto">
          <a:xfrm>
            <a:off x="442664" y="146075"/>
            <a:ext cx="8305800" cy="1482725"/>
          </a:xfrm>
          <a:prstGeom prst="roundRect">
            <a:avLst>
              <a:gd name="adj" fmla="val 11444"/>
            </a:avLst>
          </a:prstGeom>
          <a:gradFill rotWithShape="1">
            <a:gsLst>
              <a:gs pos="0">
                <a:schemeClr val="tx2">
                  <a:lumMod val="40000"/>
                  <a:lumOff val="60000"/>
                </a:schemeClr>
              </a:gs>
              <a:gs pos="87000">
                <a:srgbClr val="F2F2F2"/>
              </a:gs>
              <a:gs pos="100000">
                <a:srgbClr val="F2F2F2"/>
              </a:gs>
            </a:gsLst>
            <a:lin ang="16200000"/>
          </a:gradFill>
          <a:ln w="9525">
            <a:solidFill>
              <a:schemeClr val="bg1">
                <a:lumMod val="65000"/>
              </a:schemeClr>
            </a:solidFill>
            <a:round/>
            <a:headEnd/>
            <a:tailEnd/>
          </a:ln>
          <a:effectLst>
            <a:outerShdw blurRad="63500" dist="23000" dir="5400000" rotWithShape="0">
              <a:srgbClr val="000000">
                <a:alpha val="34999"/>
              </a:srgbClr>
            </a:outerShdw>
          </a:effectLst>
        </p:spPr>
        <p:txBody>
          <a:bodyPr anchor="ctr"/>
          <a:lstStyle/>
          <a:p>
            <a:pPr algn="ctr" defTabSz="457200" fontAlgn="auto">
              <a:spcBef>
                <a:spcPts val="0"/>
              </a:spcBef>
              <a:spcAft>
                <a:spcPts val="0"/>
              </a:spcAft>
              <a:defRPr/>
            </a:pPr>
            <a:r>
              <a:rPr lang="tr-TR" b="1" dirty="0" smtClean="0">
                <a:solidFill>
                  <a:srgbClr val="C00000"/>
                </a:solidFill>
                <a:effectLst>
                  <a:outerShdw blurRad="38100" dist="38100" dir="2700000" algn="tl">
                    <a:srgbClr val="000000">
                      <a:alpha val="43137"/>
                    </a:srgbClr>
                  </a:outerShdw>
                </a:effectLst>
              </a:rPr>
              <a:t>E-FATURA :  </a:t>
            </a:r>
            <a:r>
              <a:rPr lang="tr-TR" dirty="0"/>
              <a:t>Yalnızca</a:t>
            </a:r>
            <a:r>
              <a:rPr lang="tr-TR" b="1" dirty="0" smtClean="0">
                <a:solidFill>
                  <a:srgbClr val="C00000"/>
                </a:solidFill>
                <a:effectLst>
                  <a:outerShdw blurRad="38100" dist="38100" dir="2700000" algn="tl">
                    <a:srgbClr val="000000">
                      <a:alpha val="43137"/>
                    </a:srgbClr>
                  </a:outerShdw>
                </a:effectLst>
              </a:rPr>
              <a:t> </a:t>
            </a:r>
            <a:r>
              <a:rPr lang="tr-TR" b="1" dirty="0" smtClean="0"/>
              <a:t>Sisteme Kayıtlı Kullanıcılar </a:t>
            </a:r>
            <a:r>
              <a:rPr lang="tr-TR" dirty="0" smtClean="0"/>
              <a:t>arasında elektronik fatura düzenlenmesine olanak sağlamaktadır.</a:t>
            </a:r>
            <a:endParaRPr lang="en-US" dirty="0">
              <a:latin typeface="+mn-lt"/>
              <a:ea typeface="+mn-ea"/>
            </a:endParaRPr>
          </a:p>
        </p:txBody>
      </p:sp>
      <p:sp>
        <p:nvSpPr>
          <p:cNvPr id="9" name="Rounded Rectangle 3"/>
          <p:cNvSpPr>
            <a:spLocks noChangeArrowheads="1"/>
          </p:cNvSpPr>
          <p:nvPr/>
        </p:nvSpPr>
        <p:spPr bwMode="auto">
          <a:xfrm>
            <a:off x="467544" y="1916832"/>
            <a:ext cx="8305800" cy="1482725"/>
          </a:xfrm>
          <a:prstGeom prst="roundRect">
            <a:avLst>
              <a:gd name="adj" fmla="val 11444"/>
            </a:avLst>
          </a:prstGeom>
          <a:gradFill rotWithShape="1">
            <a:gsLst>
              <a:gs pos="0">
                <a:schemeClr val="tx2">
                  <a:lumMod val="40000"/>
                  <a:lumOff val="60000"/>
                </a:schemeClr>
              </a:gs>
              <a:gs pos="87000">
                <a:srgbClr val="F2F2F2"/>
              </a:gs>
              <a:gs pos="100000">
                <a:srgbClr val="F2F2F2"/>
              </a:gs>
            </a:gsLst>
            <a:lin ang="16200000"/>
          </a:gradFill>
          <a:ln w="9525">
            <a:solidFill>
              <a:schemeClr val="bg1">
                <a:lumMod val="65000"/>
              </a:schemeClr>
            </a:solidFill>
            <a:round/>
            <a:headEnd/>
            <a:tailEnd/>
          </a:ln>
          <a:effectLst>
            <a:outerShdw blurRad="63500" dist="23000" dir="5400000" rotWithShape="0">
              <a:srgbClr val="000000">
                <a:alpha val="34999"/>
              </a:srgbClr>
            </a:outerShdw>
          </a:effectLst>
        </p:spPr>
        <p:txBody>
          <a:bodyPr anchor="ctr"/>
          <a:lstStyle/>
          <a:p>
            <a:pPr algn="ctr" defTabSz="457200" fontAlgn="auto">
              <a:spcBef>
                <a:spcPts val="0"/>
              </a:spcBef>
              <a:spcAft>
                <a:spcPts val="0"/>
              </a:spcAft>
              <a:defRPr/>
            </a:pPr>
            <a:r>
              <a:rPr lang="tr-TR" b="1" dirty="0" smtClean="0">
                <a:solidFill>
                  <a:srgbClr val="C00000"/>
                </a:solidFill>
                <a:effectLst>
                  <a:outerShdw blurRad="38100" dist="38100" dir="2700000" algn="tl">
                    <a:srgbClr val="000000">
                      <a:alpha val="43137"/>
                    </a:srgbClr>
                  </a:outerShdw>
                </a:effectLst>
              </a:rPr>
              <a:t>E-ARŞİV : </a:t>
            </a:r>
            <a:r>
              <a:rPr lang="tr-TR" b="1" dirty="0" smtClean="0"/>
              <a:t>E-Fatura sistemine ilave olarak</a:t>
            </a:r>
            <a:r>
              <a:rPr lang="tr-TR" b="1" dirty="0" smtClean="0">
                <a:solidFill>
                  <a:srgbClr val="00B050"/>
                </a:solidFill>
              </a:rPr>
              <a:t>,  nihai tüketicilere </a:t>
            </a:r>
            <a:r>
              <a:rPr lang="tr-TR" b="1" dirty="0" smtClean="0"/>
              <a:t>ve </a:t>
            </a:r>
            <a:r>
              <a:rPr lang="tr-TR" b="1" dirty="0" smtClean="0">
                <a:solidFill>
                  <a:srgbClr val="FF0000"/>
                </a:solidFill>
              </a:rPr>
              <a:t>e-fatura sistemine kayıtlı olmayan müşterilere</a:t>
            </a:r>
            <a:r>
              <a:rPr lang="tr-TR" b="1" dirty="0" smtClean="0"/>
              <a:t> de elektronik ortamda fatura düzenlenebilmesine olanak veren sistemdir.  </a:t>
            </a:r>
            <a:endParaRPr lang="en-US" dirty="0">
              <a:latin typeface="+mn-lt"/>
              <a:ea typeface="+mn-ea"/>
            </a:endParaRPr>
          </a:p>
        </p:txBody>
      </p:sp>
      <p:sp>
        <p:nvSpPr>
          <p:cNvPr id="10" name="Oval 9"/>
          <p:cNvSpPr/>
          <p:nvPr/>
        </p:nvSpPr>
        <p:spPr>
          <a:xfrm>
            <a:off x="1043608" y="3573015"/>
            <a:ext cx="7560840" cy="3024336"/>
          </a:xfrm>
          <a:prstGeom prst="ellipse">
            <a:avLst/>
          </a:prstGeom>
          <a:solidFill>
            <a:schemeClr val="tx2">
              <a:lumMod val="20000"/>
              <a:lumOff val="80000"/>
            </a:schemeClr>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tr-TR" dirty="0">
              <a:solidFill>
                <a:schemeClr val="tx1"/>
              </a:solidFill>
            </a:endParaRPr>
          </a:p>
        </p:txBody>
      </p:sp>
      <p:sp>
        <p:nvSpPr>
          <p:cNvPr id="11" name="Oval 10"/>
          <p:cNvSpPr/>
          <p:nvPr/>
        </p:nvSpPr>
        <p:spPr>
          <a:xfrm>
            <a:off x="5364088" y="4322713"/>
            <a:ext cx="2880320" cy="1530391"/>
          </a:xfrm>
          <a:prstGeom prst="ellipse">
            <a:avLst/>
          </a:prstGeom>
          <a:solidFill>
            <a:schemeClr val="accent2">
              <a:lumMod val="40000"/>
              <a:lumOff val="60000"/>
            </a:schemeClr>
          </a:solidFill>
          <a:ln w="285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tr-TR" dirty="0" smtClean="0">
                <a:solidFill>
                  <a:schemeClr val="tx1"/>
                </a:solidFill>
              </a:rPr>
              <a:t>Satıcı ve Alıcı </a:t>
            </a:r>
          </a:p>
          <a:p>
            <a:pPr algn="ctr"/>
            <a:r>
              <a:rPr lang="tr-TR" dirty="0" smtClean="0">
                <a:solidFill>
                  <a:schemeClr val="tx1"/>
                </a:solidFill>
              </a:rPr>
              <a:t>E-Fatura Sistemine Kayıtlı Kullanıcılar</a:t>
            </a:r>
            <a:endParaRPr lang="tr-TR" dirty="0">
              <a:solidFill>
                <a:schemeClr val="tx1"/>
              </a:solidFill>
            </a:endParaRPr>
          </a:p>
        </p:txBody>
      </p:sp>
      <p:sp>
        <p:nvSpPr>
          <p:cNvPr id="12" name="Dikdörtgen 11"/>
          <p:cNvSpPr/>
          <p:nvPr/>
        </p:nvSpPr>
        <p:spPr>
          <a:xfrm>
            <a:off x="328084" y="3861048"/>
            <a:ext cx="1196354" cy="461665"/>
          </a:xfrm>
          <a:prstGeom prst="rect">
            <a:avLst/>
          </a:prstGeom>
        </p:spPr>
        <p:txBody>
          <a:bodyPr wrap="none">
            <a:spAutoFit/>
          </a:bodyPr>
          <a:lstStyle/>
          <a:p>
            <a:pPr lvl="0" algn="ctr"/>
            <a:r>
              <a:rPr lang="tr-TR" sz="2400" b="1" dirty="0" smtClean="0">
                <a:solidFill>
                  <a:prstClr val="black"/>
                </a:solidFill>
              </a:rPr>
              <a:t>E-ARŞİV</a:t>
            </a:r>
          </a:p>
        </p:txBody>
      </p:sp>
      <p:sp>
        <p:nvSpPr>
          <p:cNvPr id="13" name="Dikdörtgen 12"/>
          <p:cNvSpPr/>
          <p:nvPr/>
        </p:nvSpPr>
        <p:spPr>
          <a:xfrm>
            <a:off x="5868144" y="3858323"/>
            <a:ext cx="1427186" cy="461665"/>
          </a:xfrm>
          <a:prstGeom prst="rect">
            <a:avLst/>
          </a:prstGeom>
        </p:spPr>
        <p:txBody>
          <a:bodyPr wrap="none">
            <a:spAutoFit/>
          </a:bodyPr>
          <a:lstStyle/>
          <a:p>
            <a:pPr lvl="0" algn="ctr"/>
            <a:r>
              <a:rPr lang="tr-TR" sz="2400" b="1" dirty="0" smtClean="0">
                <a:solidFill>
                  <a:prstClr val="black"/>
                </a:solidFill>
              </a:rPr>
              <a:t>E-FATURA</a:t>
            </a:r>
          </a:p>
        </p:txBody>
      </p:sp>
      <p:sp>
        <p:nvSpPr>
          <p:cNvPr id="14" name="Metin kutusu 13"/>
          <p:cNvSpPr txBox="1"/>
          <p:nvPr/>
        </p:nvSpPr>
        <p:spPr>
          <a:xfrm>
            <a:off x="1259632" y="4512022"/>
            <a:ext cx="4248472" cy="1077218"/>
          </a:xfrm>
          <a:prstGeom prst="rect">
            <a:avLst/>
          </a:prstGeom>
          <a:noFill/>
        </p:spPr>
        <p:txBody>
          <a:bodyPr wrap="square" rtlCol="0">
            <a:spAutoFit/>
          </a:bodyPr>
          <a:lstStyle/>
          <a:p>
            <a:r>
              <a:rPr lang="tr-TR" sz="1600" dirty="0" smtClean="0"/>
              <a:t>Satıcı e-Arşive (aynı zamanda e-</a:t>
            </a:r>
            <a:r>
              <a:rPr lang="tr-TR" sz="1600" dirty="0" err="1" smtClean="0"/>
              <a:t>fatura’ya</a:t>
            </a:r>
            <a:r>
              <a:rPr lang="tr-TR" sz="1600" dirty="0" smtClean="0"/>
              <a:t> ) kayıtlı fakat alıcılar  ise e-fatura sisteminde kayıtlı bulunmayan mükellefler </a:t>
            </a:r>
            <a:r>
              <a:rPr lang="tr-TR" sz="1600" dirty="0" smtClean="0"/>
              <a:t>ile</a:t>
            </a:r>
            <a:r>
              <a:rPr lang="tr-TR" sz="1600" dirty="0" smtClean="0"/>
              <a:t> </a:t>
            </a:r>
            <a:r>
              <a:rPr lang="tr-TR" sz="1600" dirty="0" smtClean="0"/>
              <a:t>nihai tüketiciler olabilir.</a:t>
            </a:r>
            <a:endParaRPr lang="tr-TR" sz="1600" dirty="0"/>
          </a:p>
        </p:txBody>
      </p:sp>
    </p:spTree>
    <p:extLst>
      <p:ext uri="{BB962C8B-B14F-4D97-AF65-F5344CB8AC3E}">
        <p14:creationId xmlns:p14="http://schemas.microsoft.com/office/powerpoint/2010/main" val="29185917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ounded Rectangle 60"/>
          <p:cNvSpPr>
            <a:spLocks noChangeArrowheads="1"/>
          </p:cNvSpPr>
          <p:nvPr/>
        </p:nvSpPr>
        <p:spPr bwMode="auto">
          <a:xfrm>
            <a:off x="940995" y="767572"/>
            <a:ext cx="7407563" cy="858028"/>
          </a:xfrm>
          <a:prstGeom prst="roundRect">
            <a:avLst>
              <a:gd name="adj" fmla="val 7653"/>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r>
              <a:rPr lang="tr-TR" sz="1500" b="1" dirty="0">
                <a:solidFill>
                  <a:schemeClr val="tx2">
                    <a:lumMod val="50000"/>
                  </a:schemeClr>
                </a:solidFill>
                <a:latin typeface="+mn-lt"/>
                <a:ea typeface="+mn-ea"/>
                <a:cs typeface="+mn-cs"/>
              </a:rPr>
              <a:t>Uygulamadan yararlanmak için mükelleflerin 397 No.lu Vergi Usul Kanunu Genel Tebliği ile getirilen e-Fatura Uygulamasına kayıtlı olmaları gerekmektedir.</a:t>
            </a:r>
          </a:p>
        </p:txBody>
      </p:sp>
      <p:sp>
        <p:nvSpPr>
          <p:cNvPr id="6" name="TextBox 11"/>
          <p:cNvSpPr txBox="1"/>
          <p:nvPr/>
        </p:nvSpPr>
        <p:spPr>
          <a:xfrm>
            <a:off x="2724926" y="125051"/>
            <a:ext cx="3821229" cy="646331"/>
          </a:xfrm>
          <a:prstGeom prst="rect">
            <a:avLst/>
          </a:prstGeom>
          <a:noFill/>
        </p:spPr>
        <p:txBody>
          <a:bodyPr wrap="square" rtlCol="0">
            <a:spAutoFit/>
          </a:bodyPr>
          <a:lstStyle/>
          <a:p>
            <a:pPr algn="ctr"/>
            <a:r>
              <a:rPr lang="tr-TR" sz="3600" dirty="0">
                <a:solidFill>
                  <a:srgbClr val="FF0000"/>
                </a:solidFill>
              </a:rPr>
              <a:t> </a:t>
            </a:r>
            <a:r>
              <a:rPr lang="tr-TR" sz="3600" b="1" dirty="0">
                <a:solidFill>
                  <a:srgbClr val="FF0000"/>
                </a:solidFill>
              </a:rPr>
              <a:t>BAŞVURU</a:t>
            </a:r>
          </a:p>
        </p:txBody>
      </p:sp>
      <p:cxnSp>
        <p:nvCxnSpPr>
          <p:cNvPr id="7" name="Straight Connector 12"/>
          <p:cNvCxnSpPr/>
          <p:nvPr/>
        </p:nvCxnSpPr>
        <p:spPr>
          <a:xfrm>
            <a:off x="3458611" y="597863"/>
            <a:ext cx="2464067" cy="0"/>
          </a:xfrm>
          <a:prstGeom prst="line">
            <a:avLst/>
          </a:prstGeom>
          <a:ln w="12700">
            <a:solidFill>
              <a:schemeClr val="tx1">
                <a:lumMod val="95000"/>
                <a:lumOff val="5000"/>
              </a:schemeClr>
            </a:solidFill>
          </a:ln>
          <a:effectLst/>
        </p:spPr>
        <p:style>
          <a:lnRef idx="2">
            <a:schemeClr val="accent1"/>
          </a:lnRef>
          <a:fillRef idx="0">
            <a:schemeClr val="accent1"/>
          </a:fillRef>
          <a:effectRef idx="1">
            <a:schemeClr val="accent1"/>
          </a:effectRef>
          <a:fontRef idx="minor">
            <a:schemeClr val="tx1"/>
          </a:fontRef>
        </p:style>
      </p:cxnSp>
      <p:grpSp>
        <p:nvGrpSpPr>
          <p:cNvPr id="4" name="Grup 3"/>
          <p:cNvGrpSpPr/>
          <p:nvPr/>
        </p:nvGrpSpPr>
        <p:grpSpPr>
          <a:xfrm>
            <a:off x="2517775" y="1795714"/>
            <a:ext cx="4160838" cy="1492133"/>
            <a:chOff x="2517775" y="1795714"/>
            <a:chExt cx="4160838" cy="1492133"/>
          </a:xfrm>
        </p:grpSpPr>
        <p:grpSp>
          <p:nvGrpSpPr>
            <p:cNvPr id="9" name="Group 97"/>
            <p:cNvGrpSpPr>
              <a:grpSpLocks/>
            </p:cNvGrpSpPr>
            <p:nvPr/>
          </p:nvGrpSpPr>
          <p:grpSpPr bwMode="auto">
            <a:xfrm>
              <a:off x="2517775" y="2762385"/>
              <a:ext cx="4160838" cy="525462"/>
              <a:chOff x="1618784" y="4258235"/>
              <a:chExt cx="6026150" cy="525090"/>
            </a:xfrm>
          </p:grpSpPr>
          <p:cxnSp>
            <p:nvCxnSpPr>
              <p:cNvPr id="10" name="Gewinkelte Verbindung 50"/>
              <p:cNvCxnSpPr/>
              <p:nvPr/>
            </p:nvCxnSpPr>
            <p:spPr bwMode="auto">
              <a:xfrm rot="5400000">
                <a:off x="2874456" y="3024772"/>
                <a:ext cx="502881" cy="3014225"/>
              </a:xfrm>
              <a:prstGeom prst="bentConnector3">
                <a:avLst>
                  <a:gd name="adj1" fmla="val 50000"/>
                </a:avLst>
              </a:prstGeom>
              <a:ln w="9525">
                <a:solidFill>
                  <a:srgbClr val="5F5F5F"/>
                </a:solidFill>
              </a:ln>
            </p:spPr>
            <p:style>
              <a:lnRef idx="1">
                <a:schemeClr val="accent1"/>
              </a:lnRef>
              <a:fillRef idx="0">
                <a:schemeClr val="accent1"/>
              </a:fillRef>
              <a:effectRef idx="0">
                <a:schemeClr val="accent1"/>
              </a:effectRef>
              <a:fontRef idx="minor">
                <a:schemeClr val="tx1"/>
              </a:fontRef>
            </p:style>
          </p:cxnSp>
          <p:cxnSp>
            <p:nvCxnSpPr>
              <p:cNvPr id="11" name="Gewinkelte Verbindung 54"/>
              <p:cNvCxnSpPr/>
              <p:nvPr/>
            </p:nvCxnSpPr>
            <p:spPr bwMode="auto">
              <a:xfrm rot="16200000" flipV="1">
                <a:off x="5887531" y="3022749"/>
                <a:ext cx="502881" cy="3011925"/>
              </a:xfrm>
              <a:prstGeom prst="bentConnector3">
                <a:avLst>
                  <a:gd name="adj1" fmla="val 50000"/>
                </a:avLst>
              </a:prstGeom>
              <a:ln w="9525">
                <a:solidFill>
                  <a:srgbClr val="5F5F5F"/>
                </a:solidFill>
              </a:ln>
            </p:spPr>
            <p:style>
              <a:lnRef idx="1">
                <a:schemeClr val="accent1"/>
              </a:lnRef>
              <a:fillRef idx="0">
                <a:schemeClr val="accent1"/>
              </a:fillRef>
              <a:effectRef idx="0">
                <a:schemeClr val="accent1"/>
              </a:effectRef>
              <a:fontRef idx="minor">
                <a:schemeClr val="tx1"/>
              </a:fontRef>
            </p:style>
          </p:cxnSp>
          <p:cxnSp>
            <p:nvCxnSpPr>
              <p:cNvPr id="12" name="Straight Connector 100"/>
              <p:cNvCxnSpPr/>
              <p:nvPr/>
            </p:nvCxnSpPr>
            <p:spPr>
              <a:xfrm>
                <a:off x="4331816" y="4258235"/>
                <a:ext cx="657565" cy="0"/>
              </a:xfrm>
              <a:prstGeom prst="line">
                <a:avLst/>
              </a:prstGeom>
              <a:ln w="9525">
                <a:solidFill>
                  <a:srgbClr val="5F5F5F"/>
                </a:solidFill>
              </a:ln>
            </p:spPr>
            <p:style>
              <a:lnRef idx="1">
                <a:schemeClr val="accent1"/>
              </a:lnRef>
              <a:fillRef idx="0">
                <a:schemeClr val="accent1"/>
              </a:fillRef>
              <a:effectRef idx="0">
                <a:schemeClr val="accent1"/>
              </a:effectRef>
              <a:fontRef idx="minor">
                <a:schemeClr val="tx1"/>
              </a:fontRef>
            </p:style>
          </p:cxnSp>
        </p:grpSp>
        <p:grpSp>
          <p:nvGrpSpPr>
            <p:cNvPr id="13" name="Group 14"/>
            <p:cNvGrpSpPr>
              <a:grpSpLocks/>
            </p:cNvGrpSpPr>
            <p:nvPr/>
          </p:nvGrpSpPr>
          <p:grpSpPr bwMode="auto">
            <a:xfrm>
              <a:off x="3953257" y="1795714"/>
              <a:ext cx="1329489" cy="1116608"/>
              <a:chOff x="3556001" y="1412416"/>
              <a:chExt cx="2719295" cy="2069314"/>
            </a:xfrm>
          </p:grpSpPr>
          <p:grpSp>
            <p:nvGrpSpPr>
              <p:cNvPr id="14" name="Group 45"/>
              <p:cNvGrpSpPr>
                <a:grpSpLocks/>
              </p:cNvGrpSpPr>
              <p:nvPr/>
            </p:nvGrpSpPr>
            <p:grpSpPr bwMode="auto">
              <a:xfrm flipH="1">
                <a:off x="5082988" y="1938144"/>
                <a:ext cx="714188" cy="1041125"/>
                <a:chOff x="3242235" y="1374588"/>
                <a:chExt cx="2106706" cy="2722282"/>
              </a:xfrm>
            </p:grpSpPr>
            <p:sp>
              <p:nvSpPr>
                <p:cNvPr id="26" name="Rectangle 2"/>
                <p:cNvSpPr/>
                <p:nvPr/>
              </p:nvSpPr>
              <p:spPr>
                <a:xfrm>
                  <a:off x="3241353" y="1374021"/>
                  <a:ext cx="1629558" cy="2719107"/>
                </a:xfrm>
                <a:custGeom>
                  <a:avLst/>
                  <a:gdLst>
                    <a:gd name="connsiteX0" fmla="*/ 0 w 1628589"/>
                    <a:gd name="connsiteY0" fmla="*/ 0 h 2719294"/>
                    <a:gd name="connsiteX1" fmla="*/ 1628589 w 1628589"/>
                    <a:gd name="connsiteY1" fmla="*/ 0 h 2719294"/>
                    <a:gd name="connsiteX2" fmla="*/ 1628589 w 1628589"/>
                    <a:gd name="connsiteY2" fmla="*/ 2719294 h 2719294"/>
                    <a:gd name="connsiteX3" fmla="*/ 0 w 1628589"/>
                    <a:gd name="connsiteY3" fmla="*/ 2719294 h 2719294"/>
                    <a:gd name="connsiteX4" fmla="*/ 0 w 1628589"/>
                    <a:gd name="connsiteY4" fmla="*/ 0 h 2719294"/>
                    <a:gd name="connsiteX0" fmla="*/ 657412 w 1628589"/>
                    <a:gd name="connsiteY0" fmla="*/ 0 h 2734235"/>
                    <a:gd name="connsiteX1" fmla="*/ 1628589 w 1628589"/>
                    <a:gd name="connsiteY1" fmla="*/ 14941 h 2734235"/>
                    <a:gd name="connsiteX2" fmla="*/ 1628589 w 1628589"/>
                    <a:gd name="connsiteY2" fmla="*/ 2734235 h 2734235"/>
                    <a:gd name="connsiteX3" fmla="*/ 0 w 1628589"/>
                    <a:gd name="connsiteY3" fmla="*/ 2734235 h 2734235"/>
                    <a:gd name="connsiteX4" fmla="*/ 657412 w 1628589"/>
                    <a:gd name="connsiteY4" fmla="*/ 0 h 2734235"/>
                    <a:gd name="connsiteX0" fmla="*/ 642471 w 1628589"/>
                    <a:gd name="connsiteY0" fmla="*/ 119530 h 2719294"/>
                    <a:gd name="connsiteX1" fmla="*/ 1628589 w 1628589"/>
                    <a:gd name="connsiteY1" fmla="*/ 0 h 2719294"/>
                    <a:gd name="connsiteX2" fmla="*/ 1628589 w 1628589"/>
                    <a:gd name="connsiteY2" fmla="*/ 2719294 h 2719294"/>
                    <a:gd name="connsiteX3" fmla="*/ 0 w 1628589"/>
                    <a:gd name="connsiteY3" fmla="*/ 2719294 h 2719294"/>
                    <a:gd name="connsiteX4" fmla="*/ 642471 w 1628589"/>
                    <a:gd name="connsiteY4" fmla="*/ 119530 h 2719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8589" h="2719294">
                      <a:moveTo>
                        <a:pt x="642471" y="119530"/>
                      </a:moveTo>
                      <a:lnTo>
                        <a:pt x="1628589" y="0"/>
                      </a:lnTo>
                      <a:lnTo>
                        <a:pt x="1628589" y="2719294"/>
                      </a:lnTo>
                      <a:lnTo>
                        <a:pt x="0" y="2719294"/>
                      </a:lnTo>
                      <a:lnTo>
                        <a:pt x="642471" y="11953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7" name="Rectangle 2"/>
                <p:cNvSpPr/>
                <p:nvPr/>
              </p:nvSpPr>
              <p:spPr>
                <a:xfrm flipH="1">
                  <a:off x="4842815" y="1378173"/>
                  <a:ext cx="505725" cy="2719105"/>
                </a:xfrm>
                <a:custGeom>
                  <a:avLst/>
                  <a:gdLst>
                    <a:gd name="connsiteX0" fmla="*/ 0 w 1628589"/>
                    <a:gd name="connsiteY0" fmla="*/ 0 h 2719294"/>
                    <a:gd name="connsiteX1" fmla="*/ 1628589 w 1628589"/>
                    <a:gd name="connsiteY1" fmla="*/ 0 h 2719294"/>
                    <a:gd name="connsiteX2" fmla="*/ 1628589 w 1628589"/>
                    <a:gd name="connsiteY2" fmla="*/ 2719294 h 2719294"/>
                    <a:gd name="connsiteX3" fmla="*/ 0 w 1628589"/>
                    <a:gd name="connsiteY3" fmla="*/ 2719294 h 2719294"/>
                    <a:gd name="connsiteX4" fmla="*/ 0 w 1628589"/>
                    <a:gd name="connsiteY4" fmla="*/ 0 h 2719294"/>
                    <a:gd name="connsiteX0" fmla="*/ 657412 w 1628589"/>
                    <a:gd name="connsiteY0" fmla="*/ 0 h 2734235"/>
                    <a:gd name="connsiteX1" fmla="*/ 1628589 w 1628589"/>
                    <a:gd name="connsiteY1" fmla="*/ 14941 h 2734235"/>
                    <a:gd name="connsiteX2" fmla="*/ 1628589 w 1628589"/>
                    <a:gd name="connsiteY2" fmla="*/ 2734235 h 2734235"/>
                    <a:gd name="connsiteX3" fmla="*/ 0 w 1628589"/>
                    <a:gd name="connsiteY3" fmla="*/ 2734235 h 2734235"/>
                    <a:gd name="connsiteX4" fmla="*/ 657412 w 1628589"/>
                    <a:gd name="connsiteY4" fmla="*/ 0 h 2734235"/>
                    <a:gd name="connsiteX0" fmla="*/ 657413 w 1628589"/>
                    <a:gd name="connsiteY0" fmla="*/ 134471 h 2719294"/>
                    <a:gd name="connsiteX1" fmla="*/ 1628589 w 1628589"/>
                    <a:gd name="connsiteY1" fmla="*/ 0 h 2719294"/>
                    <a:gd name="connsiteX2" fmla="*/ 1628589 w 1628589"/>
                    <a:gd name="connsiteY2" fmla="*/ 2719294 h 2719294"/>
                    <a:gd name="connsiteX3" fmla="*/ 0 w 1628589"/>
                    <a:gd name="connsiteY3" fmla="*/ 2719294 h 2719294"/>
                    <a:gd name="connsiteX4" fmla="*/ 657413 w 1628589"/>
                    <a:gd name="connsiteY4" fmla="*/ 134471 h 2719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8589" h="2719294">
                      <a:moveTo>
                        <a:pt x="657413" y="134471"/>
                      </a:moveTo>
                      <a:lnTo>
                        <a:pt x="1628589" y="0"/>
                      </a:lnTo>
                      <a:lnTo>
                        <a:pt x="1628589" y="2719294"/>
                      </a:lnTo>
                      <a:lnTo>
                        <a:pt x="0" y="2719294"/>
                      </a:lnTo>
                      <a:lnTo>
                        <a:pt x="657413" y="134471"/>
                      </a:lnTo>
                      <a:close/>
                    </a:path>
                  </a:pathLst>
                </a:custGeom>
                <a:solidFill>
                  <a:schemeClr val="tx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nvGrpSpPr>
                <p:cNvPr id="28" name="Group 48"/>
                <p:cNvGrpSpPr/>
                <p:nvPr/>
              </p:nvGrpSpPr>
              <p:grpSpPr>
                <a:xfrm>
                  <a:off x="4010213" y="1718235"/>
                  <a:ext cx="687294" cy="1470213"/>
                  <a:chOff x="4010213" y="1718235"/>
                  <a:chExt cx="687294" cy="1470213"/>
                </a:xfrm>
                <a:solidFill>
                  <a:schemeClr val="bg1">
                    <a:lumMod val="95000"/>
                  </a:schemeClr>
                </a:solidFill>
              </p:grpSpPr>
              <p:sp>
                <p:nvSpPr>
                  <p:cNvPr id="29" name="Rectangle 49"/>
                  <p:cNvSpPr/>
                  <p:nvPr/>
                </p:nvSpPr>
                <p:spPr>
                  <a:xfrm>
                    <a:off x="4303059" y="1718235"/>
                    <a:ext cx="358588" cy="388471"/>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0" name="Rectangle 52"/>
                  <p:cNvSpPr/>
                  <p:nvPr/>
                </p:nvSpPr>
                <p:spPr>
                  <a:xfrm>
                    <a:off x="4320989" y="2259106"/>
                    <a:ext cx="358588" cy="388471"/>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1" name="Rectangle 53"/>
                  <p:cNvSpPr/>
                  <p:nvPr/>
                </p:nvSpPr>
                <p:spPr>
                  <a:xfrm>
                    <a:off x="4338919" y="2799977"/>
                    <a:ext cx="358588" cy="388471"/>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2" name="Rectangle 54"/>
                  <p:cNvSpPr/>
                  <p:nvPr/>
                </p:nvSpPr>
                <p:spPr>
                  <a:xfrm>
                    <a:off x="4010213" y="1773020"/>
                    <a:ext cx="203199" cy="220133"/>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3" name="Rectangle 55"/>
                  <p:cNvSpPr/>
                  <p:nvPr/>
                </p:nvSpPr>
                <p:spPr>
                  <a:xfrm>
                    <a:off x="4028143" y="2313891"/>
                    <a:ext cx="203199" cy="220133"/>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grpSp>
          <p:grpSp>
            <p:nvGrpSpPr>
              <p:cNvPr id="15" name="Group 7"/>
              <p:cNvGrpSpPr>
                <a:grpSpLocks/>
              </p:cNvGrpSpPr>
              <p:nvPr/>
            </p:nvGrpSpPr>
            <p:grpSpPr bwMode="auto">
              <a:xfrm>
                <a:off x="4034117" y="1412416"/>
                <a:ext cx="1210236" cy="1563865"/>
                <a:chOff x="3242235" y="1374588"/>
                <a:chExt cx="2106706" cy="2722282"/>
              </a:xfrm>
            </p:grpSpPr>
            <p:sp>
              <p:nvSpPr>
                <p:cNvPr id="18" name="Rectangle 2"/>
                <p:cNvSpPr/>
                <p:nvPr/>
              </p:nvSpPr>
              <p:spPr>
                <a:xfrm>
                  <a:off x="3241721" y="1374588"/>
                  <a:ext cx="1630365" cy="2719465"/>
                </a:xfrm>
                <a:custGeom>
                  <a:avLst/>
                  <a:gdLst>
                    <a:gd name="connsiteX0" fmla="*/ 0 w 1628589"/>
                    <a:gd name="connsiteY0" fmla="*/ 0 h 2719294"/>
                    <a:gd name="connsiteX1" fmla="*/ 1628589 w 1628589"/>
                    <a:gd name="connsiteY1" fmla="*/ 0 h 2719294"/>
                    <a:gd name="connsiteX2" fmla="*/ 1628589 w 1628589"/>
                    <a:gd name="connsiteY2" fmla="*/ 2719294 h 2719294"/>
                    <a:gd name="connsiteX3" fmla="*/ 0 w 1628589"/>
                    <a:gd name="connsiteY3" fmla="*/ 2719294 h 2719294"/>
                    <a:gd name="connsiteX4" fmla="*/ 0 w 1628589"/>
                    <a:gd name="connsiteY4" fmla="*/ 0 h 2719294"/>
                    <a:gd name="connsiteX0" fmla="*/ 657412 w 1628589"/>
                    <a:gd name="connsiteY0" fmla="*/ 0 h 2734235"/>
                    <a:gd name="connsiteX1" fmla="*/ 1628589 w 1628589"/>
                    <a:gd name="connsiteY1" fmla="*/ 14941 h 2734235"/>
                    <a:gd name="connsiteX2" fmla="*/ 1628589 w 1628589"/>
                    <a:gd name="connsiteY2" fmla="*/ 2734235 h 2734235"/>
                    <a:gd name="connsiteX3" fmla="*/ 0 w 1628589"/>
                    <a:gd name="connsiteY3" fmla="*/ 2734235 h 2734235"/>
                    <a:gd name="connsiteX4" fmla="*/ 657412 w 1628589"/>
                    <a:gd name="connsiteY4" fmla="*/ 0 h 2734235"/>
                    <a:gd name="connsiteX0" fmla="*/ 642471 w 1628589"/>
                    <a:gd name="connsiteY0" fmla="*/ 119530 h 2719294"/>
                    <a:gd name="connsiteX1" fmla="*/ 1628589 w 1628589"/>
                    <a:gd name="connsiteY1" fmla="*/ 0 h 2719294"/>
                    <a:gd name="connsiteX2" fmla="*/ 1628589 w 1628589"/>
                    <a:gd name="connsiteY2" fmla="*/ 2719294 h 2719294"/>
                    <a:gd name="connsiteX3" fmla="*/ 0 w 1628589"/>
                    <a:gd name="connsiteY3" fmla="*/ 2719294 h 2719294"/>
                    <a:gd name="connsiteX4" fmla="*/ 642471 w 1628589"/>
                    <a:gd name="connsiteY4" fmla="*/ 119530 h 2719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8589" h="2719294">
                      <a:moveTo>
                        <a:pt x="642471" y="119530"/>
                      </a:moveTo>
                      <a:lnTo>
                        <a:pt x="1628589" y="0"/>
                      </a:lnTo>
                      <a:lnTo>
                        <a:pt x="1628589" y="2719294"/>
                      </a:lnTo>
                      <a:lnTo>
                        <a:pt x="0" y="2719294"/>
                      </a:lnTo>
                      <a:lnTo>
                        <a:pt x="642471" y="11953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19" name="Rectangle 2"/>
                <p:cNvSpPr/>
                <p:nvPr/>
              </p:nvSpPr>
              <p:spPr>
                <a:xfrm flipH="1">
                  <a:off x="4844453" y="1377351"/>
                  <a:ext cx="505690" cy="2719465"/>
                </a:xfrm>
                <a:custGeom>
                  <a:avLst/>
                  <a:gdLst>
                    <a:gd name="connsiteX0" fmla="*/ 0 w 1628589"/>
                    <a:gd name="connsiteY0" fmla="*/ 0 h 2719294"/>
                    <a:gd name="connsiteX1" fmla="*/ 1628589 w 1628589"/>
                    <a:gd name="connsiteY1" fmla="*/ 0 h 2719294"/>
                    <a:gd name="connsiteX2" fmla="*/ 1628589 w 1628589"/>
                    <a:gd name="connsiteY2" fmla="*/ 2719294 h 2719294"/>
                    <a:gd name="connsiteX3" fmla="*/ 0 w 1628589"/>
                    <a:gd name="connsiteY3" fmla="*/ 2719294 h 2719294"/>
                    <a:gd name="connsiteX4" fmla="*/ 0 w 1628589"/>
                    <a:gd name="connsiteY4" fmla="*/ 0 h 2719294"/>
                    <a:gd name="connsiteX0" fmla="*/ 657412 w 1628589"/>
                    <a:gd name="connsiteY0" fmla="*/ 0 h 2734235"/>
                    <a:gd name="connsiteX1" fmla="*/ 1628589 w 1628589"/>
                    <a:gd name="connsiteY1" fmla="*/ 14941 h 2734235"/>
                    <a:gd name="connsiteX2" fmla="*/ 1628589 w 1628589"/>
                    <a:gd name="connsiteY2" fmla="*/ 2734235 h 2734235"/>
                    <a:gd name="connsiteX3" fmla="*/ 0 w 1628589"/>
                    <a:gd name="connsiteY3" fmla="*/ 2734235 h 2734235"/>
                    <a:gd name="connsiteX4" fmla="*/ 657412 w 1628589"/>
                    <a:gd name="connsiteY4" fmla="*/ 0 h 2734235"/>
                    <a:gd name="connsiteX0" fmla="*/ 657413 w 1628589"/>
                    <a:gd name="connsiteY0" fmla="*/ 134471 h 2719294"/>
                    <a:gd name="connsiteX1" fmla="*/ 1628589 w 1628589"/>
                    <a:gd name="connsiteY1" fmla="*/ 0 h 2719294"/>
                    <a:gd name="connsiteX2" fmla="*/ 1628589 w 1628589"/>
                    <a:gd name="connsiteY2" fmla="*/ 2719294 h 2719294"/>
                    <a:gd name="connsiteX3" fmla="*/ 0 w 1628589"/>
                    <a:gd name="connsiteY3" fmla="*/ 2719294 h 2719294"/>
                    <a:gd name="connsiteX4" fmla="*/ 657413 w 1628589"/>
                    <a:gd name="connsiteY4" fmla="*/ 134471 h 2719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8589" h="2719294">
                      <a:moveTo>
                        <a:pt x="657413" y="134471"/>
                      </a:moveTo>
                      <a:lnTo>
                        <a:pt x="1628589" y="0"/>
                      </a:lnTo>
                      <a:lnTo>
                        <a:pt x="1628589" y="2719294"/>
                      </a:lnTo>
                      <a:lnTo>
                        <a:pt x="0" y="2719294"/>
                      </a:lnTo>
                      <a:lnTo>
                        <a:pt x="657413" y="134471"/>
                      </a:lnTo>
                      <a:close/>
                    </a:path>
                  </a:pathLst>
                </a:custGeom>
                <a:pattFill prst="dkUpDiag">
                  <a:fgClr>
                    <a:schemeClr val="tx2">
                      <a:lumMod val="50000"/>
                    </a:schemeClr>
                  </a:fgClr>
                  <a:bgClr>
                    <a:schemeClr val="tx2">
                      <a:lumMod val="75000"/>
                    </a:schemeClr>
                  </a:bgClr>
                </a:pattFill>
                <a:ln>
                  <a:solidFill>
                    <a:schemeClr val="tx2">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nvGrpSpPr>
                <p:cNvPr id="20" name="Group 6"/>
                <p:cNvGrpSpPr/>
                <p:nvPr/>
              </p:nvGrpSpPr>
              <p:grpSpPr>
                <a:xfrm>
                  <a:off x="4010213" y="1718235"/>
                  <a:ext cx="687294" cy="1470213"/>
                  <a:chOff x="4010213" y="1718235"/>
                  <a:chExt cx="687294" cy="1470213"/>
                </a:xfrm>
                <a:solidFill>
                  <a:schemeClr val="bg1">
                    <a:lumMod val="95000"/>
                  </a:schemeClr>
                </a:solidFill>
              </p:grpSpPr>
              <p:sp>
                <p:nvSpPr>
                  <p:cNvPr id="21" name="Rectangle 3"/>
                  <p:cNvSpPr/>
                  <p:nvPr/>
                </p:nvSpPr>
                <p:spPr>
                  <a:xfrm>
                    <a:off x="4303059" y="1718235"/>
                    <a:ext cx="358588" cy="388471"/>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2" name="Rectangle 37"/>
                  <p:cNvSpPr/>
                  <p:nvPr/>
                </p:nvSpPr>
                <p:spPr>
                  <a:xfrm>
                    <a:off x="4320989" y="2259106"/>
                    <a:ext cx="358588" cy="388471"/>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3" name="Rectangle 42"/>
                  <p:cNvSpPr/>
                  <p:nvPr/>
                </p:nvSpPr>
                <p:spPr>
                  <a:xfrm>
                    <a:off x="4338919" y="2799977"/>
                    <a:ext cx="358588" cy="388471"/>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4" name="Rectangle 43"/>
                  <p:cNvSpPr/>
                  <p:nvPr/>
                </p:nvSpPr>
                <p:spPr>
                  <a:xfrm>
                    <a:off x="4010213" y="1773020"/>
                    <a:ext cx="203199" cy="220133"/>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5" name="Rectangle 44"/>
                  <p:cNvSpPr/>
                  <p:nvPr/>
                </p:nvSpPr>
                <p:spPr>
                  <a:xfrm>
                    <a:off x="4028143" y="2313891"/>
                    <a:ext cx="203199" cy="220133"/>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grpSp>
          <p:sp>
            <p:nvSpPr>
              <p:cNvPr id="16" name="Down Ribbon 8"/>
              <p:cNvSpPr>
                <a:spLocks noChangeArrowheads="1"/>
              </p:cNvSpPr>
              <p:nvPr/>
            </p:nvSpPr>
            <p:spPr bwMode="auto">
              <a:xfrm>
                <a:off x="3556001" y="2878011"/>
                <a:ext cx="2719295" cy="522336"/>
              </a:xfrm>
              <a:prstGeom prst="ribbon">
                <a:avLst>
                  <a:gd name="adj1" fmla="val 16667"/>
                  <a:gd name="adj2" fmla="val 74204"/>
                </a:avLst>
              </a:prstGeom>
              <a:solidFill>
                <a:srgbClr val="3C302A"/>
              </a:solidFill>
              <a:ln>
                <a:noFill/>
              </a:ln>
              <a:effectLst>
                <a:outerShdw blurRad="40000" dist="23000" dir="5400000" rotWithShape="0">
                  <a:srgbClr val="808080">
                    <a:alpha val="34999"/>
                  </a:srgbClr>
                </a:outerShdw>
              </a:effectLst>
              <a:extLst/>
            </p:spPr>
            <p:txBody>
              <a:bodyPr anchor="ctr"/>
              <a:lstStyle/>
              <a:p>
                <a:pPr algn="ctr"/>
                <a:endParaRPr lang="en-US">
                  <a:solidFill>
                    <a:srgbClr val="FFFFFF"/>
                  </a:solidFill>
                  <a:latin typeface="Calibri" pitchFamily="34" charset="0"/>
                </a:endParaRPr>
              </a:p>
            </p:txBody>
          </p:sp>
          <p:sp>
            <p:nvSpPr>
              <p:cNvPr id="17" name="TextBox 10"/>
              <p:cNvSpPr txBox="1">
                <a:spLocks noChangeArrowheads="1"/>
              </p:cNvSpPr>
              <p:nvPr/>
            </p:nvSpPr>
            <p:spPr bwMode="auto">
              <a:xfrm>
                <a:off x="4071898" y="2911353"/>
                <a:ext cx="1727893" cy="570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r>
                  <a:rPr lang="tr-TR" sz="1400" b="1" dirty="0" smtClean="0">
                    <a:solidFill>
                      <a:schemeClr val="bg1"/>
                    </a:solidFill>
                    <a:latin typeface="Calibri" pitchFamily="34" charset="0"/>
                    <a:cs typeface="Calibri" pitchFamily="34" charset="0"/>
                  </a:rPr>
                  <a:t>YÖNTEM</a:t>
                </a:r>
                <a:endParaRPr lang="en-US" sz="1400" b="1" dirty="0">
                  <a:solidFill>
                    <a:schemeClr val="bg1"/>
                  </a:solidFill>
                  <a:latin typeface="Calibri" pitchFamily="34" charset="0"/>
                  <a:cs typeface="Calibri" pitchFamily="34" charset="0"/>
                </a:endParaRPr>
              </a:p>
            </p:txBody>
          </p:sp>
        </p:grpSp>
      </p:grpSp>
      <p:grpSp>
        <p:nvGrpSpPr>
          <p:cNvPr id="8" name="Grup 7"/>
          <p:cNvGrpSpPr/>
          <p:nvPr/>
        </p:nvGrpSpPr>
        <p:grpSpPr>
          <a:xfrm>
            <a:off x="1374774" y="3287848"/>
            <a:ext cx="3049589" cy="3029825"/>
            <a:chOff x="1374774" y="3481656"/>
            <a:chExt cx="3049589" cy="2836017"/>
          </a:xfrm>
        </p:grpSpPr>
        <p:grpSp>
          <p:nvGrpSpPr>
            <p:cNvPr id="34" name="Group 70"/>
            <p:cNvGrpSpPr>
              <a:grpSpLocks/>
            </p:cNvGrpSpPr>
            <p:nvPr/>
          </p:nvGrpSpPr>
          <p:grpSpPr bwMode="auto">
            <a:xfrm>
              <a:off x="1374774" y="3481656"/>
              <a:ext cx="3049589" cy="2836017"/>
              <a:chOff x="1374774" y="2982912"/>
              <a:chExt cx="3049201" cy="1454151"/>
            </a:xfrm>
          </p:grpSpPr>
          <p:grpSp>
            <p:nvGrpSpPr>
              <p:cNvPr id="35" name="Group 61"/>
              <p:cNvGrpSpPr>
                <a:grpSpLocks/>
              </p:cNvGrpSpPr>
              <p:nvPr/>
            </p:nvGrpSpPr>
            <p:grpSpPr bwMode="auto">
              <a:xfrm>
                <a:off x="1374775" y="2987674"/>
                <a:ext cx="3049200" cy="1449389"/>
                <a:chOff x="1374775" y="2987674"/>
                <a:chExt cx="3049200" cy="1449389"/>
              </a:xfrm>
            </p:grpSpPr>
            <p:sp>
              <p:nvSpPr>
                <p:cNvPr id="38" name="Rounded Rectangle 16"/>
                <p:cNvSpPr>
                  <a:spLocks noChangeArrowheads="1"/>
                </p:cNvSpPr>
                <p:nvPr/>
              </p:nvSpPr>
              <p:spPr bwMode="auto">
                <a:xfrm>
                  <a:off x="1374775" y="2987674"/>
                  <a:ext cx="3049200" cy="1449389"/>
                </a:xfrm>
                <a:prstGeom prst="roundRect">
                  <a:avLst>
                    <a:gd name="adj" fmla="val 7653"/>
                  </a:avLst>
                </a:prstGeom>
                <a:solidFill>
                  <a:schemeClr val="bg1"/>
                </a:solidFill>
                <a:ln w="9525">
                  <a:noFill/>
                  <a:round/>
                  <a:headEnd/>
                  <a:tailEnd/>
                </a:ln>
                <a:effectLst>
                  <a:outerShdw blurRad="95250" dist="38100" dir="2700000" algn="tl" rotWithShape="0">
                    <a:srgbClr val="808080">
                      <a:alpha val="42999"/>
                    </a:srgbClr>
                  </a:outerShdw>
                </a:effectLst>
              </p:spPr>
              <p:txBody>
                <a:bodyPr anchor="ctr"/>
                <a:lstStyle/>
                <a:p>
                  <a:pPr algn="ctr"/>
                  <a:endParaRPr lang="en-US">
                    <a:solidFill>
                      <a:srgbClr val="FFFFFF"/>
                    </a:solidFill>
                    <a:latin typeface="Calibri" pitchFamily="34" charset="0"/>
                  </a:endParaRPr>
                </a:p>
              </p:txBody>
            </p:sp>
            <p:sp>
              <p:nvSpPr>
                <p:cNvPr id="39" name="Rounded Rectangle 60"/>
                <p:cNvSpPr>
                  <a:spLocks noChangeArrowheads="1"/>
                </p:cNvSpPr>
                <p:nvPr/>
              </p:nvSpPr>
              <p:spPr bwMode="auto">
                <a:xfrm>
                  <a:off x="1395410" y="2987674"/>
                  <a:ext cx="3007929" cy="1449389"/>
                </a:xfrm>
                <a:prstGeom prst="roundRect">
                  <a:avLst>
                    <a:gd name="adj" fmla="val 7653"/>
                  </a:avLst>
                </a:prstGeom>
                <a:gradFill rotWithShape="1">
                  <a:gsLst>
                    <a:gs pos="0">
                      <a:srgbClr val="E5DEDB"/>
                    </a:gs>
                    <a:gs pos="100000">
                      <a:schemeClr val="bg1">
                        <a:alpha val="0"/>
                      </a:schemeClr>
                    </a:gs>
                  </a:gsLst>
                  <a:lin ang="5400000"/>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Calibri" pitchFamily="34" charset="0"/>
                  </a:endParaRPr>
                </a:p>
              </p:txBody>
            </p:sp>
          </p:grpSp>
          <p:sp>
            <p:nvSpPr>
              <p:cNvPr id="36" name="Round Same Side Corner Rectangle 22"/>
              <p:cNvSpPr/>
              <p:nvPr/>
            </p:nvSpPr>
            <p:spPr bwMode="auto">
              <a:xfrm>
                <a:off x="1374774" y="2982912"/>
                <a:ext cx="3049200" cy="268360"/>
              </a:xfrm>
              <a:prstGeom prst="round2SameRect">
                <a:avLst/>
              </a:prstGeom>
              <a:gradFill>
                <a:gsLst>
                  <a:gs pos="0">
                    <a:schemeClr val="tx2">
                      <a:lumMod val="50000"/>
                    </a:schemeClr>
                  </a:gs>
                  <a:gs pos="81000">
                    <a:schemeClr val="tx2">
                      <a:lumMod val="75000"/>
                    </a:schemeClr>
                  </a:gs>
                </a:gsLs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tr-TR" sz="1600" b="1" dirty="0" smtClean="0"/>
                  <a:t>KENDİ BİLGİ İŞLEM SİSTEMİ</a:t>
                </a:r>
                <a:endParaRPr lang="en-US" sz="1400" b="1" dirty="0"/>
              </a:p>
            </p:txBody>
          </p:sp>
        </p:grpSp>
        <p:sp>
          <p:nvSpPr>
            <p:cNvPr id="2" name="Dikdörtgen 1"/>
            <p:cNvSpPr/>
            <p:nvPr/>
          </p:nvSpPr>
          <p:spPr>
            <a:xfrm>
              <a:off x="1546917" y="4012199"/>
              <a:ext cx="2705304" cy="2062103"/>
            </a:xfrm>
            <a:prstGeom prst="rect">
              <a:avLst/>
            </a:prstGeom>
          </p:spPr>
          <p:txBody>
            <a:bodyPr wrap="square">
              <a:spAutoFit/>
            </a:bodyPr>
            <a:lstStyle/>
            <a:p>
              <a:pPr algn="just"/>
              <a:r>
                <a:rPr lang="tr-TR" sz="1500" dirty="0"/>
                <a:t>Uygulamayı kendi bilgi işlem sistemi üzerinde kullanmak isteyen mükellefler  </a:t>
              </a:r>
              <a:r>
                <a:rPr lang="tr-TR" sz="1500" dirty="0">
                  <a:hlinkClick r:id="rId2"/>
                </a:rPr>
                <a:t>www.efatura.gov.tr</a:t>
              </a:r>
              <a:r>
                <a:rPr lang="tr-TR" sz="1500" dirty="0"/>
                <a:t> internet adresinde yayımlanan e-Arşiv Başvuru Kılavuzu’nda açıklanan koşullara uygun olarak başvuru yapacaklardır.</a:t>
              </a:r>
            </a:p>
          </p:txBody>
        </p:sp>
      </p:grpSp>
      <p:grpSp>
        <p:nvGrpSpPr>
          <p:cNvPr id="5" name="Grup 4"/>
          <p:cNvGrpSpPr/>
          <p:nvPr/>
        </p:nvGrpSpPr>
        <p:grpSpPr>
          <a:xfrm>
            <a:off x="4786313" y="3297771"/>
            <a:ext cx="3049587" cy="3019902"/>
            <a:chOff x="4786313" y="3297771"/>
            <a:chExt cx="3049587" cy="3019902"/>
          </a:xfrm>
        </p:grpSpPr>
        <p:grpSp>
          <p:nvGrpSpPr>
            <p:cNvPr id="40" name="Group 71"/>
            <p:cNvGrpSpPr>
              <a:grpSpLocks/>
            </p:cNvGrpSpPr>
            <p:nvPr/>
          </p:nvGrpSpPr>
          <p:grpSpPr bwMode="auto">
            <a:xfrm>
              <a:off x="4786313" y="3297771"/>
              <a:ext cx="3049587" cy="3019902"/>
              <a:chOff x="1374775" y="2888626"/>
              <a:chExt cx="3049200" cy="1548437"/>
            </a:xfrm>
          </p:grpSpPr>
          <p:grpSp>
            <p:nvGrpSpPr>
              <p:cNvPr id="41" name="Group 72"/>
              <p:cNvGrpSpPr>
                <a:grpSpLocks/>
              </p:cNvGrpSpPr>
              <p:nvPr/>
            </p:nvGrpSpPr>
            <p:grpSpPr bwMode="auto">
              <a:xfrm>
                <a:off x="1375375" y="2987675"/>
                <a:ext cx="3048000" cy="1449388"/>
                <a:chOff x="1375375" y="2987675"/>
                <a:chExt cx="3048000" cy="1449388"/>
              </a:xfrm>
            </p:grpSpPr>
            <p:sp>
              <p:nvSpPr>
                <p:cNvPr id="44" name="Rounded Rectangle 75"/>
                <p:cNvSpPr>
                  <a:spLocks noChangeArrowheads="1"/>
                </p:cNvSpPr>
                <p:nvPr/>
              </p:nvSpPr>
              <p:spPr bwMode="auto">
                <a:xfrm>
                  <a:off x="1374775" y="2987674"/>
                  <a:ext cx="3049200" cy="1449389"/>
                </a:xfrm>
                <a:prstGeom prst="roundRect">
                  <a:avLst>
                    <a:gd name="adj" fmla="val 7653"/>
                  </a:avLst>
                </a:prstGeom>
                <a:solidFill>
                  <a:schemeClr val="bg1"/>
                </a:solidFill>
                <a:ln w="9525">
                  <a:noFill/>
                  <a:round/>
                  <a:headEnd/>
                  <a:tailEnd/>
                </a:ln>
                <a:effectLst>
                  <a:outerShdw blurRad="95250" dist="38100" dir="2700000" algn="tl" rotWithShape="0">
                    <a:srgbClr val="808080">
                      <a:alpha val="42999"/>
                    </a:srgbClr>
                  </a:outerShdw>
                </a:effectLst>
              </p:spPr>
              <p:txBody>
                <a:bodyPr anchor="ctr"/>
                <a:lstStyle/>
                <a:p>
                  <a:pPr algn="ctr"/>
                  <a:endParaRPr lang="en-US">
                    <a:solidFill>
                      <a:srgbClr val="FFFFFF"/>
                    </a:solidFill>
                    <a:latin typeface="Calibri" pitchFamily="34" charset="0"/>
                  </a:endParaRPr>
                </a:p>
              </p:txBody>
            </p:sp>
            <p:sp>
              <p:nvSpPr>
                <p:cNvPr id="45" name="Rounded Rectangle 76"/>
                <p:cNvSpPr>
                  <a:spLocks noChangeArrowheads="1"/>
                </p:cNvSpPr>
                <p:nvPr/>
              </p:nvSpPr>
              <p:spPr bwMode="auto">
                <a:xfrm>
                  <a:off x="1395409" y="2987674"/>
                  <a:ext cx="3007931" cy="1449389"/>
                </a:xfrm>
                <a:prstGeom prst="roundRect">
                  <a:avLst>
                    <a:gd name="adj" fmla="val 7653"/>
                  </a:avLst>
                </a:prstGeom>
                <a:gradFill rotWithShape="1">
                  <a:gsLst>
                    <a:gs pos="0">
                      <a:srgbClr val="E5DEDB"/>
                    </a:gs>
                    <a:gs pos="100000">
                      <a:schemeClr val="bg1">
                        <a:alpha val="0"/>
                      </a:schemeClr>
                    </a:gs>
                  </a:gsLst>
                  <a:lin ang="5400000"/>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Calibri" pitchFamily="34" charset="0"/>
                  </a:endParaRPr>
                </a:p>
              </p:txBody>
            </p:sp>
          </p:grpSp>
          <p:sp>
            <p:nvSpPr>
              <p:cNvPr id="42" name="Round Same Side Corner Rectangle 73"/>
              <p:cNvSpPr/>
              <p:nvPr/>
            </p:nvSpPr>
            <p:spPr bwMode="auto">
              <a:xfrm>
                <a:off x="1374775" y="2888626"/>
                <a:ext cx="3049200" cy="281611"/>
              </a:xfrm>
              <a:prstGeom prst="round2SameRect">
                <a:avLst/>
              </a:prstGeom>
              <a:gradFill>
                <a:gsLst>
                  <a:gs pos="0">
                    <a:schemeClr val="tx2">
                      <a:lumMod val="50000"/>
                    </a:schemeClr>
                  </a:gs>
                  <a:gs pos="81000">
                    <a:schemeClr val="tx2">
                      <a:lumMod val="75000"/>
                    </a:schemeClr>
                  </a:gs>
                </a:gsLs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tr-TR" sz="1600" b="1" dirty="0"/>
                  <a:t>ÖZEL ENTEGRATÖR</a:t>
                </a:r>
                <a:endParaRPr lang="en-US" sz="1400" b="1" dirty="0"/>
              </a:p>
            </p:txBody>
          </p:sp>
        </p:grpSp>
        <p:sp>
          <p:nvSpPr>
            <p:cNvPr id="3" name="Dikdörtgen 2"/>
            <p:cNvSpPr/>
            <p:nvPr/>
          </p:nvSpPr>
          <p:spPr>
            <a:xfrm>
              <a:off x="4930110" y="3846995"/>
              <a:ext cx="2714411" cy="2062103"/>
            </a:xfrm>
            <a:prstGeom prst="rect">
              <a:avLst/>
            </a:prstGeom>
          </p:spPr>
          <p:txBody>
            <a:bodyPr wrap="square">
              <a:spAutoFit/>
            </a:bodyPr>
            <a:lstStyle/>
            <a:p>
              <a:pPr algn="just"/>
              <a:r>
                <a:rPr lang="tr-TR" sz="1600" dirty="0"/>
                <a:t>e-Arşiv </a:t>
              </a:r>
              <a:r>
                <a:rPr lang="tr-TR" sz="1600" dirty="0" smtClean="0"/>
                <a:t>uygulamasını </a:t>
              </a:r>
              <a:r>
                <a:rPr lang="tr-TR" sz="1600" dirty="0"/>
                <a:t>Başkanlıktan izin almış özel </a:t>
              </a:r>
              <a:r>
                <a:rPr lang="tr-TR" sz="1600" dirty="0" err="1"/>
                <a:t>entegratörlerin</a:t>
              </a:r>
              <a:r>
                <a:rPr lang="tr-TR" sz="1600" dirty="0"/>
                <a:t> bilgi işlem sistemi üzerinde kullanmak isteyen mükellefler, doğrudan özel </a:t>
              </a:r>
              <a:r>
                <a:rPr lang="tr-TR" sz="1600" dirty="0" err="1"/>
                <a:t>entegratöre</a:t>
              </a:r>
              <a:r>
                <a:rPr lang="tr-TR" sz="1600" dirty="0"/>
                <a:t> başvuracak olup ayrıca Başkanlığa başvuruda bulunmayacaktır. </a:t>
              </a:r>
            </a:p>
          </p:txBody>
        </p:sp>
      </p:grpSp>
      <p:pic>
        <p:nvPicPr>
          <p:cNvPr id="47"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253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fontScale="92500"/>
          </a:bodyPr>
          <a:lstStyle/>
          <a:p>
            <a:pPr algn="just"/>
            <a:r>
              <a:rPr lang="tr-TR" dirty="0"/>
              <a:t>e-Arşiv Uygulaması kapsamında kullanılan elektronik belge formatı, üzerinde mali mühür/NES taşımaya, belge üzerinde doğrulamaya, görüntülemeye ve kâğıt baskı almaya imkân veren genel tanınırlığa sahip bir format olmalıdır.</a:t>
            </a:r>
          </a:p>
          <a:p>
            <a:pPr algn="just"/>
            <a:endParaRPr lang="tr-TR" dirty="0"/>
          </a:p>
          <a:p>
            <a:pPr algn="just"/>
            <a:r>
              <a:rPr lang="tr-TR" dirty="0"/>
              <a:t>Mükellefler istemeleri halinde fatura formatı olarak </a:t>
            </a:r>
            <a:r>
              <a:rPr lang="tr-TR" u="sng" dirty="0">
                <a:hlinkClick r:id="rId2"/>
              </a:rPr>
              <a:t>www.efatura.gov.tr</a:t>
            </a:r>
            <a:r>
              <a:rPr lang="tr-TR" dirty="0"/>
              <a:t> internet adresinde yayınlanan e-fatura uygulamasında kullanılan format ve standardında kullanabilirler.</a:t>
            </a:r>
          </a:p>
          <a:p>
            <a:endParaRPr lang="tr-TR" dirty="0"/>
          </a:p>
        </p:txBody>
      </p:sp>
      <p:sp>
        <p:nvSpPr>
          <p:cNvPr id="3" name="Başlık 2"/>
          <p:cNvSpPr>
            <a:spLocks noGrp="1"/>
          </p:cNvSpPr>
          <p:nvPr>
            <p:ph type="title"/>
          </p:nvPr>
        </p:nvSpPr>
        <p:spPr/>
        <p:txBody>
          <a:bodyPr/>
          <a:lstStyle/>
          <a:p>
            <a:r>
              <a:rPr lang="tr-TR" sz="3200" dirty="0">
                <a:solidFill>
                  <a:srgbClr val="FF0000"/>
                </a:solidFill>
              </a:rPr>
              <a:t>OLUŞTURULAN</a:t>
            </a:r>
            <a:r>
              <a:rPr lang="tr-TR" sz="3200" dirty="0" smtClean="0">
                <a:solidFill>
                  <a:srgbClr val="FF0000"/>
                </a:solidFill>
              </a:rPr>
              <a:t> </a:t>
            </a:r>
            <a:r>
              <a:rPr lang="tr-TR" sz="3200" dirty="0">
                <a:solidFill>
                  <a:srgbClr val="FF0000"/>
                </a:solidFill>
              </a:rPr>
              <a:t>BELGELERİN </a:t>
            </a:r>
            <a:r>
              <a:rPr lang="tr-TR" sz="3200" noProof="1">
                <a:solidFill>
                  <a:srgbClr val="FF0000"/>
                </a:solidFill>
              </a:rPr>
              <a:t>FORMATI</a:t>
            </a:r>
            <a:r>
              <a:rPr lang="da-DK" sz="3200" kern="0" dirty="0">
                <a:solidFill>
                  <a:srgbClr val="FF0000"/>
                </a:solidFill>
                <a:latin typeface="Arial" pitchFamily="34" charset="0"/>
              </a:rPr>
              <a:t/>
            </a:r>
            <a:br>
              <a:rPr lang="da-DK" sz="3200" kern="0" dirty="0">
                <a:solidFill>
                  <a:srgbClr val="FF0000"/>
                </a:solidFill>
                <a:latin typeface="Arial" pitchFamily="34" charset="0"/>
              </a:rPr>
            </a:br>
            <a:endParaRPr lang="tr-TR" sz="3200" dirty="0">
              <a:solidFill>
                <a:srgbClr val="FF0000"/>
              </a:solidFill>
            </a:endParaRPr>
          </a:p>
        </p:txBody>
      </p:sp>
    </p:spTree>
    <p:extLst>
      <p:ext uri="{BB962C8B-B14F-4D97-AF65-F5344CB8AC3E}">
        <p14:creationId xmlns:p14="http://schemas.microsoft.com/office/powerpoint/2010/main" val="39401644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fontScale="92500" lnSpcReduction="10000"/>
          </a:bodyPr>
          <a:lstStyle/>
          <a:p>
            <a:pPr algn="just">
              <a:lnSpc>
                <a:spcPct val="150000"/>
              </a:lnSpc>
            </a:pPr>
            <a:r>
              <a:rPr lang="tr-TR" dirty="0">
                <a:solidFill>
                  <a:schemeClr val="tx1"/>
                </a:solidFill>
              </a:rPr>
              <a:t>e-Arşiv izni alan mükellefler ve özel </a:t>
            </a:r>
            <a:r>
              <a:rPr lang="tr-TR" dirty="0" err="1">
                <a:solidFill>
                  <a:schemeClr val="tx1"/>
                </a:solidFill>
              </a:rPr>
              <a:t>entegratörlerden</a:t>
            </a:r>
            <a:r>
              <a:rPr lang="tr-TR" dirty="0">
                <a:solidFill>
                  <a:schemeClr val="tx1"/>
                </a:solidFill>
              </a:rPr>
              <a:t>  e-Arşiv hizmeti alanlar, bu Tebliğ çerçevesinde oluşturdukları ikinci nüsha elektronik belgelerini ve e-Arşiv Raporlarını birbirleriyle ilişkili şekilde, vergi kanunları ve diğer kanuni düzenlemelerin kağıt nüshalar için öngörmüş olduğu süreler dahilinde muhafaza ve istendiğinde ibraz etmekle yükümlüdür. </a:t>
            </a:r>
          </a:p>
          <a:p>
            <a:pPr algn="just">
              <a:lnSpc>
                <a:spcPct val="150000"/>
              </a:lnSpc>
            </a:pPr>
            <a:endParaRPr lang="tr-TR" dirty="0">
              <a:solidFill>
                <a:schemeClr val="tx1"/>
              </a:solidFill>
            </a:endParaRPr>
          </a:p>
        </p:txBody>
      </p:sp>
      <p:sp>
        <p:nvSpPr>
          <p:cNvPr id="3" name="Başlık 2"/>
          <p:cNvSpPr>
            <a:spLocks noGrp="1"/>
          </p:cNvSpPr>
          <p:nvPr>
            <p:ph type="title"/>
          </p:nvPr>
        </p:nvSpPr>
        <p:spPr/>
        <p:txBody>
          <a:bodyPr/>
          <a:lstStyle/>
          <a:p>
            <a:r>
              <a:rPr lang="tr-TR" sz="4000" dirty="0">
                <a:solidFill>
                  <a:srgbClr val="FF0000"/>
                </a:solidFill>
              </a:rPr>
              <a:t>MUHAFAZA VE </a:t>
            </a:r>
            <a:r>
              <a:rPr lang="tr-TR" sz="4000" dirty="0" smtClean="0">
                <a:solidFill>
                  <a:srgbClr val="FF0000"/>
                </a:solidFill>
              </a:rPr>
              <a:t>İBRAZ</a:t>
            </a:r>
            <a:endParaRPr lang="tr-TR" sz="4000" dirty="0">
              <a:solidFill>
                <a:srgbClr val="FF0000"/>
              </a:solidFill>
            </a:endParaRPr>
          </a:p>
        </p:txBody>
      </p:sp>
    </p:spTree>
    <p:extLst>
      <p:ext uri="{BB962C8B-B14F-4D97-AF65-F5344CB8AC3E}">
        <p14:creationId xmlns:p14="http://schemas.microsoft.com/office/powerpoint/2010/main" val="23563811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lnSpcReduction="10000"/>
          </a:bodyPr>
          <a:lstStyle/>
          <a:p>
            <a:r>
              <a:rPr lang="tr-TR" dirty="0"/>
              <a:t>Firmaları kağıt nüsha saklama yükünden </a:t>
            </a:r>
            <a:r>
              <a:rPr lang="tr-TR" dirty="0" smtClean="0"/>
              <a:t>kurtarıyor.</a:t>
            </a:r>
          </a:p>
          <a:p>
            <a:endParaRPr lang="tr-TR" dirty="0"/>
          </a:p>
          <a:p>
            <a:r>
              <a:rPr lang="tr-TR" dirty="0"/>
              <a:t>Saklama maliyetlerini düşürüyor</a:t>
            </a:r>
            <a:r>
              <a:rPr lang="tr-TR" dirty="0" smtClean="0"/>
              <a:t>.</a:t>
            </a:r>
          </a:p>
          <a:p>
            <a:endParaRPr lang="tr-TR" dirty="0"/>
          </a:p>
          <a:p>
            <a:r>
              <a:rPr lang="tr-TR" dirty="0"/>
              <a:t>Firmaların, belgelerine hızlı erişimine kolaylık </a:t>
            </a:r>
            <a:endParaRPr lang="tr-TR" dirty="0" smtClean="0"/>
          </a:p>
          <a:p>
            <a:pPr marL="0" indent="0">
              <a:buNone/>
            </a:pPr>
            <a:r>
              <a:rPr lang="tr-TR" dirty="0" smtClean="0"/>
              <a:t>sağlıyor.</a:t>
            </a:r>
          </a:p>
          <a:p>
            <a:pPr marL="0" indent="0">
              <a:buNone/>
            </a:pPr>
            <a:endParaRPr lang="tr-TR" dirty="0"/>
          </a:p>
          <a:p>
            <a:r>
              <a:rPr lang="tr-TR" dirty="0"/>
              <a:t>Doğaya ve çevreye katkı sağlıyor.</a:t>
            </a:r>
          </a:p>
          <a:p>
            <a:endParaRPr lang="tr-TR" dirty="0"/>
          </a:p>
        </p:txBody>
      </p:sp>
      <p:sp>
        <p:nvSpPr>
          <p:cNvPr id="3" name="Başlık 2"/>
          <p:cNvSpPr>
            <a:spLocks noGrp="1"/>
          </p:cNvSpPr>
          <p:nvPr>
            <p:ph type="title"/>
          </p:nvPr>
        </p:nvSpPr>
        <p:spPr/>
        <p:txBody>
          <a:bodyPr/>
          <a:lstStyle/>
          <a:p>
            <a:r>
              <a:rPr lang="tr-TR" sz="4800" noProof="1">
                <a:solidFill>
                  <a:srgbClr val="FF0000"/>
                </a:solidFill>
              </a:rPr>
              <a:t>e- ARŞİV </a:t>
            </a:r>
            <a:r>
              <a:rPr lang="tr-TR" sz="4800" noProof="1" smtClean="0">
                <a:solidFill>
                  <a:srgbClr val="FF0000"/>
                </a:solidFill>
              </a:rPr>
              <a:t>YARARLARI</a:t>
            </a:r>
            <a:endParaRPr lang="tr-TR" sz="4800" dirty="0">
              <a:solidFill>
                <a:srgbClr val="FF0000"/>
              </a:solidFill>
            </a:endParaRPr>
          </a:p>
        </p:txBody>
      </p:sp>
    </p:spTree>
    <p:extLst>
      <p:ext uri="{BB962C8B-B14F-4D97-AF65-F5344CB8AC3E}">
        <p14:creationId xmlns:p14="http://schemas.microsoft.com/office/powerpoint/2010/main" val="38327316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rmAutofit fontScale="92500" lnSpcReduction="20000"/>
          </a:bodyPr>
          <a:lstStyle/>
          <a:p>
            <a:pPr marL="0" indent="0" algn="just">
              <a:lnSpc>
                <a:spcPct val="170000"/>
              </a:lnSpc>
              <a:buNone/>
            </a:pPr>
            <a:r>
              <a:rPr lang="tr-TR" dirty="0" smtClean="0"/>
              <a:t>Uygulama kapsamında;</a:t>
            </a:r>
          </a:p>
          <a:p>
            <a:pPr marL="0" indent="0" algn="just">
              <a:lnSpc>
                <a:spcPct val="170000"/>
              </a:lnSpc>
              <a:buNone/>
            </a:pPr>
            <a:r>
              <a:rPr lang="tr-TR" dirty="0" smtClean="0"/>
              <a:t>Daha önce Başkanlıktan EFKS izni alan mükellefler 1/4/2015 tarihine kadar uygulamaya geçişlerini tamamlamış bulunmaktadır.</a:t>
            </a:r>
          </a:p>
          <a:p>
            <a:pPr marL="0" indent="0" algn="just">
              <a:lnSpc>
                <a:spcPct val="170000"/>
              </a:lnSpc>
              <a:buNone/>
            </a:pPr>
            <a:r>
              <a:rPr lang="tr-TR" dirty="0" smtClean="0"/>
              <a:t>Ayrıca, internet üzerinden de satış yapan mükelleflerden 2014 hesap dönemi brüt satış hasılatı 5 Milyon TL ve üzeri olan mükelleflerin ise 1/1/2016 tarihine kadar ,</a:t>
            </a:r>
          </a:p>
          <a:p>
            <a:pPr marL="0" indent="0" algn="just">
              <a:lnSpc>
                <a:spcPct val="170000"/>
              </a:lnSpc>
              <a:buNone/>
            </a:pPr>
            <a:r>
              <a:rPr lang="tr-TR" dirty="0" smtClean="0"/>
              <a:t>Uygulamaya zorunlu olarak geçmeleri gerekmektedir.</a:t>
            </a:r>
          </a:p>
        </p:txBody>
      </p:sp>
      <p:sp>
        <p:nvSpPr>
          <p:cNvPr id="2" name="Başlık 1"/>
          <p:cNvSpPr>
            <a:spLocks noGrp="1"/>
          </p:cNvSpPr>
          <p:nvPr>
            <p:ph type="title"/>
          </p:nvPr>
        </p:nvSpPr>
        <p:spPr/>
        <p:txBody>
          <a:bodyPr>
            <a:normAutofit/>
          </a:bodyPr>
          <a:lstStyle/>
          <a:p>
            <a:r>
              <a:rPr lang="tr-TR" sz="3600" dirty="0" smtClean="0">
                <a:solidFill>
                  <a:srgbClr val="FF0000"/>
                </a:solidFill>
              </a:rPr>
              <a:t>e-Arşiv </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30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rmAutofit/>
          </a:bodyPr>
          <a:lstStyle/>
          <a:p>
            <a:pPr marL="0" indent="0" algn="just">
              <a:lnSpc>
                <a:spcPct val="170000"/>
              </a:lnSpc>
              <a:buNone/>
            </a:pPr>
            <a:r>
              <a:rPr lang="tr-TR" dirty="0" smtClean="0"/>
              <a:t>Başkanlık bu kapsamda çalışmalara başlamış olup, çeşitli kaynaklar üzerinden yaptığı analizler sonucunda kapsama giren mükellefleri tespit etmeye başlamıştır.</a:t>
            </a:r>
          </a:p>
          <a:p>
            <a:pPr marL="0" indent="0" algn="just">
              <a:lnSpc>
                <a:spcPct val="170000"/>
              </a:lnSpc>
              <a:buNone/>
            </a:pPr>
            <a:r>
              <a:rPr lang="tr-TR" dirty="0" smtClean="0"/>
              <a:t>Bu kapsamda mükelleflerin bir an önce uygulamaya başlamaları, ileride doğacak cezai yaptırımların önüne geçecektir.</a:t>
            </a:r>
          </a:p>
        </p:txBody>
      </p:sp>
      <p:sp>
        <p:nvSpPr>
          <p:cNvPr id="2" name="Başlık 1"/>
          <p:cNvSpPr>
            <a:spLocks noGrp="1"/>
          </p:cNvSpPr>
          <p:nvPr>
            <p:ph type="title"/>
          </p:nvPr>
        </p:nvSpPr>
        <p:spPr/>
        <p:txBody>
          <a:bodyPr>
            <a:normAutofit/>
          </a:bodyPr>
          <a:lstStyle/>
          <a:p>
            <a:r>
              <a:rPr lang="tr-TR" sz="3600" dirty="0" smtClean="0">
                <a:solidFill>
                  <a:srgbClr val="FF0000"/>
                </a:solidFill>
              </a:rPr>
              <a:t>e-Arşiv </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276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4"/>
          <p:cNvSpPr>
            <a:spLocks noChangeArrowheads="1"/>
          </p:cNvSpPr>
          <p:nvPr/>
        </p:nvSpPr>
        <p:spPr bwMode="gray">
          <a:xfrm>
            <a:off x="1656928" y="764704"/>
            <a:ext cx="5753100" cy="358775"/>
          </a:xfrm>
          <a:prstGeom prst="rect">
            <a:avLst/>
          </a:prstGeom>
          <a:noFill/>
          <a:ln w="9525">
            <a:noFill/>
            <a:miter lim="800000"/>
            <a:headEnd/>
            <a:tailEnd/>
          </a:ln>
        </p:spPr>
        <p:txBody>
          <a:bodyPr lIns="0" tIns="0" rIns="0" bIns="0" anchor="ctr"/>
          <a:lstStyle/>
          <a:p>
            <a:pPr algn="ctr" defTabSz="801688" eaLnBrk="0" hangingPunct="0"/>
            <a:r>
              <a:rPr lang="tr-TR" sz="3200" b="1" dirty="0" smtClean="0">
                <a:solidFill>
                  <a:srgbClr val="C00000"/>
                </a:solidFill>
                <a:latin typeface="Arial" pitchFamily="34" charset="0"/>
                <a:cs typeface="Arial" pitchFamily="34" charset="0"/>
              </a:rPr>
              <a:t>E-DEFTER NEDİR?</a:t>
            </a:r>
            <a:r>
              <a:rPr lang="tr-TR" sz="3200" b="1" dirty="0" smtClean="0">
                <a:solidFill>
                  <a:schemeClr val="accent5">
                    <a:lumMod val="20000"/>
                    <a:lumOff val="80000"/>
                  </a:schemeClr>
                </a:solidFill>
                <a:latin typeface="Arial" pitchFamily="34" charset="0"/>
                <a:cs typeface="Arial" pitchFamily="34" charset="0"/>
              </a:rPr>
              <a:t> </a:t>
            </a:r>
            <a:endParaRPr lang="en-GB" sz="3200" b="1" dirty="0">
              <a:solidFill>
                <a:schemeClr val="accent5">
                  <a:lumMod val="20000"/>
                  <a:lumOff val="80000"/>
                </a:schemeClr>
              </a:solidFill>
              <a:latin typeface="Arial" pitchFamily="34" charset="0"/>
              <a:cs typeface="Arial" pitchFamily="34" charset="0"/>
            </a:endParaRPr>
          </a:p>
        </p:txBody>
      </p:sp>
      <p:sp>
        <p:nvSpPr>
          <p:cNvPr id="2" name="Dikdörtgen 1"/>
          <p:cNvSpPr/>
          <p:nvPr/>
        </p:nvSpPr>
        <p:spPr>
          <a:xfrm>
            <a:off x="3563888" y="1628800"/>
            <a:ext cx="5328592" cy="4154984"/>
          </a:xfrm>
          <a:prstGeom prst="rect">
            <a:avLst/>
          </a:prstGeom>
        </p:spPr>
        <p:txBody>
          <a:bodyPr wrap="square">
            <a:spAutoFit/>
          </a:bodyPr>
          <a:lstStyle/>
          <a:p>
            <a:pPr marL="342900" indent="-342900" algn="just">
              <a:buFont typeface="Arial" pitchFamily="34" charset="0"/>
              <a:buChar char="•"/>
            </a:pPr>
            <a:r>
              <a:rPr lang="tr-TR" sz="2400" b="1" dirty="0"/>
              <a:t>Şekil hükümlerinden </a:t>
            </a:r>
            <a:r>
              <a:rPr lang="tr-TR" sz="2400" b="1" dirty="0" smtClean="0"/>
              <a:t>bağımsız</a:t>
            </a:r>
          </a:p>
          <a:p>
            <a:pPr algn="just"/>
            <a:r>
              <a:rPr lang="tr-TR" sz="2400" b="1" dirty="0" smtClean="0"/>
              <a:t> </a:t>
            </a:r>
            <a:endParaRPr lang="tr-TR" sz="2400" b="1" dirty="0"/>
          </a:p>
          <a:p>
            <a:pPr marL="342900" indent="-342900" algn="just">
              <a:buFont typeface="Arial" pitchFamily="34" charset="0"/>
              <a:buChar char="•"/>
            </a:pPr>
            <a:r>
              <a:rPr lang="tr-TR" sz="2400" b="1" dirty="0"/>
              <a:t>VUK ve/veya TTK uyumlu (Yasal defterlerin elektronik ortamda da tutulabilmesine olanak </a:t>
            </a:r>
            <a:r>
              <a:rPr lang="tr-TR" sz="2400" b="1" dirty="0" smtClean="0"/>
              <a:t>sağlanmıştır)</a:t>
            </a:r>
            <a:endParaRPr lang="tr-TR" sz="2400" b="1" dirty="0"/>
          </a:p>
          <a:p>
            <a:pPr marL="342900" indent="-342900" algn="just">
              <a:buFont typeface="Arial" pitchFamily="34" charset="0"/>
              <a:buChar char="•"/>
            </a:pPr>
            <a:endParaRPr lang="tr-TR" sz="2400" b="1" dirty="0">
              <a:solidFill>
                <a:schemeClr val="bg1"/>
              </a:solidFill>
            </a:endParaRPr>
          </a:p>
          <a:p>
            <a:pPr marL="342900" indent="-342900" algn="just">
              <a:buFont typeface="Arial" pitchFamily="34" charset="0"/>
              <a:buChar char="•"/>
            </a:pPr>
            <a:r>
              <a:rPr lang="tr-TR" sz="2400" b="1" dirty="0"/>
              <a:t>Tutulması zorunlu olan defterlerde yer alması gereken bilgileri kapsayan </a:t>
            </a:r>
            <a:endParaRPr lang="tr-TR" sz="2400" b="1" dirty="0" smtClean="0"/>
          </a:p>
          <a:p>
            <a:pPr marL="342900" indent="-342900" algn="just">
              <a:buFont typeface="Arial" pitchFamily="34" charset="0"/>
              <a:buChar char="•"/>
            </a:pPr>
            <a:endParaRPr lang="tr-TR" sz="2400" b="1" dirty="0">
              <a:solidFill>
                <a:schemeClr val="tx1">
                  <a:lumMod val="75000"/>
                  <a:lumOff val="25000"/>
                </a:schemeClr>
              </a:solidFill>
            </a:endParaRPr>
          </a:p>
          <a:p>
            <a:pPr marL="342900" indent="-342900" algn="just">
              <a:buFont typeface="Arial" pitchFamily="34" charset="0"/>
              <a:buChar char="•"/>
            </a:pPr>
            <a:r>
              <a:rPr lang="tr-TR" sz="2400" b="1" dirty="0">
                <a:solidFill>
                  <a:schemeClr val="tx1">
                    <a:lumMod val="85000"/>
                    <a:lumOff val="15000"/>
                  </a:schemeClr>
                </a:solidFill>
              </a:rPr>
              <a:t>Elektronik kayıtlar bütünü </a:t>
            </a:r>
          </a:p>
        </p:txBody>
      </p:sp>
      <p:pic>
        <p:nvPicPr>
          <p:cNvPr id="3" name="Resi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544" y="2132856"/>
            <a:ext cx="3096344" cy="22322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2" descr="http://www.medyaurfa.net/wp-content/uploads/2012/07/gelir-idaresi-ba%C5%9Fkanl%C4%B1%C4%9F%C4%B1.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1370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77"/>
          <p:cNvGrpSpPr/>
          <p:nvPr/>
        </p:nvGrpSpPr>
        <p:grpSpPr bwMode="gray">
          <a:xfrm>
            <a:off x="24637" y="2174991"/>
            <a:ext cx="9144000" cy="1488734"/>
            <a:chOff x="0" y="3521573"/>
            <a:chExt cx="9144000" cy="1488734"/>
          </a:xfrm>
        </p:grpSpPr>
        <p:sp>
          <p:nvSpPr>
            <p:cNvPr id="59" name="Rechteck 58"/>
            <p:cNvSpPr/>
            <p:nvPr/>
          </p:nvSpPr>
          <p:spPr bwMode="gray">
            <a:xfrm>
              <a:off x="0" y="3710499"/>
              <a:ext cx="9144000" cy="1299808"/>
            </a:xfrm>
            <a:prstGeom prst="rect">
              <a:avLst/>
            </a:prstGeom>
            <a:gradFill>
              <a:gsLst>
                <a:gs pos="0">
                  <a:schemeClr val="tx1">
                    <a:alpha val="10000"/>
                  </a:schemeClr>
                </a:gs>
                <a:gs pos="100000">
                  <a:schemeClr val="accent1">
                    <a:tint val="23500"/>
                    <a:satMod val="160000"/>
                    <a:alpha val="0"/>
                  </a:schemeClr>
                </a:gs>
              </a:gsLst>
              <a:lin ang="5400000" scaled="0"/>
            </a:gradFill>
            <a:ln w="12700">
              <a:noFill/>
              <a:round/>
              <a:headEnd/>
              <a:tailEnd/>
            </a:ln>
          </p:spPr>
          <p:txBody>
            <a:bodyPr rtlCol="0" anchor="ctr"/>
            <a:lstStyle/>
            <a:p>
              <a:pPr algn="ctr"/>
              <a:endParaRPr lang="en-US" dirty="0">
                <a:solidFill>
                  <a:prstClr val="black"/>
                </a:solidFill>
              </a:endParaRPr>
            </a:p>
          </p:txBody>
        </p:sp>
        <p:sp>
          <p:nvSpPr>
            <p:cNvPr id="60" name="Rechteck 59"/>
            <p:cNvSpPr/>
            <p:nvPr/>
          </p:nvSpPr>
          <p:spPr bwMode="gray">
            <a:xfrm flipV="1">
              <a:off x="0" y="3521573"/>
              <a:ext cx="9144000" cy="188925"/>
            </a:xfrm>
            <a:prstGeom prst="rect">
              <a:avLst/>
            </a:prstGeom>
            <a:gradFill>
              <a:gsLst>
                <a:gs pos="0">
                  <a:schemeClr val="tx1">
                    <a:alpha val="10000"/>
                  </a:schemeClr>
                </a:gs>
                <a:gs pos="100000">
                  <a:schemeClr val="accent1">
                    <a:tint val="23500"/>
                    <a:satMod val="160000"/>
                    <a:alpha val="0"/>
                  </a:schemeClr>
                </a:gs>
              </a:gsLst>
              <a:lin ang="5400000" scaled="0"/>
            </a:gradFill>
            <a:ln w="12700">
              <a:noFill/>
              <a:round/>
              <a:headEnd/>
              <a:tailEnd/>
            </a:ln>
          </p:spPr>
          <p:txBody>
            <a:bodyPr rtlCol="0" anchor="ctr"/>
            <a:lstStyle/>
            <a:p>
              <a:pPr algn="ctr"/>
              <a:endParaRPr lang="en-US">
                <a:solidFill>
                  <a:prstClr val="black"/>
                </a:solidFill>
              </a:endParaRPr>
            </a:p>
          </p:txBody>
        </p:sp>
      </p:grpSp>
      <p:grpSp>
        <p:nvGrpSpPr>
          <p:cNvPr id="22" name="Gruppieren 159"/>
          <p:cNvGrpSpPr/>
          <p:nvPr/>
        </p:nvGrpSpPr>
        <p:grpSpPr bwMode="gray">
          <a:xfrm>
            <a:off x="1408483" y="2171213"/>
            <a:ext cx="6376308" cy="2834456"/>
            <a:chOff x="1909762" y="2352832"/>
            <a:chExt cx="5509260" cy="2133600"/>
          </a:xfrm>
          <a:scene3d>
            <a:camera prst="perspectiveRelaxed">
              <a:rot lat="19250200" lon="18737319" rev="3586381"/>
            </a:camera>
            <a:lightRig rig="balanced" dir="t">
              <a:rot lat="0" lon="0" rev="6000000"/>
            </a:lightRig>
          </a:scene3d>
        </p:grpSpPr>
        <p:sp>
          <p:nvSpPr>
            <p:cNvPr id="23" name="Abgerundetes Rechteck 22"/>
            <p:cNvSpPr/>
            <p:nvPr/>
          </p:nvSpPr>
          <p:spPr bwMode="gray">
            <a:xfrm>
              <a:off x="1909762" y="2352832"/>
              <a:ext cx="5509260" cy="2133600"/>
            </a:xfrm>
            <a:prstGeom prst="roundRect">
              <a:avLst>
                <a:gd name="adj" fmla="val 12024"/>
              </a:avLst>
            </a:prstGeom>
            <a:gradFill flip="none" rotWithShape="1">
              <a:gsLst>
                <a:gs pos="0">
                  <a:schemeClr val="bg1">
                    <a:lumMod val="85000"/>
                  </a:schemeClr>
                </a:gs>
                <a:gs pos="7001">
                  <a:schemeClr val="bg1">
                    <a:lumMod val="75000"/>
                  </a:schemeClr>
                </a:gs>
                <a:gs pos="32001">
                  <a:schemeClr val="bg1"/>
                </a:gs>
                <a:gs pos="47000">
                  <a:schemeClr val="bg1">
                    <a:lumMod val="75000"/>
                  </a:schemeClr>
                </a:gs>
                <a:gs pos="85001">
                  <a:schemeClr val="bg1">
                    <a:lumMod val="85000"/>
                  </a:schemeClr>
                </a:gs>
                <a:gs pos="100000">
                  <a:schemeClr val="bg1"/>
                </a:gs>
              </a:gsLst>
              <a:lin ang="2700000" scaled="0"/>
              <a:tileRect/>
            </a:gradFill>
            <a:ln w="12700">
              <a:noFill/>
              <a:round/>
              <a:headEnd/>
              <a:tailEnd/>
            </a:ln>
            <a:effectLst>
              <a:outerShdw blurRad="127000" sx="101000" sy="101000" algn="ctr" rotWithShape="0">
                <a:prstClr val="black">
                  <a:alpha val="40000"/>
                </a:prstClr>
              </a:outerShdw>
            </a:effectLst>
            <a:sp3d extrusionH="38100">
              <a:bevelT w="12700" h="12700"/>
            </a:sp3d>
          </p:spPr>
          <p:txBody>
            <a:bodyPr rtlCol="0" anchor="ctr"/>
            <a:lstStyle/>
            <a:p>
              <a:pPr algn="ctr"/>
              <a:endParaRPr lang="en-US">
                <a:solidFill>
                  <a:prstClr val="black"/>
                </a:solidFill>
              </a:endParaRPr>
            </a:p>
          </p:txBody>
        </p:sp>
        <p:sp>
          <p:nvSpPr>
            <p:cNvPr id="24" name="Ellipse 23"/>
            <p:cNvSpPr/>
            <p:nvPr/>
          </p:nvSpPr>
          <p:spPr bwMode="gray">
            <a:xfrm>
              <a:off x="2164496" y="2492808"/>
              <a:ext cx="813554" cy="813554"/>
            </a:xfrm>
            <a:prstGeom prst="ellipse">
              <a:avLst/>
            </a:prstGeom>
            <a:solidFill>
              <a:schemeClr val="accent6">
                <a:lumMod val="75000"/>
              </a:schemeClr>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25" name="Ellipse 24"/>
            <p:cNvSpPr/>
            <p:nvPr/>
          </p:nvSpPr>
          <p:spPr bwMode="gray">
            <a:xfrm>
              <a:off x="3559909" y="2492808"/>
              <a:ext cx="813554" cy="813554"/>
            </a:xfrm>
            <a:prstGeom prst="ellipse">
              <a:avLst/>
            </a:prstGeom>
            <a:solidFill>
              <a:srgbClr val="FF0000"/>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26" name="Ellipse 25"/>
            <p:cNvSpPr/>
            <p:nvPr/>
          </p:nvSpPr>
          <p:spPr bwMode="gray">
            <a:xfrm>
              <a:off x="4955322" y="2492808"/>
              <a:ext cx="813554" cy="813554"/>
            </a:xfrm>
            <a:prstGeom prst="ellipse">
              <a:avLst/>
            </a:prstGeom>
            <a:solidFill>
              <a:schemeClr val="accent4">
                <a:lumMod val="50000"/>
              </a:schemeClr>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27" name="Ellipse 26"/>
            <p:cNvSpPr/>
            <p:nvPr/>
          </p:nvSpPr>
          <p:spPr bwMode="gray">
            <a:xfrm>
              <a:off x="6350734" y="2492808"/>
              <a:ext cx="813554" cy="813554"/>
            </a:xfrm>
            <a:prstGeom prst="ellipse">
              <a:avLst/>
            </a:prstGeom>
            <a:solidFill>
              <a:schemeClr val="bg1">
                <a:lumMod val="75000"/>
              </a:schemeClr>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28" name="Ellipse 27"/>
            <p:cNvSpPr/>
            <p:nvPr/>
          </p:nvSpPr>
          <p:spPr bwMode="gray">
            <a:xfrm>
              <a:off x="2164496" y="3532903"/>
              <a:ext cx="813554" cy="813554"/>
            </a:xfrm>
            <a:prstGeom prst="ellipse">
              <a:avLst/>
            </a:prstGeom>
            <a:solidFill>
              <a:schemeClr val="accent3">
                <a:lumMod val="75000"/>
              </a:schemeClr>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29" name="Ellipse 28"/>
            <p:cNvSpPr/>
            <p:nvPr/>
          </p:nvSpPr>
          <p:spPr bwMode="gray">
            <a:xfrm>
              <a:off x="3559909" y="3532903"/>
              <a:ext cx="813554" cy="813554"/>
            </a:xfrm>
            <a:prstGeom prst="ellipse">
              <a:avLst/>
            </a:prstGeom>
            <a:solidFill>
              <a:schemeClr val="tx2">
                <a:lumMod val="60000"/>
                <a:lumOff val="40000"/>
              </a:schemeClr>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30" name="Ellipse 29"/>
            <p:cNvSpPr/>
            <p:nvPr/>
          </p:nvSpPr>
          <p:spPr bwMode="gray">
            <a:xfrm>
              <a:off x="4955322" y="3532903"/>
              <a:ext cx="813554" cy="813554"/>
            </a:xfrm>
            <a:prstGeom prst="ellipse">
              <a:avLst/>
            </a:prstGeom>
            <a:solidFill>
              <a:srgbClr val="00B0F0"/>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31" name="Ellipse 30"/>
            <p:cNvSpPr/>
            <p:nvPr/>
          </p:nvSpPr>
          <p:spPr bwMode="gray">
            <a:xfrm>
              <a:off x="6350734" y="3532903"/>
              <a:ext cx="813554" cy="813554"/>
            </a:xfrm>
            <a:prstGeom prst="ellipse">
              <a:avLst/>
            </a:prstGeom>
            <a:solidFill>
              <a:srgbClr val="FFC000"/>
            </a:solidFill>
            <a:ln w="12700">
              <a:noFill/>
              <a:round/>
              <a:headEnd/>
              <a:tailEnd/>
            </a:ln>
            <a:sp3d z="273050" extrusionH="241300" prstMaterial="translucentPowder">
              <a:bevelT w="57150" h="57150"/>
            </a:sp3d>
          </p:spPr>
          <p:txBody>
            <a:bodyPr rtlCol="0" anchor="ctr"/>
            <a:lstStyle/>
            <a:p>
              <a:pPr algn="ctr"/>
              <a:endParaRPr lang="en-US">
                <a:solidFill>
                  <a:prstClr val="black"/>
                </a:solidFill>
              </a:endParaRPr>
            </a:p>
          </p:txBody>
        </p:sp>
        <p:sp>
          <p:nvSpPr>
            <p:cNvPr id="32" name="Ellipse 31"/>
            <p:cNvSpPr/>
            <p:nvPr/>
          </p:nvSpPr>
          <p:spPr bwMode="gray">
            <a:xfrm>
              <a:off x="2265624" y="2593936"/>
              <a:ext cx="611298" cy="611298"/>
            </a:xfrm>
            <a:prstGeom prst="ellipse">
              <a:avLst/>
            </a:prstGeom>
            <a:solidFill>
              <a:schemeClr val="bg1">
                <a:lumMod val="75000"/>
              </a:schemeClr>
            </a:solidFill>
            <a:ln w="12700">
              <a:noFill/>
              <a:round/>
              <a:headEnd/>
              <a:tailEnd/>
            </a:ln>
            <a:sp3d z="228600" extrusionH="152400">
              <a:bevelT w="38100" h="38100" prst="coolSlant"/>
              <a:bevelB w="38100" h="38100" prst="coolSlant"/>
            </a:sp3d>
          </p:spPr>
          <p:txBody>
            <a:bodyPr rtlCol="0" anchor="ctr"/>
            <a:lstStyle/>
            <a:p>
              <a:pPr algn="ctr"/>
              <a:endParaRPr lang="en-US">
                <a:solidFill>
                  <a:prstClr val="black"/>
                </a:solidFill>
              </a:endParaRPr>
            </a:p>
          </p:txBody>
        </p:sp>
        <p:sp>
          <p:nvSpPr>
            <p:cNvPr id="33" name="Ellipse 32"/>
            <p:cNvSpPr/>
            <p:nvPr/>
          </p:nvSpPr>
          <p:spPr bwMode="gray">
            <a:xfrm>
              <a:off x="3661037" y="2593936"/>
              <a:ext cx="611298" cy="611298"/>
            </a:xfrm>
            <a:prstGeom prst="ellipse">
              <a:avLst/>
            </a:prstGeom>
            <a:solidFill>
              <a:schemeClr val="bg1">
                <a:lumMod val="75000"/>
              </a:schemeClr>
            </a:solidFill>
            <a:ln w="12700">
              <a:noFill/>
              <a:round/>
              <a:headEnd/>
              <a:tailEnd/>
            </a:ln>
            <a:sp3d z="228600" extrusionH="152400">
              <a:bevelT w="38100" h="38100" prst="coolSlant"/>
              <a:bevelB w="38100" h="38100" prst="coolSlant"/>
            </a:sp3d>
          </p:spPr>
          <p:txBody>
            <a:bodyPr rtlCol="0" anchor="ctr"/>
            <a:lstStyle/>
            <a:p>
              <a:pPr algn="ctr"/>
              <a:endParaRPr lang="en-US">
                <a:solidFill>
                  <a:prstClr val="black"/>
                </a:solidFill>
              </a:endParaRPr>
            </a:p>
          </p:txBody>
        </p:sp>
        <p:sp>
          <p:nvSpPr>
            <p:cNvPr id="34" name="Ellipse 33"/>
            <p:cNvSpPr/>
            <p:nvPr/>
          </p:nvSpPr>
          <p:spPr bwMode="gray">
            <a:xfrm>
              <a:off x="5056450" y="2593936"/>
              <a:ext cx="611298" cy="611298"/>
            </a:xfrm>
            <a:prstGeom prst="ellipse">
              <a:avLst/>
            </a:prstGeom>
            <a:solidFill>
              <a:schemeClr val="bg1">
                <a:lumMod val="75000"/>
              </a:schemeClr>
            </a:solidFill>
            <a:ln w="12700">
              <a:noFill/>
              <a:round/>
              <a:headEnd/>
              <a:tailEnd/>
            </a:ln>
            <a:sp3d z="228600" extrusionH="152400">
              <a:bevelT w="38100" h="38100" prst="coolSlant"/>
              <a:bevelB w="38100" h="38100" prst="coolSlant"/>
            </a:sp3d>
          </p:spPr>
          <p:txBody>
            <a:bodyPr rtlCol="0" anchor="ctr"/>
            <a:lstStyle/>
            <a:p>
              <a:pPr algn="ctr"/>
              <a:endParaRPr lang="en-US">
                <a:solidFill>
                  <a:prstClr val="black"/>
                </a:solidFill>
              </a:endParaRPr>
            </a:p>
          </p:txBody>
        </p:sp>
        <p:sp>
          <p:nvSpPr>
            <p:cNvPr id="35" name="Ellipse 34"/>
            <p:cNvSpPr/>
            <p:nvPr/>
          </p:nvSpPr>
          <p:spPr bwMode="gray">
            <a:xfrm>
              <a:off x="6451862" y="2593936"/>
              <a:ext cx="611298" cy="611298"/>
            </a:xfrm>
            <a:prstGeom prst="ellipse">
              <a:avLst/>
            </a:prstGeom>
            <a:solidFill>
              <a:schemeClr val="accent1"/>
            </a:solidFill>
            <a:ln w="12700">
              <a:noFill/>
              <a:round/>
              <a:headEnd/>
              <a:tailEnd/>
            </a:ln>
            <a:sp3d z="228600" extrusionH="152400">
              <a:bevelT w="38100" h="38100" prst="coolSlant"/>
              <a:bevelB w="38100" h="38100" prst="coolSlant"/>
            </a:sp3d>
          </p:spPr>
          <p:txBody>
            <a:bodyPr vert="horz" rtlCol="0" anchor="ctr"/>
            <a:lstStyle/>
            <a:p>
              <a:pPr algn="ctr"/>
              <a:r>
                <a:rPr lang="en-US" sz="2800" b="1" smtClean="0">
                  <a:solidFill>
                    <a:srgbClr val="FFFFFF"/>
                  </a:solidFill>
                  <a:effectLst>
                    <a:innerShdw blurRad="63500" dist="50800" dir="16200000">
                      <a:prstClr val="black">
                        <a:alpha val="50000"/>
                      </a:prstClr>
                    </a:innerShdw>
                  </a:effectLst>
                </a:rPr>
                <a:t>B</a:t>
              </a:r>
              <a:endParaRPr lang="en-US" sz="2800" b="1">
                <a:solidFill>
                  <a:srgbClr val="FFFFFF"/>
                </a:solidFill>
                <a:effectLst>
                  <a:innerShdw blurRad="63500" dist="50800" dir="16200000">
                    <a:prstClr val="black">
                      <a:alpha val="50000"/>
                    </a:prstClr>
                  </a:innerShdw>
                </a:effectLst>
              </a:endParaRPr>
            </a:p>
          </p:txBody>
        </p:sp>
        <p:sp>
          <p:nvSpPr>
            <p:cNvPr id="36" name="Ellipse 35"/>
            <p:cNvSpPr/>
            <p:nvPr/>
          </p:nvSpPr>
          <p:spPr bwMode="gray">
            <a:xfrm>
              <a:off x="2265624" y="3634031"/>
              <a:ext cx="611298" cy="611298"/>
            </a:xfrm>
            <a:prstGeom prst="ellipse">
              <a:avLst/>
            </a:prstGeom>
            <a:solidFill>
              <a:schemeClr val="bg1">
                <a:lumMod val="75000"/>
              </a:schemeClr>
            </a:solidFill>
            <a:ln w="12700">
              <a:noFill/>
              <a:round/>
              <a:headEnd/>
              <a:tailEnd/>
            </a:ln>
            <a:sp3d z="228600" extrusionH="152400">
              <a:bevelT w="38100" h="38100" prst="coolSlant"/>
              <a:bevelB w="38100" h="38100" prst="coolSlant"/>
            </a:sp3d>
          </p:spPr>
          <p:txBody>
            <a:bodyPr rtlCol="0" anchor="ctr"/>
            <a:lstStyle/>
            <a:p>
              <a:pPr algn="ctr"/>
              <a:endParaRPr lang="en-US">
                <a:solidFill>
                  <a:prstClr val="black"/>
                </a:solidFill>
              </a:endParaRPr>
            </a:p>
          </p:txBody>
        </p:sp>
        <p:sp>
          <p:nvSpPr>
            <p:cNvPr id="37" name="Ellipse 36"/>
            <p:cNvSpPr/>
            <p:nvPr/>
          </p:nvSpPr>
          <p:spPr bwMode="gray">
            <a:xfrm>
              <a:off x="3661037" y="3634031"/>
              <a:ext cx="611298" cy="611298"/>
            </a:xfrm>
            <a:prstGeom prst="ellipse">
              <a:avLst/>
            </a:prstGeom>
            <a:solidFill>
              <a:schemeClr val="accent1"/>
            </a:solidFill>
            <a:ln w="12700">
              <a:noFill/>
              <a:round/>
              <a:headEnd/>
              <a:tailEnd/>
            </a:ln>
            <a:sp3d z="228600" extrusionH="152400">
              <a:bevelT w="38100" h="38100" prst="coolSlant"/>
              <a:bevelB w="38100" h="38100" prst="coolSlant"/>
            </a:sp3d>
          </p:spPr>
          <p:txBody>
            <a:bodyPr rtlCol="0" anchor="ctr"/>
            <a:lstStyle/>
            <a:p>
              <a:pPr algn="ctr"/>
              <a:r>
                <a:rPr lang="en-US" sz="2800" b="1" smtClean="0">
                  <a:solidFill>
                    <a:srgbClr val="FFFFFF"/>
                  </a:solidFill>
                  <a:effectLst>
                    <a:innerShdw blurRad="63500" dist="50800" dir="16200000">
                      <a:prstClr val="black">
                        <a:alpha val="50000"/>
                      </a:prstClr>
                    </a:innerShdw>
                  </a:effectLst>
                </a:rPr>
                <a:t>A</a:t>
              </a:r>
              <a:endParaRPr lang="en-US" sz="2800" b="1">
                <a:solidFill>
                  <a:srgbClr val="FFFFFF"/>
                </a:solidFill>
                <a:effectLst>
                  <a:innerShdw blurRad="63500" dist="50800" dir="16200000">
                    <a:prstClr val="black">
                      <a:alpha val="50000"/>
                    </a:prstClr>
                  </a:innerShdw>
                </a:effectLst>
              </a:endParaRPr>
            </a:p>
          </p:txBody>
        </p:sp>
        <p:sp>
          <p:nvSpPr>
            <p:cNvPr id="38" name="Ellipse 37"/>
            <p:cNvSpPr/>
            <p:nvPr/>
          </p:nvSpPr>
          <p:spPr bwMode="gray">
            <a:xfrm>
              <a:off x="5056450" y="3634031"/>
              <a:ext cx="611298" cy="611298"/>
            </a:xfrm>
            <a:prstGeom prst="ellipse">
              <a:avLst/>
            </a:prstGeom>
            <a:solidFill>
              <a:schemeClr val="bg1">
                <a:lumMod val="75000"/>
              </a:schemeClr>
            </a:solidFill>
            <a:ln w="12700">
              <a:noFill/>
              <a:round/>
              <a:headEnd/>
              <a:tailEnd/>
            </a:ln>
            <a:sp3d z="228600" extrusionH="152400">
              <a:bevelT w="38100" h="38100" prst="coolSlant"/>
              <a:bevelB w="38100" h="38100" prst="coolSlant"/>
            </a:sp3d>
          </p:spPr>
          <p:txBody>
            <a:bodyPr rtlCol="0" anchor="ctr"/>
            <a:lstStyle/>
            <a:p>
              <a:pPr algn="ctr"/>
              <a:endParaRPr lang="en-US">
                <a:solidFill>
                  <a:prstClr val="black"/>
                </a:solidFill>
              </a:endParaRPr>
            </a:p>
          </p:txBody>
        </p:sp>
        <p:sp>
          <p:nvSpPr>
            <p:cNvPr id="40" name="Ellipse 39"/>
            <p:cNvSpPr/>
            <p:nvPr/>
          </p:nvSpPr>
          <p:spPr bwMode="gray">
            <a:xfrm>
              <a:off x="6451862" y="3634031"/>
              <a:ext cx="611298" cy="611298"/>
            </a:xfrm>
            <a:prstGeom prst="ellipse">
              <a:avLst/>
            </a:prstGeom>
            <a:solidFill>
              <a:schemeClr val="bg1">
                <a:lumMod val="75000"/>
              </a:schemeClr>
            </a:solidFill>
            <a:ln w="12700">
              <a:noFill/>
              <a:round/>
              <a:headEnd/>
              <a:tailEnd/>
            </a:ln>
            <a:sp3d z="228600" extrusionH="152400">
              <a:bevelT w="38100" h="38100" prst="coolSlant"/>
              <a:bevelB w="38100" h="38100" prst="coolSlant"/>
            </a:sp3d>
          </p:spPr>
          <p:txBody>
            <a:bodyPr rtlCol="0" anchor="ctr"/>
            <a:lstStyle/>
            <a:p>
              <a:pPr algn="ctr"/>
              <a:endParaRPr lang="en-US">
                <a:solidFill>
                  <a:prstClr val="black"/>
                </a:solidFill>
              </a:endParaRPr>
            </a:p>
          </p:txBody>
        </p:sp>
        <p:sp>
          <p:nvSpPr>
            <p:cNvPr id="44" name="Ellipse 43"/>
            <p:cNvSpPr/>
            <p:nvPr/>
          </p:nvSpPr>
          <p:spPr bwMode="gray">
            <a:xfrm>
              <a:off x="2164496" y="2492808"/>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sp>
          <p:nvSpPr>
            <p:cNvPr id="45" name="Ellipse 44"/>
            <p:cNvSpPr/>
            <p:nvPr/>
          </p:nvSpPr>
          <p:spPr bwMode="gray">
            <a:xfrm>
              <a:off x="3559909" y="2492808"/>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sp>
          <p:nvSpPr>
            <p:cNvPr id="46" name="Ellipse 45"/>
            <p:cNvSpPr/>
            <p:nvPr/>
          </p:nvSpPr>
          <p:spPr bwMode="gray">
            <a:xfrm>
              <a:off x="4955322" y="2492808"/>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sp>
          <p:nvSpPr>
            <p:cNvPr id="47" name="Ellipse 46"/>
            <p:cNvSpPr/>
            <p:nvPr/>
          </p:nvSpPr>
          <p:spPr bwMode="gray">
            <a:xfrm>
              <a:off x="6350734" y="2492808"/>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sp>
          <p:nvSpPr>
            <p:cNvPr id="48" name="Ellipse 47"/>
            <p:cNvSpPr/>
            <p:nvPr/>
          </p:nvSpPr>
          <p:spPr bwMode="gray">
            <a:xfrm>
              <a:off x="2164496" y="3532903"/>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sp>
          <p:nvSpPr>
            <p:cNvPr id="49" name="Ellipse 48"/>
            <p:cNvSpPr/>
            <p:nvPr/>
          </p:nvSpPr>
          <p:spPr bwMode="gray">
            <a:xfrm>
              <a:off x="3559909" y="3532903"/>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sp>
          <p:nvSpPr>
            <p:cNvPr id="50" name="Ellipse 49"/>
            <p:cNvSpPr/>
            <p:nvPr/>
          </p:nvSpPr>
          <p:spPr bwMode="gray">
            <a:xfrm>
              <a:off x="4955322" y="3532903"/>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sp>
          <p:nvSpPr>
            <p:cNvPr id="51" name="Ellipse 50"/>
            <p:cNvSpPr/>
            <p:nvPr/>
          </p:nvSpPr>
          <p:spPr bwMode="gray">
            <a:xfrm>
              <a:off x="6350734" y="3532903"/>
              <a:ext cx="813554" cy="813554"/>
            </a:xfrm>
            <a:prstGeom prst="ellipse">
              <a:avLst/>
            </a:prstGeom>
            <a:solidFill>
              <a:schemeClr val="tx1">
                <a:alpha val="59000"/>
              </a:schemeClr>
            </a:solidFill>
            <a:ln w="12700">
              <a:noFill/>
              <a:round/>
              <a:headEnd/>
              <a:tailEnd/>
            </a:ln>
            <a:effectLst>
              <a:softEdge rad="63500"/>
            </a:effectLst>
            <a:sp3d/>
          </p:spPr>
          <p:txBody>
            <a:bodyPr rtlCol="0" anchor="ctr"/>
            <a:lstStyle/>
            <a:p>
              <a:pPr algn="ctr"/>
              <a:endParaRPr lang="en-US">
                <a:solidFill>
                  <a:prstClr val="black"/>
                </a:solidFill>
              </a:endParaRPr>
            </a:p>
          </p:txBody>
        </p:sp>
      </p:grpSp>
      <p:grpSp>
        <p:nvGrpSpPr>
          <p:cNvPr id="52" name="Gruppieren 51"/>
          <p:cNvGrpSpPr/>
          <p:nvPr/>
        </p:nvGrpSpPr>
        <p:grpSpPr bwMode="gray">
          <a:xfrm>
            <a:off x="560698" y="2496234"/>
            <a:ext cx="3733170" cy="303536"/>
            <a:chOff x="801044" y="2201539"/>
            <a:chExt cx="3733170" cy="303536"/>
          </a:xfrm>
        </p:grpSpPr>
        <p:cxnSp>
          <p:nvCxnSpPr>
            <p:cNvPr id="53" name="Gerade Verbindung 52"/>
            <p:cNvCxnSpPr/>
            <p:nvPr/>
          </p:nvCxnSpPr>
          <p:spPr bwMode="gray">
            <a:xfrm>
              <a:off x="801044" y="2505075"/>
              <a:ext cx="3733170" cy="0"/>
            </a:xfrm>
            <a:prstGeom prst="line">
              <a:avLst/>
            </a:prstGeom>
            <a:ln/>
          </p:spPr>
          <p:style>
            <a:lnRef idx="2">
              <a:schemeClr val="accent1"/>
            </a:lnRef>
            <a:fillRef idx="0">
              <a:schemeClr val="accent1"/>
            </a:fillRef>
            <a:effectRef idx="1">
              <a:schemeClr val="accent1"/>
            </a:effectRef>
            <a:fontRef idx="minor">
              <a:schemeClr val="tx1"/>
            </a:fontRef>
          </p:style>
        </p:cxnSp>
        <p:sp>
          <p:nvSpPr>
            <p:cNvPr id="54" name="Textfeld 53"/>
            <p:cNvSpPr txBox="1"/>
            <p:nvPr/>
          </p:nvSpPr>
          <p:spPr bwMode="gray">
            <a:xfrm>
              <a:off x="802241" y="2201539"/>
              <a:ext cx="3189762" cy="303536"/>
            </a:xfrm>
            <a:prstGeom prst="rect">
              <a:avLst/>
            </a:prstGeom>
            <a:noFill/>
          </p:spPr>
          <p:txBody>
            <a:bodyPr wrap="square" lIns="0" rIns="0" bIns="72000" rtlCol="0" anchor="b" anchorCtr="0">
              <a:spAutoFit/>
            </a:bodyPr>
            <a:lstStyle/>
            <a:p>
              <a:r>
                <a:rPr lang="en-US" sz="1200" dirty="0" smtClean="0">
                  <a:solidFill>
                    <a:srgbClr val="000000"/>
                  </a:solidFill>
                  <a:cs typeface="Arial" charset="0"/>
                </a:rPr>
                <a:t>.</a:t>
              </a:r>
              <a:endParaRPr lang="en-US" sz="1400" dirty="0">
                <a:solidFill>
                  <a:prstClr val="black"/>
                </a:solidFill>
              </a:endParaRPr>
            </a:p>
          </p:txBody>
        </p:sp>
      </p:grpSp>
      <p:cxnSp>
        <p:nvCxnSpPr>
          <p:cNvPr id="61" name="Gerade Verbindung 60"/>
          <p:cNvCxnSpPr/>
          <p:nvPr/>
        </p:nvCxnSpPr>
        <p:spPr bwMode="gray">
          <a:xfrm>
            <a:off x="6033462" y="3695379"/>
            <a:ext cx="3093710" cy="0"/>
          </a:xfrm>
          <a:prstGeom prst="line">
            <a:avLst/>
          </a:prstGeom>
          <a:ln>
            <a:solidFill>
              <a:schemeClr val="accent2">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96" name="Textfeld 62"/>
          <p:cNvSpPr txBox="1"/>
          <p:nvPr/>
        </p:nvSpPr>
        <p:spPr bwMode="gray">
          <a:xfrm>
            <a:off x="3514950" y="5112347"/>
            <a:ext cx="3505582" cy="395869"/>
          </a:xfrm>
          <a:prstGeom prst="rect">
            <a:avLst/>
          </a:prstGeom>
          <a:noFill/>
        </p:spPr>
        <p:txBody>
          <a:bodyPr wrap="square" rIns="0" bIns="72000" rtlCol="0" anchor="b" anchorCtr="0">
            <a:spAutoFit/>
          </a:bodyPr>
          <a:lstStyle/>
          <a:p>
            <a:r>
              <a:rPr lang="tr-TR" b="1" dirty="0" smtClean="0">
                <a:solidFill>
                  <a:prstClr val="black"/>
                </a:solidFill>
              </a:rPr>
              <a:t>Vergiye gönüllü uyumu sağlamak</a:t>
            </a:r>
            <a:r>
              <a:rPr lang="en-US" sz="1200" b="1" dirty="0" smtClean="0">
                <a:solidFill>
                  <a:prstClr val="black"/>
                </a:solidFill>
                <a:cs typeface="Arial" charset="0"/>
              </a:rPr>
              <a:t>. </a:t>
            </a:r>
            <a:endParaRPr lang="en-US" sz="1400" b="1" dirty="0">
              <a:solidFill>
                <a:prstClr val="black"/>
              </a:solidFill>
            </a:endParaRPr>
          </a:p>
        </p:txBody>
      </p:sp>
      <p:cxnSp>
        <p:nvCxnSpPr>
          <p:cNvPr id="98" name="Gerade Verbindung 60"/>
          <p:cNvCxnSpPr/>
          <p:nvPr/>
        </p:nvCxnSpPr>
        <p:spPr bwMode="gray">
          <a:xfrm>
            <a:off x="5050397" y="4336071"/>
            <a:ext cx="2905979" cy="0"/>
          </a:xfrm>
          <a:prstGeom prst="line">
            <a:avLst/>
          </a:prstGeom>
          <a:ln>
            <a:solidFill>
              <a:schemeClr val="accent2">
                <a:lumMod val="60000"/>
                <a:lumOff val="40000"/>
              </a:schemeClr>
            </a:solidFill>
          </a:ln>
        </p:spPr>
        <p:style>
          <a:lnRef idx="2">
            <a:schemeClr val="accent1"/>
          </a:lnRef>
          <a:fillRef idx="0">
            <a:schemeClr val="accent1"/>
          </a:fillRef>
          <a:effectRef idx="1">
            <a:schemeClr val="accent1"/>
          </a:effectRef>
          <a:fontRef idx="minor">
            <a:schemeClr val="tx1"/>
          </a:fontRef>
        </p:style>
      </p:cxnSp>
      <p:grpSp>
        <p:nvGrpSpPr>
          <p:cNvPr id="100" name="Gruppieren 56"/>
          <p:cNvGrpSpPr/>
          <p:nvPr/>
        </p:nvGrpSpPr>
        <p:grpSpPr bwMode="gray">
          <a:xfrm>
            <a:off x="1088047" y="1775344"/>
            <a:ext cx="4295960" cy="403426"/>
            <a:chOff x="2741524" y="3826052"/>
            <a:chExt cx="4295960" cy="403426"/>
          </a:xfrm>
        </p:grpSpPr>
        <p:cxnSp>
          <p:nvCxnSpPr>
            <p:cNvPr id="101" name="Gerade Verbindung 60"/>
            <p:cNvCxnSpPr/>
            <p:nvPr/>
          </p:nvCxnSpPr>
          <p:spPr bwMode="gray">
            <a:xfrm>
              <a:off x="3174784" y="4221921"/>
              <a:ext cx="3860806" cy="7557"/>
            </a:xfrm>
            <a:prstGeom prst="line">
              <a:avLst/>
            </a:prstGeom>
            <a:ln/>
          </p:spPr>
          <p:style>
            <a:lnRef idx="2">
              <a:schemeClr val="accent1"/>
            </a:lnRef>
            <a:fillRef idx="0">
              <a:schemeClr val="accent1"/>
            </a:fillRef>
            <a:effectRef idx="1">
              <a:schemeClr val="accent1"/>
            </a:effectRef>
            <a:fontRef idx="minor">
              <a:schemeClr val="tx1"/>
            </a:fontRef>
          </p:style>
        </p:cxnSp>
        <p:sp>
          <p:nvSpPr>
            <p:cNvPr id="102" name="Textfeld 62"/>
            <p:cNvSpPr txBox="1"/>
            <p:nvPr/>
          </p:nvSpPr>
          <p:spPr bwMode="gray">
            <a:xfrm>
              <a:off x="2741524" y="3826052"/>
              <a:ext cx="4295960" cy="395869"/>
            </a:xfrm>
            <a:prstGeom prst="rect">
              <a:avLst/>
            </a:prstGeom>
            <a:noFill/>
          </p:spPr>
          <p:txBody>
            <a:bodyPr wrap="square" rIns="0" bIns="72000" rtlCol="0" anchor="b" anchorCtr="0">
              <a:spAutoFit/>
            </a:bodyPr>
            <a:lstStyle/>
            <a:p>
              <a:pPr algn="r"/>
              <a:r>
                <a:rPr lang="tr-TR" b="1" dirty="0" smtClean="0"/>
                <a:t>Kağıt yükümlülükleri ortadan kaldırmak</a:t>
              </a:r>
              <a:r>
                <a:rPr lang="en-US" sz="1200" dirty="0" smtClean="0">
                  <a:cs typeface="Arial" charset="0"/>
                </a:rPr>
                <a:t>. </a:t>
              </a:r>
              <a:endParaRPr lang="en-US" sz="1400" dirty="0"/>
            </a:p>
          </p:txBody>
        </p:sp>
      </p:grpSp>
      <p:cxnSp>
        <p:nvCxnSpPr>
          <p:cNvPr id="104" name="Gerade Verbindung 60"/>
          <p:cNvCxnSpPr/>
          <p:nvPr/>
        </p:nvCxnSpPr>
        <p:spPr bwMode="gray">
          <a:xfrm>
            <a:off x="-30913" y="3466119"/>
            <a:ext cx="2776003" cy="0"/>
          </a:xfrm>
          <a:prstGeom prst="line">
            <a:avLst/>
          </a:prstGeom>
          <a:ln w="1270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Gerade Verbindung 60"/>
          <p:cNvCxnSpPr/>
          <p:nvPr/>
        </p:nvCxnSpPr>
        <p:spPr bwMode="gray">
          <a:xfrm>
            <a:off x="3751657" y="1609264"/>
            <a:ext cx="3828660" cy="0"/>
          </a:xfrm>
          <a:prstGeom prst="line">
            <a:avLst/>
          </a:prstGeom>
          <a:ln/>
        </p:spPr>
        <p:style>
          <a:lnRef idx="2">
            <a:schemeClr val="accent1"/>
          </a:lnRef>
          <a:fillRef idx="0">
            <a:schemeClr val="accent1"/>
          </a:fillRef>
          <a:effectRef idx="1">
            <a:schemeClr val="accent1"/>
          </a:effectRef>
          <a:fontRef idx="minor">
            <a:schemeClr val="tx1"/>
          </a:fontRef>
        </p:style>
      </p:cxnSp>
      <p:sp>
        <p:nvSpPr>
          <p:cNvPr id="20" name="Dikdörtgen 19"/>
          <p:cNvSpPr/>
          <p:nvPr/>
        </p:nvSpPr>
        <p:spPr>
          <a:xfrm>
            <a:off x="74417" y="2388604"/>
            <a:ext cx="4572000" cy="369332"/>
          </a:xfrm>
          <a:prstGeom prst="rect">
            <a:avLst/>
          </a:prstGeom>
        </p:spPr>
        <p:txBody>
          <a:bodyPr>
            <a:spAutoFit/>
          </a:bodyPr>
          <a:lstStyle/>
          <a:p>
            <a:pPr algn="ctr"/>
            <a:r>
              <a:rPr lang="tr-TR" b="1" dirty="0" smtClean="0"/>
              <a:t>Ticari hayata yeni açılımlar kazandırmak</a:t>
            </a:r>
            <a:endParaRPr lang="tr-TR" b="1" dirty="0"/>
          </a:p>
        </p:txBody>
      </p:sp>
      <p:sp>
        <p:nvSpPr>
          <p:cNvPr id="39" name="Dikdörtgen 38"/>
          <p:cNvSpPr/>
          <p:nvPr/>
        </p:nvSpPr>
        <p:spPr>
          <a:xfrm>
            <a:off x="5461364" y="3660993"/>
            <a:ext cx="3665808" cy="646331"/>
          </a:xfrm>
          <a:prstGeom prst="rect">
            <a:avLst/>
          </a:prstGeom>
        </p:spPr>
        <p:txBody>
          <a:bodyPr wrap="square">
            <a:spAutoFit/>
          </a:bodyPr>
          <a:lstStyle/>
          <a:p>
            <a:pPr algn="ctr"/>
            <a:r>
              <a:rPr lang="tr-TR" b="1" dirty="0">
                <a:solidFill>
                  <a:prstClr val="black"/>
                </a:solidFill>
              </a:rPr>
              <a:t>Uluslararası ve </a:t>
            </a:r>
            <a:r>
              <a:rPr lang="tr-TR" b="1" dirty="0" smtClean="0">
                <a:solidFill>
                  <a:prstClr val="black"/>
                </a:solidFill>
              </a:rPr>
              <a:t>uzaktan</a:t>
            </a:r>
          </a:p>
          <a:p>
            <a:pPr algn="ctr"/>
            <a:r>
              <a:rPr lang="tr-TR" b="1" dirty="0" smtClean="0">
                <a:solidFill>
                  <a:prstClr val="black"/>
                </a:solidFill>
              </a:rPr>
              <a:t> denetimin kapısını aralamak</a:t>
            </a:r>
            <a:endParaRPr lang="tr-TR" b="1" dirty="0">
              <a:solidFill>
                <a:prstClr val="black"/>
              </a:solidFill>
            </a:endParaRPr>
          </a:p>
        </p:txBody>
      </p:sp>
      <p:sp>
        <p:nvSpPr>
          <p:cNvPr id="58" name="Dikdörtgen 57"/>
          <p:cNvSpPr/>
          <p:nvPr/>
        </p:nvSpPr>
        <p:spPr>
          <a:xfrm>
            <a:off x="3926499" y="4332378"/>
            <a:ext cx="3887983" cy="646331"/>
          </a:xfrm>
          <a:prstGeom prst="rect">
            <a:avLst/>
          </a:prstGeom>
        </p:spPr>
        <p:txBody>
          <a:bodyPr wrap="square">
            <a:spAutoFit/>
          </a:bodyPr>
          <a:lstStyle/>
          <a:p>
            <a:pPr algn="r"/>
            <a:r>
              <a:rPr lang="tr-TR" b="1" dirty="0" smtClean="0">
                <a:solidFill>
                  <a:prstClr val="black"/>
                </a:solidFill>
              </a:rPr>
              <a:t>Elektronik denetim için </a:t>
            </a:r>
          </a:p>
          <a:p>
            <a:pPr algn="r"/>
            <a:r>
              <a:rPr lang="tr-TR" b="1" dirty="0" smtClean="0">
                <a:solidFill>
                  <a:prstClr val="black"/>
                </a:solidFill>
              </a:rPr>
              <a:t>uygun altyapıyı oluşturmak</a:t>
            </a:r>
            <a:endParaRPr lang="tr-TR" b="1" dirty="0">
              <a:solidFill>
                <a:prstClr val="black"/>
              </a:solidFill>
            </a:endParaRPr>
          </a:p>
        </p:txBody>
      </p:sp>
      <p:cxnSp>
        <p:nvCxnSpPr>
          <p:cNvPr id="63" name="62 Düz Bağlayıcı"/>
          <p:cNvCxnSpPr/>
          <p:nvPr/>
        </p:nvCxnSpPr>
        <p:spPr>
          <a:xfrm flipH="1">
            <a:off x="3462980" y="5033284"/>
            <a:ext cx="2837212" cy="0"/>
          </a:xfrm>
          <a:prstGeom prst="line">
            <a:avLst/>
          </a:prstGeom>
          <a:ln>
            <a:solidFill>
              <a:schemeClr val="accent2">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62" name="Gerade Verbindung 52"/>
          <p:cNvCxnSpPr/>
          <p:nvPr/>
        </p:nvCxnSpPr>
        <p:spPr bwMode="gray">
          <a:xfrm>
            <a:off x="-125567" y="3585203"/>
            <a:ext cx="2965309" cy="3"/>
          </a:xfrm>
          <a:prstGeom prst="line">
            <a:avLst/>
          </a:prstGeom>
          <a:ln/>
        </p:spPr>
        <p:style>
          <a:lnRef idx="2">
            <a:schemeClr val="accent1"/>
          </a:lnRef>
          <a:fillRef idx="0">
            <a:schemeClr val="accent1"/>
          </a:fillRef>
          <a:effectRef idx="1">
            <a:schemeClr val="accent1"/>
          </a:effectRef>
          <a:fontRef idx="minor">
            <a:schemeClr val="tx1"/>
          </a:fontRef>
        </p:style>
      </p:cxnSp>
      <p:sp>
        <p:nvSpPr>
          <p:cNvPr id="5" name="Metin kutusu 4"/>
          <p:cNvSpPr txBox="1"/>
          <p:nvPr/>
        </p:nvSpPr>
        <p:spPr>
          <a:xfrm>
            <a:off x="0" y="2690697"/>
            <a:ext cx="3435374" cy="923330"/>
          </a:xfrm>
          <a:prstGeom prst="rect">
            <a:avLst/>
          </a:prstGeom>
          <a:noFill/>
        </p:spPr>
        <p:txBody>
          <a:bodyPr wrap="square" rtlCol="0">
            <a:spAutoFit/>
          </a:bodyPr>
          <a:lstStyle/>
          <a:p>
            <a:pPr algn="ctr"/>
            <a:endParaRPr lang="tr-TR" dirty="0" smtClean="0"/>
          </a:p>
          <a:p>
            <a:r>
              <a:rPr lang="tr-TR" b="1" dirty="0"/>
              <a:t>Kağıt süreçleri </a:t>
            </a:r>
            <a:r>
              <a:rPr lang="tr-TR" b="1" dirty="0" smtClean="0"/>
              <a:t>ihtiyaçlara uygun</a:t>
            </a:r>
            <a:endParaRPr lang="tr-TR" b="1" dirty="0"/>
          </a:p>
          <a:p>
            <a:r>
              <a:rPr lang="tr-TR" b="1" dirty="0"/>
              <a:t>biçimde revize </a:t>
            </a:r>
            <a:r>
              <a:rPr lang="tr-TR" b="1" dirty="0" smtClean="0"/>
              <a:t>etmek</a:t>
            </a:r>
            <a:endParaRPr lang="tr-TR" b="1" dirty="0"/>
          </a:p>
        </p:txBody>
      </p:sp>
      <p:sp>
        <p:nvSpPr>
          <p:cNvPr id="64" name="Textfeld 62"/>
          <p:cNvSpPr txBox="1"/>
          <p:nvPr/>
        </p:nvSpPr>
        <p:spPr bwMode="gray">
          <a:xfrm>
            <a:off x="3605024" y="1189598"/>
            <a:ext cx="4305754" cy="395869"/>
          </a:xfrm>
          <a:prstGeom prst="rect">
            <a:avLst/>
          </a:prstGeom>
          <a:noFill/>
        </p:spPr>
        <p:txBody>
          <a:bodyPr wrap="square" rIns="0" bIns="72000" rtlCol="0" anchor="b" anchorCtr="0">
            <a:spAutoFit/>
          </a:bodyPr>
          <a:lstStyle/>
          <a:p>
            <a:r>
              <a:rPr lang="tr-TR" b="1" dirty="0" smtClean="0"/>
              <a:t>Uluslararası standartlara uyum  sağlamak</a:t>
            </a:r>
            <a:endParaRPr lang="en-US" sz="1400" b="1" dirty="0"/>
          </a:p>
        </p:txBody>
      </p:sp>
      <p:sp>
        <p:nvSpPr>
          <p:cNvPr id="57" name="Rectangle 3" descr="© INSCALE GmbH, 26.05.2010&#10;http://www.presentationload.com/"/>
          <p:cNvSpPr txBox="1">
            <a:spLocks noChangeArrowheads="1"/>
          </p:cNvSpPr>
          <p:nvPr/>
        </p:nvSpPr>
        <p:spPr bwMode="gray">
          <a:xfrm>
            <a:off x="397871" y="332656"/>
            <a:ext cx="8497092" cy="616455"/>
          </a:xfrm>
          <a:prstGeom prst="rect">
            <a:avLst/>
          </a:prstGeom>
          <a:noFill/>
          <a:ln/>
        </p:spPr>
        <p:txBody>
          <a:bodyPr vert="horz" lIns="91440" tIns="45720" rIns="91440" bIns="45720" rtlCol="0" anchor="ctr" anchorCtr="0">
            <a:noAutofit/>
          </a:bodyPr>
          <a:lstStyle>
            <a:lvl1pPr algn="ctr" defTabSz="914400" rtl="0" eaLnBrk="1" latinLnBrk="0" hangingPunct="1">
              <a:lnSpc>
                <a:spcPct val="100000"/>
              </a:lnSpc>
              <a:spcBef>
                <a:spcPct val="0"/>
              </a:spcBef>
              <a:buNone/>
              <a:defRPr sz="4400" kern="1200">
                <a:solidFill>
                  <a:schemeClr val="tx1"/>
                </a:solidFill>
                <a:latin typeface="+mj-lt"/>
                <a:ea typeface="+mj-ea"/>
                <a:cs typeface="+mj-cs"/>
              </a:defRPr>
            </a:lvl1pPr>
          </a:lstStyle>
          <a:p>
            <a:r>
              <a:rPr lang="tr-TR" sz="3200" b="1" dirty="0" smtClean="0">
                <a:solidFill>
                  <a:srgbClr val="C00000"/>
                </a:solidFill>
                <a:latin typeface="Arial" pitchFamily="34" charset="0"/>
                <a:ea typeface="+mn-ea"/>
                <a:cs typeface="Arial" pitchFamily="34" charset="0"/>
              </a:rPr>
              <a:t>NEDEN E-DEFTER? </a:t>
            </a:r>
            <a:endParaRPr lang="en-US" sz="3200" b="1" dirty="0">
              <a:solidFill>
                <a:srgbClr val="C00000"/>
              </a:solidFill>
              <a:latin typeface="Arial" pitchFamily="34" charset="0"/>
              <a:ea typeface="+mn-ea"/>
              <a:cs typeface="Arial" pitchFamily="34" charset="0"/>
            </a:endParaRPr>
          </a:p>
        </p:txBody>
      </p:sp>
      <p:pic>
        <p:nvPicPr>
          <p:cNvPr id="55"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613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hteck 26"/>
          <p:cNvSpPr/>
          <p:nvPr/>
        </p:nvSpPr>
        <p:spPr>
          <a:xfrm>
            <a:off x="1043608" y="2348880"/>
            <a:ext cx="3683065" cy="2445047"/>
          </a:xfrm>
          <a:prstGeom prst="rect">
            <a:avLst/>
          </a:prstGeom>
          <a:blipFill>
            <a:blip r:embed="rId3" cstate="print"/>
            <a:stretch>
              <a:fillRect/>
            </a:stretch>
          </a:blipFill>
          <a:ln w="85725" cap="rnd" cmpd="thickThin">
            <a:solidFill>
              <a:schemeClr val="bg1">
                <a:lumMod val="75000"/>
              </a:schemeClr>
            </a:solidFill>
            <a:bevel/>
          </a:ln>
          <a:effectLst>
            <a:outerShdw blurRad="165100" dist="127000" dir="9000000" sy="23000" kx="1200000" algn="br" rotWithShape="0">
              <a:prstClr val="black">
                <a:alpha val="27000"/>
              </a:prstClr>
            </a:outerShdw>
          </a:effectLst>
          <a:scene3d>
            <a:camera prst="perspectiveFront" fov="7200000">
              <a:rot lat="36514" lon="19803347" rev="600000"/>
            </a:camera>
            <a:lightRig rig="flood" dir="t">
              <a:rot lat="0" lon="0" rev="13800000"/>
            </a:lightRig>
          </a:scene3d>
          <a:sp3d extrusionH="76200" prstMaterial="plastic">
            <a:bevelT w="0" h="0" prst="divot"/>
            <a:bevelB w="0" h="0"/>
          </a:sp3d>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de-DE" sz="4400" b="1" dirty="0">
              <a:solidFill>
                <a:schemeClr val="tx1">
                  <a:lumMod val="95000"/>
                  <a:lumOff val="5000"/>
                </a:schemeClr>
              </a:solidFill>
              <a:latin typeface="Times New Roman" pitchFamily="18" charset="0"/>
              <a:cs typeface="Times New Roman" pitchFamily="18" charset="0"/>
            </a:endParaRPr>
          </a:p>
        </p:txBody>
      </p:sp>
      <p:sp>
        <p:nvSpPr>
          <p:cNvPr id="13" name="Rectangle 4"/>
          <p:cNvSpPr>
            <a:spLocks noChangeArrowheads="1"/>
          </p:cNvSpPr>
          <p:nvPr/>
        </p:nvSpPr>
        <p:spPr bwMode="gray">
          <a:xfrm>
            <a:off x="1695450" y="321822"/>
            <a:ext cx="5753100" cy="658906"/>
          </a:xfrm>
          <a:prstGeom prst="rect">
            <a:avLst/>
          </a:prstGeom>
          <a:noFill/>
          <a:ln w="9525">
            <a:noFill/>
            <a:miter lim="800000"/>
            <a:headEnd/>
            <a:tailEnd/>
          </a:ln>
        </p:spPr>
        <p:txBody>
          <a:bodyPr lIns="0" tIns="0" rIns="0" bIns="0" anchor="ctr"/>
          <a:lstStyle/>
          <a:p>
            <a:pPr algn="ctr" defTabSz="801688" eaLnBrk="0" hangingPunct="0"/>
            <a:r>
              <a:rPr lang="tr-TR" sz="3200" b="1" dirty="0">
                <a:solidFill>
                  <a:srgbClr val="C00000"/>
                </a:solidFill>
                <a:latin typeface="Arial" pitchFamily="34" charset="0"/>
                <a:cs typeface="Arial" pitchFamily="34" charset="0"/>
              </a:rPr>
              <a:t>E-DEFTER STANDARDI</a:t>
            </a:r>
          </a:p>
        </p:txBody>
      </p:sp>
      <p:sp>
        <p:nvSpPr>
          <p:cNvPr id="3" name="Köşeleri Yuvarlanmış Dikdörtgen Belirtme Çizgisi 2"/>
          <p:cNvSpPr/>
          <p:nvPr/>
        </p:nvSpPr>
        <p:spPr>
          <a:xfrm>
            <a:off x="2055490" y="1334042"/>
            <a:ext cx="3812654" cy="612648"/>
          </a:xfrm>
          <a:prstGeom prst="wedgeRoundRectCallout">
            <a:avLst>
              <a:gd name="adj1" fmla="val -31127"/>
              <a:gd name="adj2" fmla="val 121763"/>
              <a:gd name="adj3" fmla="val 16667"/>
            </a:avLst>
          </a:prstGeom>
          <a:solidFill>
            <a:schemeClr val="accent1">
              <a:alpha val="5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Metin kutusu 17"/>
          <p:cNvSpPr txBox="1"/>
          <p:nvPr/>
        </p:nvSpPr>
        <p:spPr>
          <a:xfrm>
            <a:off x="2089609" y="1455700"/>
            <a:ext cx="4964782" cy="369332"/>
          </a:xfrm>
          <a:prstGeom prst="rect">
            <a:avLst/>
          </a:prstGeom>
          <a:noFill/>
        </p:spPr>
        <p:txBody>
          <a:bodyPr wrap="square" rtlCol="0">
            <a:spAutoFit/>
          </a:bodyPr>
          <a:lstStyle/>
          <a:p>
            <a:r>
              <a:rPr lang="tr-TR" dirty="0">
                <a:solidFill>
                  <a:schemeClr val="bg1"/>
                </a:solidFill>
              </a:rPr>
              <a:t>Genişletilebilir İşletme Raporlama Dili</a:t>
            </a:r>
          </a:p>
        </p:txBody>
      </p:sp>
      <p:graphicFrame>
        <p:nvGraphicFramePr>
          <p:cNvPr id="5" name="Diyagram 4"/>
          <p:cNvGraphicFramePr/>
          <p:nvPr>
            <p:extLst>
              <p:ext uri="{D42A27DB-BD31-4B8C-83A1-F6EECF244321}">
                <p14:modId xmlns:p14="http://schemas.microsoft.com/office/powerpoint/2010/main" val="1452586756"/>
              </p:ext>
            </p:extLst>
          </p:nvPr>
        </p:nvGraphicFramePr>
        <p:xfrm>
          <a:off x="3779912" y="2444697"/>
          <a:ext cx="4950296" cy="165695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2" name="Picture 2" descr="http://www.medyaurfa.net/wp-content/uploads/2012/07/gelir-idaresi-ba%C5%9Fkanl%C4%B1%C4%9F%C4%B1.jp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578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600" dirty="0" err="1">
                <a:solidFill>
                  <a:srgbClr val="FF0000"/>
                </a:solidFill>
                <a:latin typeface="Algerian" pitchFamily="82" charset="0"/>
              </a:rPr>
              <a:t>Kİmler</a:t>
            </a:r>
            <a:r>
              <a:rPr lang="tr-TR" sz="3600" dirty="0">
                <a:solidFill>
                  <a:srgbClr val="FF0000"/>
                </a:solidFill>
                <a:latin typeface="Algerian" pitchFamily="82" charset="0"/>
              </a:rPr>
              <a:t> e-defter </a:t>
            </a:r>
            <a:r>
              <a:rPr lang="tr-TR" sz="3600" dirty="0" err="1">
                <a:solidFill>
                  <a:srgbClr val="FF0000"/>
                </a:solidFill>
                <a:latin typeface="Algerian" pitchFamily="82" charset="0"/>
              </a:rPr>
              <a:t>tutabİlİr</a:t>
            </a:r>
            <a:r>
              <a:rPr lang="tr-TR" sz="3600" dirty="0">
                <a:solidFill>
                  <a:srgbClr val="FF0000"/>
                </a:solidFill>
                <a:latin typeface="Algerian" pitchFamily="82" charset="0"/>
              </a:rPr>
              <a:t>?</a:t>
            </a:r>
            <a:endParaRPr lang="tr-TR" sz="3600" dirty="0">
              <a:solidFill>
                <a:srgbClr val="FF0000"/>
              </a:solidFill>
            </a:endParaRPr>
          </a:p>
        </p:txBody>
      </p:sp>
      <p:sp>
        <p:nvSpPr>
          <p:cNvPr id="3" name="İçerik Yer Tutucusu 2"/>
          <p:cNvSpPr>
            <a:spLocks noGrp="1"/>
          </p:cNvSpPr>
          <p:nvPr>
            <p:ph idx="1"/>
          </p:nvPr>
        </p:nvSpPr>
        <p:spPr>
          <a:xfrm>
            <a:off x="457200" y="1600201"/>
            <a:ext cx="8229600" cy="3989040"/>
          </a:xfrm>
        </p:spPr>
        <p:txBody>
          <a:bodyPr/>
          <a:lstStyle/>
          <a:p>
            <a:pPr marL="0" indent="0" algn="just">
              <a:buNone/>
            </a:pPr>
            <a:r>
              <a:rPr lang="tr-TR" b="1" dirty="0" smtClean="0">
                <a:solidFill>
                  <a:schemeClr val="tx1"/>
                </a:solidFill>
              </a:rPr>
              <a:t>	Bilanço usulüne göre defter tutan </a:t>
            </a:r>
          </a:p>
          <a:p>
            <a:pPr marL="720725" indent="719138"/>
            <a:endParaRPr lang="tr-TR" b="1" dirty="0" smtClean="0">
              <a:solidFill>
                <a:schemeClr val="tx1"/>
              </a:solidFill>
            </a:endParaRPr>
          </a:p>
          <a:p>
            <a:pPr marL="720725" indent="719138"/>
            <a:r>
              <a:rPr lang="tr-TR" b="1" dirty="0" smtClean="0">
                <a:solidFill>
                  <a:schemeClr val="tx1"/>
                </a:solidFill>
              </a:rPr>
              <a:t>Gelir </a:t>
            </a:r>
            <a:r>
              <a:rPr lang="tr-TR" b="1" dirty="0">
                <a:solidFill>
                  <a:schemeClr val="tx1"/>
                </a:solidFill>
              </a:rPr>
              <a:t>vergisi </a:t>
            </a:r>
            <a:r>
              <a:rPr lang="tr-TR" b="1" dirty="0" smtClean="0">
                <a:solidFill>
                  <a:schemeClr val="tx1"/>
                </a:solidFill>
              </a:rPr>
              <a:t>mükellefleri</a:t>
            </a:r>
          </a:p>
          <a:p>
            <a:pPr marL="720725" indent="0">
              <a:buNone/>
            </a:pPr>
            <a:endParaRPr lang="tr-TR" b="1" dirty="0">
              <a:solidFill>
                <a:schemeClr val="tx1"/>
              </a:solidFill>
            </a:endParaRPr>
          </a:p>
          <a:p>
            <a:pPr marL="720725" indent="719138"/>
            <a:r>
              <a:rPr lang="tr-TR" b="1" dirty="0">
                <a:solidFill>
                  <a:schemeClr val="tx1"/>
                </a:solidFill>
              </a:rPr>
              <a:t>Kurumlar vergisi mükellefleri</a:t>
            </a:r>
          </a:p>
          <a:p>
            <a:pPr marL="0" indent="0">
              <a:buNone/>
            </a:pPr>
            <a:endParaRPr lang="tr-TR" b="1" dirty="0">
              <a:solidFill>
                <a:schemeClr val="tx1"/>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091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hteck 26"/>
          <p:cNvSpPr/>
          <p:nvPr/>
        </p:nvSpPr>
        <p:spPr>
          <a:xfrm>
            <a:off x="888935" y="2278484"/>
            <a:ext cx="3683065" cy="2445047"/>
          </a:xfrm>
          <a:prstGeom prst="rect">
            <a:avLst/>
          </a:prstGeom>
          <a:blipFill>
            <a:blip r:embed="rId3" cstate="print"/>
            <a:stretch>
              <a:fillRect/>
            </a:stretch>
          </a:blipFill>
          <a:ln w="85725" cap="rnd" cmpd="thickThin">
            <a:solidFill>
              <a:schemeClr val="bg1">
                <a:lumMod val="75000"/>
              </a:schemeClr>
            </a:solidFill>
            <a:bevel/>
          </a:ln>
          <a:effectLst>
            <a:outerShdw blurRad="165100" dist="127000" dir="9000000" sy="23000" kx="1200000" algn="br" rotWithShape="0">
              <a:prstClr val="black">
                <a:alpha val="27000"/>
              </a:prstClr>
            </a:outerShdw>
          </a:effectLst>
          <a:scene3d>
            <a:camera prst="perspectiveFront" fov="7200000">
              <a:rot lat="36514" lon="19803347" rev="600000"/>
            </a:camera>
            <a:lightRig rig="flood" dir="t">
              <a:rot lat="0" lon="0" rev="13800000"/>
            </a:lightRig>
          </a:scene3d>
          <a:sp3d extrusionH="76200" prstMaterial="plastic">
            <a:bevelT w="0" h="0" prst="divot"/>
            <a:bevelB w="0" h="0"/>
          </a:sp3d>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de-DE" sz="4400" b="1" dirty="0">
              <a:solidFill>
                <a:schemeClr val="tx1">
                  <a:lumMod val="95000"/>
                  <a:lumOff val="5000"/>
                </a:schemeClr>
              </a:solidFill>
              <a:latin typeface="Times New Roman" pitchFamily="18" charset="0"/>
              <a:cs typeface="Times New Roman" pitchFamily="18" charset="0"/>
            </a:endParaRPr>
          </a:p>
        </p:txBody>
      </p:sp>
      <p:sp>
        <p:nvSpPr>
          <p:cNvPr id="13" name="Rectangle 4"/>
          <p:cNvSpPr>
            <a:spLocks noChangeArrowheads="1"/>
          </p:cNvSpPr>
          <p:nvPr/>
        </p:nvSpPr>
        <p:spPr bwMode="gray">
          <a:xfrm>
            <a:off x="606232" y="321822"/>
            <a:ext cx="7931537" cy="1188464"/>
          </a:xfrm>
          <a:prstGeom prst="rect">
            <a:avLst/>
          </a:prstGeom>
          <a:noFill/>
          <a:ln w="9525">
            <a:noFill/>
            <a:miter lim="800000"/>
            <a:headEnd/>
            <a:tailEnd/>
          </a:ln>
        </p:spPr>
        <p:txBody>
          <a:bodyPr lIns="0" tIns="0" rIns="0" bIns="0" anchor="ctr"/>
          <a:lstStyle/>
          <a:p>
            <a:pPr algn="ctr" defTabSz="801688" eaLnBrk="0" hangingPunct="0"/>
            <a:r>
              <a:rPr lang="tr-TR" sz="3200" b="1" dirty="0">
                <a:solidFill>
                  <a:srgbClr val="C00000"/>
                </a:solidFill>
                <a:latin typeface="Arial" pitchFamily="34" charset="0"/>
                <a:cs typeface="Arial" pitchFamily="34" charset="0"/>
              </a:rPr>
              <a:t>HANGİ DEFTERLER ELEKTRONİK ORTAMDA </a:t>
            </a:r>
            <a:r>
              <a:rPr lang="tr-TR" sz="3200" b="1" dirty="0" smtClean="0">
                <a:solidFill>
                  <a:srgbClr val="C00000"/>
                </a:solidFill>
                <a:latin typeface="Arial" pitchFamily="34" charset="0"/>
                <a:cs typeface="Arial" pitchFamily="34" charset="0"/>
              </a:rPr>
              <a:t>TUTULABİLECEK</a:t>
            </a:r>
            <a:endParaRPr lang="tr-TR" sz="2400" dirty="0" smtClean="0">
              <a:solidFill>
                <a:srgbClr val="C00000"/>
              </a:solidFill>
              <a:latin typeface="Algerian" pitchFamily="82" charset="0"/>
            </a:endParaRPr>
          </a:p>
        </p:txBody>
      </p:sp>
      <p:graphicFrame>
        <p:nvGraphicFramePr>
          <p:cNvPr id="9" name="Diyagram 8"/>
          <p:cNvGraphicFramePr/>
          <p:nvPr>
            <p:extLst>
              <p:ext uri="{D42A27DB-BD31-4B8C-83A1-F6EECF244321}">
                <p14:modId xmlns:p14="http://schemas.microsoft.com/office/powerpoint/2010/main" val="1093041752"/>
              </p:ext>
            </p:extLst>
          </p:nvPr>
        </p:nvGraphicFramePr>
        <p:xfrm>
          <a:off x="4048438" y="1677484"/>
          <a:ext cx="5076056" cy="35636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Metin kutusu 1"/>
          <p:cNvSpPr txBox="1"/>
          <p:nvPr/>
        </p:nvSpPr>
        <p:spPr>
          <a:xfrm>
            <a:off x="2627784" y="2996952"/>
            <a:ext cx="936104" cy="548737"/>
          </a:xfrm>
          <a:prstGeom prst="rect">
            <a:avLst/>
          </a:prstGeom>
          <a:noFill/>
        </p:spPr>
        <p:txBody>
          <a:bodyPr wrap="square" rtlCol="0">
            <a:prstTxWarp prst="textArchUpPour">
              <a:avLst/>
            </a:prstTxWarp>
            <a:spAutoFit/>
          </a:bodyPr>
          <a:lstStyle/>
          <a:p>
            <a:r>
              <a:rPr lang="tr-TR" b="1" dirty="0" smtClean="0">
                <a:solidFill>
                  <a:schemeClr val="accent1">
                    <a:lumMod val="75000"/>
                  </a:schemeClr>
                </a:solidFill>
                <a:effectLst>
                  <a:outerShdw blurRad="38100" dist="38100" dir="2700000" algn="tl">
                    <a:srgbClr val="000000">
                      <a:alpha val="43137"/>
                    </a:srgbClr>
                  </a:outerShdw>
                </a:effectLst>
              </a:rPr>
              <a:t>defter</a:t>
            </a:r>
            <a:endParaRPr lang="tr-TR" b="1" dirty="0">
              <a:solidFill>
                <a:schemeClr val="accent1">
                  <a:lumMod val="75000"/>
                </a:schemeClr>
              </a:solidFill>
              <a:effectLst>
                <a:outerShdw blurRad="38100" dist="38100" dir="2700000" algn="tl">
                  <a:srgbClr val="000000">
                    <a:alpha val="43137"/>
                  </a:srgbClr>
                </a:outerShdw>
              </a:effectLst>
            </a:endParaRPr>
          </a:p>
        </p:txBody>
      </p:sp>
      <p:pic>
        <p:nvPicPr>
          <p:cNvPr id="11" name="Picture 2" descr="http://www.medyaurfa.net/wp-content/uploads/2012/07/gelir-idaresi-ba%C5%9Fkanl%C4%B1%C4%9F%C4%B1.jp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938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18"/>
          <p:cNvSpPr txBox="1">
            <a:spLocks noGrp="1" noChangeArrowheads="1"/>
          </p:cNvSpPr>
          <p:nvPr>
            <p:ph type="title"/>
          </p:nvPr>
        </p:nvSpPr>
        <p:spPr bwMode="auto">
          <a:xfrm>
            <a:off x="958678" y="553750"/>
            <a:ext cx="722665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sz="1000" b="1">
                <a:solidFill>
                  <a:srgbClr val="CC3300"/>
                </a:solidFill>
                <a:latin typeface="Tahoma" charset="0"/>
              </a:defRPr>
            </a:lvl1pPr>
            <a:lvl2pPr marL="742950" indent="-285750" eaLnBrk="0" hangingPunct="0">
              <a:defRPr sz="1000" b="1">
                <a:solidFill>
                  <a:srgbClr val="CC3300"/>
                </a:solidFill>
                <a:latin typeface="Tahoma" charset="0"/>
              </a:defRPr>
            </a:lvl2pPr>
            <a:lvl3pPr marL="1143000" indent="-228600" eaLnBrk="0" hangingPunct="0">
              <a:defRPr sz="1000" b="1">
                <a:solidFill>
                  <a:srgbClr val="CC3300"/>
                </a:solidFill>
                <a:latin typeface="Tahoma" charset="0"/>
              </a:defRPr>
            </a:lvl3pPr>
            <a:lvl4pPr marL="1600200" indent="-228600" eaLnBrk="0" hangingPunct="0">
              <a:defRPr sz="1000" b="1">
                <a:solidFill>
                  <a:srgbClr val="CC3300"/>
                </a:solidFill>
                <a:latin typeface="Tahoma" charset="0"/>
              </a:defRPr>
            </a:lvl4pPr>
            <a:lvl5pPr marL="2057400" indent="-228600" eaLnBrk="0" hangingPunct="0">
              <a:defRPr sz="1000" b="1">
                <a:solidFill>
                  <a:srgbClr val="CC3300"/>
                </a:solidFill>
                <a:latin typeface="Tahoma" charset="0"/>
              </a:defRPr>
            </a:lvl5pPr>
            <a:lvl6pPr marL="2514600" indent="-228600" algn="ctr" eaLnBrk="0" fontAlgn="base" hangingPunct="0">
              <a:spcBef>
                <a:spcPct val="0"/>
              </a:spcBef>
              <a:spcAft>
                <a:spcPct val="0"/>
              </a:spcAft>
              <a:defRPr sz="1000" b="1">
                <a:solidFill>
                  <a:srgbClr val="CC3300"/>
                </a:solidFill>
                <a:latin typeface="Tahoma" charset="0"/>
              </a:defRPr>
            </a:lvl6pPr>
            <a:lvl7pPr marL="2971800" indent="-228600" algn="ctr" eaLnBrk="0" fontAlgn="base" hangingPunct="0">
              <a:spcBef>
                <a:spcPct val="0"/>
              </a:spcBef>
              <a:spcAft>
                <a:spcPct val="0"/>
              </a:spcAft>
              <a:defRPr sz="1000" b="1">
                <a:solidFill>
                  <a:srgbClr val="CC3300"/>
                </a:solidFill>
                <a:latin typeface="Tahoma" charset="0"/>
              </a:defRPr>
            </a:lvl7pPr>
            <a:lvl8pPr marL="3429000" indent="-228600" algn="ctr" eaLnBrk="0" fontAlgn="base" hangingPunct="0">
              <a:spcBef>
                <a:spcPct val="0"/>
              </a:spcBef>
              <a:spcAft>
                <a:spcPct val="0"/>
              </a:spcAft>
              <a:defRPr sz="1000" b="1">
                <a:solidFill>
                  <a:srgbClr val="CC3300"/>
                </a:solidFill>
                <a:latin typeface="Tahoma" charset="0"/>
              </a:defRPr>
            </a:lvl8pPr>
            <a:lvl9pPr marL="3886200" indent="-228600" algn="ctr" eaLnBrk="0" fontAlgn="base" hangingPunct="0">
              <a:spcBef>
                <a:spcPct val="0"/>
              </a:spcBef>
              <a:spcAft>
                <a:spcPct val="0"/>
              </a:spcAft>
              <a:defRPr sz="1000" b="1">
                <a:solidFill>
                  <a:srgbClr val="CC3300"/>
                </a:solidFill>
                <a:latin typeface="Tahoma" charset="0"/>
              </a:defRPr>
            </a:lvl9pPr>
          </a:lstStyle>
          <a:p>
            <a:r>
              <a:rPr lang="tr-TR" sz="3200" dirty="0">
                <a:solidFill>
                  <a:srgbClr val="C00000"/>
                </a:solidFill>
                <a:latin typeface="Arial" pitchFamily="34" charset="0"/>
                <a:ea typeface="+mn-ea"/>
                <a:cs typeface="Arial" pitchFamily="34" charset="0"/>
              </a:rPr>
              <a:t>E-DEFTER TUTMANIN  KOŞULLARI </a:t>
            </a:r>
          </a:p>
        </p:txBody>
      </p:sp>
      <p:sp>
        <p:nvSpPr>
          <p:cNvPr id="16" name="Ellipse 103"/>
          <p:cNvSpPr/>
          <p:nvPr/>
        </p:nvSpPr>
        <p:spPr bwMode="gray">
          <a:xfrm>
            <a:off x="2863372" y="1569882"/>
            <a:ext cx="1678249" cy="1504061"/>
          </a:xfrm>
          <a:prstGeom prst="ellipse">
            <a:avLst/>
          </a:prstGeom>
          <a:ln>
            <a:headEnd/>
            <a:tailEnd/>
          </a:ln>
        </p:spPr>
        <p:style>
          <a:lnRef idx="1">
            <a:schemeClr val="accent5"/>
          </a:lnRef>
          <a:fillRef idx="2">
            <a:schemeClr val="accent5"/>
          </a:fillRef>
          <a:effectRef idx="1">
            <a:schemeClr val="accent5"/>
          </a:effectRef>
          <a:fontRef idx="minor">
            <a:schemeClr val="dk1"/>
          </a:fontRef>
        </p:style>
        <p:txBody>
          <a:bodyPr wrap="none" rtlCol="0" anchor="ctr"/>
          <a:lstStyle/>
          <a:p>
            <a:pPr algn="ctr"/>
            <a:r>
              <a:rPr lang="tr-TR" sz="2400" b="1" dirty="0" smtClean="0">
                <a:ln w="6350">
                  <a:solidFill>
                    <a:schemeClr val="bg1"/>
                  </a:solidFill>
                </a:ln>
                <a:solidFill>
                  <a:schemeClr val="tx1"/>
                </a:solidFill>
                <a:effectLst>
                  <a:innerShdw blurRad="63500" dist="50800" dir="13500000">
                    <a:prstClr val="black">
                      <a:alpha val="50000"/>
                    </a:prstClr>
                  </a:innerShdw>
                </a:effectLst>
              </a:rPr>
              <a:t>Gerçek Kişi</a:t>
            </a:r>
            <a:endParaRPr lang="en-US" sz="2400" b="1" dirty="0">
              <a:ln w="6350">
                <a:solidFill>
                  <a:schemeClr val="bg1"/>
                </a:solidFill>
              </a:ln>
              <a:solidFill>
                <a:schemeClr val="tx1"/>
              </a:solidFill>
              <a:effectLst>
                <a:innerShdw blurRad="63500" dist="50800" dir="13500000">
                  <a:prstClr val="black">
                    <a:alpha val="50000"/>
                  </a:prstClr>
                </a:innerShdw>
              </a:effectLst>
            </a:endParaRPr>
          </a:p>
        </p:txBody>
      </p:sp>
      <p:sp>
        <p:nvSpPr>
          <p:cNvPr id="17" name="Ellipse 103"/>
          <p:cNvSpPr/>
          <p:nvPr/>
        </p:nvSpPr>
        <p:spPr bwMode="gray">
          <a:xfrm>
            <a:off x="4711528" y="1536996"/>
            <a:ext cx="1678249" cy="1504061"/>
          </a:xfrm>
          <a:prstGeom prst="ellipse">
            <a:avLst/>
          </a:prstGeom>
          <a:solidFill>
            <a:schemeClr val="accent3">
              <a:lumMod val="20000"/>
              <a:lumOff val="80000"/>
            </a:schemeClr>
          </a:solidFill>
          <a:ln>
            <a:headEnd/>
            <a:tailEnd/>
          </a:ln>
        </p:spPr>
        <p:style>
          <a:lnRef idx="1">
            <a:schemeClr val="dk1"/>
          </a:lnRef>
          <a:fillRef idx="2">
            <a:schemeClr val="dk1"/>
          </a:fillRef>
          <a:effectRef idx="1">
            <a:schemeClr val="dk1"/>
          </a:effectRef>
          <a:fontRef idx="minor">
            <a:schemeClr val="dk1"/>
          </a:fontRef>
        </p:style>
        <p:txBody>
          <a:bodyPr wrap="none" rtlCol="0" anchor="ctr"/>
          <a:lstStyle/>
          <a:p>
            <a:pPr algn="ctr"/>
            <a:r>
              <a:rPr lang="tr-TR" sz="2400" b="1" dirty="0" smtClean="0">
                <a:ln w="6350">
                  <a:solidFill>
                    <a:schemeClr val="bg1"/>
                  </a:solidFill>
                </a:ln>
                <a:solidFill>
                  <a:schemeClr val="tx1"/>
                </a:solidFill>
                <a:effectLst>
                  <a:innerShdw blurRad="63500" dist="50800" dir="13500000">
                    <a:prstClr val="black">
                      <a:alpha val="50000"/>
                    </a:prstClr>
                  </a:innerShdw>
                </a:effectLst>
              </a:rPr>
              <a:t>Tüzel Kişi</a:t>
            </a:r>
          </a:p>
        </p:txBody>
      </p:sp>
      <p:sp>
        <p:nvSpPr>
          <p:cNvPr id="2" name="Satır Belirtme Çizgisi 1 (Kenarlık ve Diğer Çubuk) 1"/>
          <p:cNvSpPr/>
          <p:nvPr/>
        </p:nvSpPr>
        <p:spPr>
          <a:xfrm>
            <a:off x="6588224" y="3356992"/>
            <a:ext cx="2385864" cy="2016224"/>
          </a:xfrm>
          <a:prstGeom prst="accentBorderCallout1">
            <a:avLst>
              <a:gd name="adj1" fmla="val 18750"/>
              <a:gd name="adj2" fmla="val -8333"/>
              <a:gd name="adj3" fmla="val -16816"/>
              <a:gd name="adj4" fmla="val -40217"/>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tr-TR" b="1" dirty="0" smtClean="0">
                <a:solidFill>
                  <a:schemeClr val="tx1"/>
                </a:solidFill>
              </a:rPr>
              <a:t>ÖN KOŞUL </a:t>
            </a:r>
          </a:p>
          <a:p>
            <a:pPr algn="ctr"/>
            <a:endParaRPr lang="tr-TR" b="1" dirty="0" smtClean="0">
              <a:solidFill>
                <a:schemeClr val="tx1"/>
              </a:solidFill>
            </a:endParaRPr>
          </a:p>
          <a:p>
            <a:pPr marL="285750" indent="-285750">
              <a:buFont typeface="Arial" pitchFamily="34" charset="0"/>
              <a:buChar char="•"/>
            </a:pPr>
            <a:r>
              <a:rPr lang="tr-TR" b="1" dirty="0" smtClean="0">
                <a:solidFill>
                  <a:schemeClr val="tx1"/>
                </a:solidFill>
              </a:rPr>
              <a:t>Mali mühür</a:t>
            </a:r>
          </a:p>
          <a:p>
            <a:pPr marL="285750" indent="-285750">
              <a:buFont typeface="Arial" pitchFamily="34" charset="0"/>
              <a:buChar char="•"/>
            </a:pPr>
            <a:r>
              <a:rPr lang="tr-TR" b="1" dirty="0" smtClean="0">
                <a:solidFill>
                  <a:schemeClr val="tx1"/>
                </a:solidFill>
              </a:rPr>
              <a:t>Uyumlu yazılım</a:t>
            </a:r>
            <a:endParaRPr lang="tr-TR" b="1" dirty="0">
              <a:solidFill>
                <a:schemeClr val="tx1"/>
              </a:solidFill>
            </a:endParaRPr>
          </a:p>
        </p:txBody>
      </p:sp>
      <p:sp>
        <p:nvSpPr>
          <p:cNvPr id="3" name="Satır Belirtme Çizgisi 1 (Kenarlık ve Diğer Çubuk) 2"/>
          <p:cNvSpPr/>
          <p:nvPr/>
        </p:nvSpPr>
        <p:spPr>
          <a:xfrm>
            <a:off x="179512" y="3356992"/>
            <a:ext cx="2376264" cy="2016224"/>
          </a:xfrm>
          <a:prstGeom prst="accentBorderCallout1">
            <a:avLst>
              <a:gd name="adj1" fmla="val 24498"/>
              <a:gd name="adj2" fmla="val 111508"/>
              <a:gd name="adj3" fmla="val -12541"/>
              <a:gd name="adj4" fmla="val 13934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tr-TR" b="1" dirty="0" smtClean="0">
                <a:solidFill>
                  <a:schemeClr val="tx1"/>
                </a:solidFill>
              </a:rPr>
              <a:t>ÖN KOŞUL</a:t>
            </a:r>
          </a:p>
          <a:p>
            <a:endParaRPr lang="tr-TR" b="1" dirty="0" smtClean="0">
              <a:solidFill>
                <a:schemeClr val="tx1"/>
              </a:solidFill>
            </a:endParaRPr>
          </a:p>
          <a:p>
            <a:pPr marL="285750" indent="-285750">
              <a:buFont typeface="Arial" pitchFamily="34" charset="0"/>
              <a:buChar char="•"/>
            </a:pPr>
            <a:r>
              <a:rPr lang="tr-TR" b="1" dirty="0" smtClean="0">
                <a:solidFill>
                  <a:schemeClr val="tx1"/>
                </a:solidFill>
              </a:rPr>
              <a:t>Elektronik imza / Mali Mühür</a:t>
            </a:r>
          </a:p>
          <a:p>
            <a:pPr marL="285750" indent="-285750">
              <a:buFont typeface="Arial" pitchFamily="34" charset="0"/>
              <a:buChar char="•"/>
            </a:pPr>
            <a:r>
              <a:rPr lang="tr-TR" b="1" dirty="0" smtClean="0">
                <a:solidFill>
                  <a:schemeClr val="tx1"/>
                </a:solidFill>
              </a:rPr>
              <a:t>Uyumlu yazılım</a:t>
            </a:r>
            <a:endParaRPr lang="tr-TR" b="1" dirty="0">
              <a:solidFill>
                <a:schemeClr val="tx1"/>
              </a:solidFill>
            </a:endParaRPr>
          </a:p>
        </p:txBody>
      </p:sp>
      <p:pic>
        <p:nvPicPr>
          <p:cNvPr id="12"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1422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872067" y="1268760"/>
            <a:ext cx="7408333" cy="4857403"/>
          </a:xfrm>
        </p:spPr>
        <p:txBody>
          <a:bodyPr>
            <a:normAutofit fontScale="92500"/>
          </a:bodyPr>
          <a:lstStyle/>
          <a:p>
            <a:pPr marL="0" indent="0" algn="just">
              <a:buNone/>
            </a:pPr>
            <a:r>
              <a:rPr lang="tr-TR" dirty="0" smtClean="0">
                <a:solidFill>
                  <a:schemeClr val="tx1"/>
                </a:solidFill>
              </a:rPr>
              <a:t>E-Defter Uygulamasından yararlanmak isteyen mükellefler, öncelikle;</a:t>
            </a:r>
          </a:p>
          <a:p>
            <a:pPr algn="just"/>
            <a:r>
              <a:rPr lang="tr-TR" dirty="0" smtClean="0">
                <a:solidFill>
                  <a:schemeClr val="tx1"/>
                </a:solidFill>
              </a:rPr>
              <a:t>Mali mühre ya da elektronik imzaya sahip olmaları gerekmektedir.</a:t>
            </a:r>
          </a:p>
          <a:p>
            <a:pPr algn="just"/>
            <a:r>
              <a:rPr lang="tr-TR" dirty="0" smtClean="0">
                <a:solidFill>
                  <a:schemeClr val="tx1"/>
                </a:solidFill>
              </a:rPr>
              <a:t>Mükellefler, mali mühre </a:t>
            </a:r>
            <a:r>
              <a:rPr lang="tr-TR" dirty="0" err="1" smtClean="0">
                <a:solidFill>
                  <a:schemeClr val="tx1"/>
                </a:solidFill>
              </a:rPr>
              <a:t>KamuSM’ye</a:t>
            </a:r>
            <a:r>
              <a:rPr lang="tr-TR" dirty="0" smtClean="0">
                <a:solidFill>
                  <a:schemeClr val="tx1"/>
                </a:solidFill>
              </a:rPr>
              <a:t> ait internet adresinden başvurabilirler. </a:t>
            </a:r>
          </a:p>
          <a:p>
            <a:pPr algn="just"/>
            <a:r>
              <a:rPr lang="tr-TR" dirty="0" smtClean="0">
                <a:solidFill>
                  <a:schemeClr val="tx1"/>
                </a:solidFill>
              </a:rPr>
              <a:t>İsteyen mükellefler mali mühür ve e-fatura uygulaması başvurularını birlikte yapabilecekleri gibi yalnızca mali mühre de </a:t>
            </a:r>
            <a:r>
              <a:rPr lang="tr-TR" dirty="0" smtClean="0">
                <a:solidFill>
                  <a:schemeClr val="tx1"/>
                </a:solidFill>
                <a:hlinkClick r:id="rId2"/>
              </a:rPr>
              <a:t>mportal.kamusm.gov.tr/</a:t>
            </a:r>
            <a:r>
              <a:rPr lang="tr-TR" dirty="0" err="1" smtClean="0">
                <a:solidFill>
                  <a:schemeClr val="tx1"/>
                </a:solidFill>
                <a:hlinkClick r:id="rId2"/>
              </a:rPr>
              <a:t>bp</a:t>
            </a:r>
            <a:r>
              <a:rPr lang="tr-TR" dirty="0" smtClean="0">
                <a:solidFill>
                  <a:schemeClr val="tx1"/>
                </a:solidFill>
                <a:hlinkClick r:id="rId2"/>
              </a:rPr>
              <a:t>/</a:t>
            </a:r>
            <a:r>
              <a:rPr lang="tr-TR" dirty="0" err="1" smtClean="0">
                <a:solidFill>
                  <a:schemeClr val="tx1"/>
                </a:solidFill>
                <a:hlinkClick r:id="rId2"/>
              </a:rPr>
              <a:t>edf.go</a:t>
            </a:r>
            <a:r>
              <a:rPr lang="tr-TR" dirty="0" smtClean="0">
                <a:solidFill>
                  <a:schemeClr val="tx1"/>
                </a:solidFill>
              </a:rPr>
              <a:t> adresi üzerinden başvurabilirler.  </a:t>
            </a:r>
          </a:p>
          <a:p>
            <a:pPr algn="just"/>
            <a:r>
              <a:rPr lang="tr-TR" dirty="0" smtClean="0">
                <a:solidFill>
                  <a:schemeClr val="tx1"/>
                </a:solidFill>
              </a:rPr>
              <a:t>Uygulamaya başvuran mükellefler, </a:t>
            </a:r>
            <a:r>
              <a:rPr lang="tr-TR" dirty="0" smtClean="0">
                <a:solidFill>
                  <a:schemeClr val="tx1"/>
                </a:solidFill>
                <a:hlinkClick r:id="rId3"/>
              </a:rPr>
              <a:t>www.edefter.gov.tr</a:t>
            </a:r>
            <a:r>
              <a:rPr lang="tr-TR" dirty="0" smtClean="0">
                <a:solidFill>
                  <a:schemeClr val="tx1"/>
                </a:solidFill>
              </a:rPr>
              <a:t> internet adresinde yayımlanan uyumluluk onayı almış yazılımlardan birini seçmek zorundadırlar.</a:t>
            </a:r>
            <a:endParaRPr lang="tr-TR" dirty="0">
              <a:solidFill>
                <a:schemeClr val="tx1"/>
              </a:solidFill>
            </a:endParaRPr>
          </a:p>
        </p:txBody>
      </p:sp>
      <p:sp>
        <p:nvSpPr>
          <p:cNvPr id="3" name="Başlık 2"/>
          <p:cNvSpPr>
            <a:spLocks noGrp="1"/>
          </p:cNvSpPr>
          <p:nvPr>
            <p:ph type="title"/>
          </p:nvPr>
        </p:nvSpPr>
        <p:spPr/>
        <p:txBody>
          <a:bodyPr/>
          <a:lstStyle/>
          <a:p>
            <a:r>
              <a:rPr lang="tr-TR" b="1" dirty="0" smtClean="0">
                <a:solidFill>
                  <a:srgbClr val="FF0000"/>
                </a:solidFill>
              </a:rPr>
              <a:t>Başvuru</a:t>
            </a:r>
            <a:endParaRPr lang="tr-TR" b="1" dirty="0">
              <a:solidFill>
                <a:srgbClr val="FF0000"/>
              </a:solidFill>
            </a:endParaRPr>
          </a:p>
        </p:txBody>
      </p:sp>
      <p:pic>
        <p:nvPicPr>
          <p:cNvPr id="5" name="Picture 2" descr="http://www.medyaurfa.net/wp-content/uploads/2012/07/gelir-idaresi-ba%C5%9Fkanl%C4%B1%C4%9F%C4%B1.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580526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1695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İçerik Yer Tutucusu 9"/>
          <p:cNvSpPr>
            <a:spLocks noGrp="1"/>
          </p:cNvSpPr>
          <p:nvPr>
            <p:ph idx="1"/>
          </p:nvPr>
        </p:nvSpPr>
        <p:spPr>
          <a:xfrm>
            <a:off x="3563888" y="1535099"/>
            <a:ext cx="4320480" cy="5071254"/>
          </a:xfrm>
        </p:spPr>
        <p:txBody>
          <a:bodyPr/>
          <a:lstStyle/>
          <a:p>
            <a:pPr>
              <a:buFontTx/>
              <a:buChar char="-"/>
              <a:defRPr/>
            </a:pPr>
            <a:r>
              <a:rPr lang="tr-TR" dirty="0" smtClean="0"/>
              <a:t>Online Başvuru </a:t>
            </a:r>
            <a:r>
              <a:rPr lang="tr-TR" dirty="0" smtClean="0">
                <a:hlinkClick r:id="rId3"/>
              </a:rPr>
              <a:t>www.edefter.gov.tr</a:t>
            </a:r>
            <a:endParaRPr lang="tr-TR" dirty="0" smtClean="0"/>
          </a:p>
          <a:p>
            <a:pPr>
              <a:buFontTx/>
              <a:buChar char="-"/>
              <a:defRPr/>
            </a:pPr>
            <a:r>
              <a:rPr lang="tr-TR" dirty="0"/>
              <a:t>(http://www.edefter.gov.tr/edefterbasvuru.html)</a:t>
            </a:r>
            <a:endParaRPr lang="tr-TR" dirty="0" smtClean="0"/>
          </a:p>
          <a:p>
            <a:pPr marL="0" indent="0">
              <a:buFontTx/>
              <a:buNone/>
              <a:defRPr/>
            </a:pPr>
            <a:r>
              <a:rPr lang="tr-TR" dirty="0" smtClean="0"/>
              <a:t> </a:t>
            </a:r>
            <a:r>
              <a:rPr lang="tr-TR" dirty="0"/>
              <a:t>	</a:t>
            </a:r>
          </a:p>
          <a:p>
            <a:endParaRPr lang="tr-TR" dirty="0"/>
          </a:p>
        </p:txBody>
      </p:sp>
      <p:sp>
        <p:nvSpPr>
          <p:cNvPr id="9" name="Başlık 8"/>
          <p:cNvSpPr>
            <a:spLocks noGrp="1"/>
          </p:cNvSpPr>
          <p:nvPr>
            <p:ph type="title"/>
          </p:nvPr>
        </p:nvSpPr>
        <p:spPr/>
        <p:txBody>
          <a:bodyPr>
            <a:normAutofit/>
          </a:bodyPr>
          <a:lstStyle/>
          <a:p>
            <a:r>
              <a:rPr lang="tr-TR" sz="3200" b="1" dirty="0" smtClean="0">
                <a:solidFill>
                  <a:srgbClr val="C00000"/>
                </a:solidFill>
                <a:latin typeface="Arial" pitchFamily="34" charset="0"/>
                <a:ea typeface="+mn-ea"/>
                <a:cs typeface="Arial" pitchFamily="34" charset="0"/>
              </a:rPr>
              <a:t>Uygulamaya Başvuru</a:t>
            </a:r>
            <a:endParaRPr lang="tr-TR" sz="3200" b="1" dirty="0">
              <a:solidFill>
                <a:srgbClr val="C00000"/>
              </a:solidFill>
              <a:latin typeface="Arial" pitchFamily="34" charset="0"/>
              <a:ea typeface="+mn-ea"/>
              <a:cs typeface="Arial" pitchFamily="34" charset="0"/>
            </a:endParaRPr>
          </a:p>
        </p:txBody>
      </p:sp>
      <p:pic>
        <p:nvPicPr>
          <p:cNvPr id="2" name="Resim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3568" y="2576511"/>
            <a:ext cx="2686050" cy="1704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95936" y="3144456"/>
            <a:ext cx="3528392" cy="2700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descr="http://www.medyaurfa.net/wp-content/uploads/2012/07/gelir-idaresi-ba%C5%9Fkanl%C4%B1%C4%9F%C4%B1.jpg"/>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6512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075240" cy="850106"/>
          </a:xfrm>
        </p:spPr>
        <p:txBody>
          <a:bodyPr>
            <a:normAutofit/>
          </a:bodyPr>
          <a:lstStyle/>
          <a:p>
            <a:r>
              <a:rPr lang="tr-TR" sz="3600" dirty="0" smtClean="0">
                <a:solidFill>
                  <a:srgbClr val="FF0000"/>
                </a:solidFill>
                <a:latin typeface="Algerian" pitchFamily="82" charset="0"/>
              </a:rPr>
              <a:t>E-Defter İŞ </a:t>
            </a:r>
            <a:r>
              <a:rPr lang="tr-TR" sz="3600" dirty="0" err="1" smtClean="0">
                <a:solidFill>
                  <a:srgbClr val="FF0000"/>
                </a:solidFill>
                <a:latin typeface="Algerian" pitchFamily="82" charset="0"/>
              </a:rPr>
              <a:t>Süreçlerİ</a:t>
            </a:r>
            <a:r>
              <a:rPr lang="tr-TR" sz="3600" dirty="0" smtClean="0">
                <a:solidFill>
                  <a:srgbClr val="FF0000"/>
                </a:solidFill>
                <a:latin typeface="Algerian" pitchFamily="82" charset="0"/>
              </a:rPr>
              <a:t> </a:t>
            </a:r>
            <a:endParaRPr lang="tr-TR" sz="3600" dirty="0">
              <a:solidFill>
                <a:srgbClr val="FF0000"/>
              </a:solidFill>
            </a:endParaRPr>
          </a:p>
        </p:txBody>
      </p:sp>
      <p:grpSp>
        <p:nvGrpSpPr>
          <p:cNvPr id="8" name="7 Grup"/>
          <p:cNvGrpSpPr/>
          <p:nvPr/>
        </p:nvGrpSpPr>
        <p:grpSpPr>
          <a:xfrm>
            <a:off x="107504" y="1059218"/>
            <a:ext cx="2088232" cy="1857946"/>
            <a:chOff x="179512" y="108146"/>
            <a:chExt cx="2542436" cy="2883942"/>
          </a:xfrm>
        </p:grpSpPr>
        <p:grpSp>
          <p:nvGrpSpPr>
            <p:cNvPr id="9" name="52 Grup"/>
            <p:cNvGrpSpPr/>
            <p:nvPr/>
          </p:nvGrpSpPr>
          <p:grpSpPr>
            <a:xfrm>
              <a:off x="179512" y="108146"/>
              <a:ext cx="1800200" cy="1813353"/>
              <a:chOff x="179512" y="108146"/>
              <a:chExt cx="1800200" cy="1813353"/>
            </a:xfrm>
          </p:grpSpPr>
          <p:pic>
            <p:nvPicPr>
              <p:cNvPr id="11" name="10 Resim" descr="s.jpg"/>
              <p:cNvPicPr>
                <a:picLocks noChangeAspect="1"/>
              </p:cNvPicPr>
              <p:nvPr/>
            </p:nvPicPr>
            <p:blipFill>
              <a:blip r:embed="rId2" cstate="print"/>
              <a:stretch>
                <a:fillRect/>
              </a:stretch>
            </p:blipFill>
            <p:spPr>
              <a:xfrm>
                <a:off x="179512" y="620688"/>
                <a:ext cx="1800200" cy="1300811"/>
              </a:xfrm>
              <a:prstGeom prst="rect">
                <a:avLst/>
              </a:prstGeom>
            </p:spPr>
          </p:pic>
          <p:sp>
            <p:nvSpPr>
              <p:cNvPr id="12" name="Ellipse 44"/>
              <p:cNvSpPr/>
              <p:nvPr/>
            </p:nvSpPr>
            <p:spPr bwMode="auto">
              <a:xfrm rot="21448895">
                <a:off x="784856" y="108146"/>
                <a:ext cx="366903" cy="446658"/>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a:solidFill>
                      <a:schemeClr val="accent4">
                        <a:lumMod val="75000"/>
                      </a:schemeClr>
                    </a:solidFill>
                    <a:latin typeface="Calibri" pitchFamily="-112" charset="0"/>
                    <a:ea typeface="ＭＳ Ｐゴシック" pitchFamily="-112" charset="-128"/>
                    <a:cs typeface="ＭＳ Ｐゴシック" charset="0"/>
                  </a:rPr>
                  <a:t>1</a:t>
                </a:r>
                <a:endParaRPr lang="da-DK" b="1" dirty="0">
                  <a:solidFill>
                    <a:schemeClr val="accent4">
                      <a:lumMod val="75000"/>
                    </a:schemeClr>
                  </a:solidFill>
                  <a:latin typeface="Calibri" pitchFamily="-112" charset="0"/>
                  <a:ea typeface="ＭＳ Ｐゴシック" pitchFamily="-112" charset="-128"/>
                  <a:cs typeface="ＭＳ Ｐゴシック" charset="0"/>
                </a:endParaRPr>
              </a:p>
            </p:txBody>
          </p:sp>
        </p:grpSp>
        <p:sp>
          <p:nvSpPr>
            <p:cNvPr id="10" name="9 Metin kutusu"/>
            <p:cNvSpPr txBox="1"/>
            <p:nvPr/>
          </p:nvSpPr>
          <p:spPr>
            <a:xfrm>
              <a:off x="179512" y="1988840"/>
              <a:ext cx="2542436" cy="1003248"/>
            </a:xfrm>
            <a:prstGeom prst="rect">
              <a:avLst/>
            </a:prstGeom>
            <a:noFill/>
          </p:spPr>
          <p:txBody>
            <a:bodyPr wrap="square" rtlCol="0">
              <a:spAutoFit/>
            </a:bodyPr>
            <a:lstStyle/>
            <a:p>
              <a:r>
                <a:rPr lang="tr-TR" sz="1200" b="1" dirty="0" smtClean="0"/>
                <a:t>Mükellef Tebliğde belirlenen şartlar ve XBRL formatında aylık defterini hazırlar</a:t>
              </a:r>
              <a:endParaRPr lang="tr-TR" sz="1200" b="1" dirty="0"/>
            </a:p>
          </p:txBody>
        </p:sp>
      </p:grpSp>
      <p:grpSp>
        <p:nvGrpSpPr>
          <p:cNvPr id="13" name="12 Grup"/>
          <p:cNvGrpSpPr/>
          <p:nvPr/>
        </p:nvGrpSpPr>
        <p:grpSpPr>
          <a:xfrm>
            <a:off x="2250975" y="987169"/>
            <a:ext cx="2448272" cy="1936035"/>
            <a:chOff x="2404456" y="394847"/>
            <a:chExt cx="2386196" cy="2432992"/>
          </a:xfrm>
        </p:grpSpPr>
        <p:grpSp>
          <p:nvGrpSpPr>
            <p:cNvPr id="14" name="30 Grup"/>
            <p:cNvGrpSpPr/>
            <p:nvPr/>
          </p:nvGrpSpPr>
          <p:grpSpPr>
            <a:xfrm>
              <a:off x="2544821" y="394847"/>
              <a:ext cx="1584176" cy="1490266"/>
              <a:chOff x="2544821" y="394847"/>
              <a:chExt cx="1584176" cy="1490266"/>
            </a:xfrm>
          </p:grpSpPr>
          <p:pic>
            <p:nvPicPr>
              <p:cNvPr id="16" name="2 Resim" descr="2.jpg"/>
              <p:cNvPicPr>
                <a:picLocks noChangeAspect="1"/>
              </p:cNvPicPr>
              <p:nvPr/>
            </p:nvPicPr>
            <p:blipFill>
              <a:blip r:embed="rId3" cstate="print"/>
              <a:stretch>
                <a:fillRect/>
              </a:stretch>
            </p:blipFill>
            <p:spPr>
              <a:xfrm>
                <a:off x="2544821" y="738986"/>
                <a:ext cx="1584176" cy="1146127"/>
              </a:xfrm>
              <a:prstGeom prst="rect">
                <a:avLst/>
              </a:prstGeom>
            </p:spPr>
          </p:pic>
          <p:sp>
            <p:nvSpPr>
              <p:cNvPr id="17" name="Ellipse 44"/>
              <p:cNvSpPr/>
              <p:nvPr/>
            </p:nvSpPr>
            <p:spPr bwMode="auto">
              <a:xfrm rot="21448895">
                <a:off x="3110646" y="394847"/>
                <a:ext cx="271871" cy="271214"/>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solidFill>
                      <a:schemeClr val="accent4">
                        <a:lumMod val="75000"/>
                      </a:schemeClr>
                    </a:solidFill>
                    <a:latin typeface="Calibri" pitchFamily="-112" charset="0"/>
                    <a:ea typeface="ＭＳ Ｐゴシック" pitchFamily="-112" charset="-128"/>
                    <a:cs typeface="ＭＳ Ｐゴシック" charset="0"/>
                  </a:rPr>
                  <a:t>2</a:t>
                </a:r>
                <a:endParaRPr lang="da-DK" b="1" dirty="0">
                  <a:solidFill>
                    <a:schemeClr val="accent4">
                      <a:lumMod val="75000"/>
                    </a:schemeClr>
                  </a:solidFill>
                  <a:latin typeface="Calibri" pitchFamily="-112" charset="0"/>
                  <a:ea typeface="ＭＳ Ｐゴシック" pitchFamily="-112" charset="-128"/>
                  <a:cs typeface="ＭＳ Ｐゴシック" charset="0"/>
                </a:endParaRPr>
              </a:p>
            </p:txBody>
          </p:sp>
        </p:grpSp>
        <p:sp>
          <p:nvSpPr>
            <p:cNvPr id="15" name="14 Metin kutusu"/>
            <p:cNvSpPr txBox="1"/>
            <p:nvPr/>
          </p:nvSpPr>
          <p:spPr>
            <a:xfrm>
              <a:off x="2404456" y="2015602"/>
              <a:ext cx="2386196" cy="812237"/>
            </a:xfrm>
            <a:prstGeom prst="rect">
              <a:avLst/>
            </a:prstGeom>
            <a:noFill/>
          </p:spPr>
          <p:txBody>
            <a:bodyPr wrap="square" rtlCol="0">
              <a:spAutoFit/>
            </a:bodyPr>
            <a:lstStyle/>
            <a:p>
              <a:r>
                <a:rPr lang="tr-TR" sz="1200" b="1" dirty="0" smtClean="0"/>
                <a:t>Gerçek kişiler e-imza/mali mühür  ile Tüzel  kişiler mali mühür ile</a:t>
              </a:r>
            </a:p>
            <a:p>
              <a:r>
                <a:rPr lang="tr-TR" sz="1200" b="1" dirty="0" smtClean="0"/>
                <a:t>İmzalar </a:t>
              </a:r>
              <a:endParaRPr lang="tr-TR" sz="1400" b="1" dirty="0"/>
            </a:p>
          </p:txBody>
        </p:sp>
      </p:grpSp>
      <p:grpSp>
        <p:nvGrpSpPr>
          <p:cNvPr id="25" name="24 Grup"/>
          <p:cNvGrpSpPr/>
          <p:nvPr/>
        </p:nvGrpSpPr>
        <p:grpSpPr>
          <a:xfrm>
            <a:off x="4499992" y="982879"/>
            <a:ext cx="1874780" cy="1695157"/>
            <a:chOff x="4499992" y="201236"/>
            <a:chExt cx="1944216" cy="2456661"/>
          </a:xfrm>
        </p:grpSpPr>
        <p:grpSp>
          <p:nvGrpSpPr>
            <p:cNvPr id="26" name="31 Grup"/>
            <p:cNvGrpSpPr/>
            <p:nvPr/>
          </p:nvGrpSpPr>
          <p:grpSpPr>
            <a:xfrm>
              <a:off x="4577333" y="201236"/>
              <a:ext cx="1714856" cy="1731342"/>
              <a:chOff x="4577333" y="201236"/>
              <a:chExt cx="1714856" cy="1731342"/>
            </a:xfrm>
          </p:grpSpPr>
          <p:grpSp>
            <p:nvGrpSpPr>
              <p:cNvPr id="28" name="12 Grup"/>
              <p:cNvGrpSpPr/>
              <p:nvPr/>
            </p:nvGrpSpPr>
            <p:grpSpPr>
              <a:xfrm>
                <a:off x="4577333" y="613458"/>
                <a:ext cx="1714856" cy="1319120"/>
                <a:chOff x="4571589" y="679198"/>
                <a:chExt cx="1648900" cy="1191483"/>
              </a:xfrm>
            </p:grpSpPr>
            <p:pic>
              <p:nvPicPr>
                <p:cNvPr id="30" name="29 Resim" descr="s.jpg"/>
                <p:cNvPicPr>
                  <a:picLocks noChangeAspect="1"/>
                </p:cNvPicPr>
                <p:nvPr/>
              </p:nvPicPr>
              <p:blipFill>
                <a:blip r:embed="rId2" cstate="print"/>
                <a:stretch>
                  <a:fillRect/>
                </a:stretch>
              </p:blipFill>
              <p:spPr>
                <a:xfrm>
                  <a:off x="4571589" y="679198"/>
                  <a:ext cx="1648900" cy="1191483"/>
                </a:xfrm>
                <a:prstGeom prst="rect">
                  <a:avLst/>
                </a:prstGeom>
              </p:spPr>
            </p:pic>
            <p:pic>
              <p:nvPicPr>
                <p:cNvPr id="31" name="30 Resim" descr="ubl.png"/>
                <p:cNvPicPr>
                  <a:picLocks noChangeAspect="1"/>
                </p:cNvPicPr>
                <p:nvPr/>
              </p:nvPicPr>
              <p:blipFill>
                <a:blip r:embed="rId4" cstate="print"/>
                <a:stretch>
                  <a:fillRect/>
                </a:stretch>
              </p:blipFill>
              <p:spPr>
                <a:xfrm>
                  <a:off x="5652120" y="1124744"/>
                  <a:ext cx="384081" cy="512108"/>
                </a:xfrm>
                <a:prstGeom prst="rect">
                  <a:avLst/>
                </a:prstGeom>
              </p:spPr>
            </p:pic>
          </p:grpSp>
          <p:sp>
            <p:nvSpPr>
              <p:cNvPr id="29" name="Ellipse 44"/>
              <p:cNvSpPr/>
              <p:nvPr/>
            </p:nvSpPr>
            <p:spPr bwMode="auto">
              <a:xfrm rot="21448895">
                <a:off x="5243021" y="201236"/>
                <a:ext cx="297547" cy="319241"/>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r-TR" sz="1800" b="1" i="0" u="none" strike="noStrike" kern="0" cap="none" spc="0" normalizeH="0" baseline="0" noProof="0" dirty="0" smtClean="0">
                    <a:ln>
                      <a:noFill/>
                    </a:ln>
                    <a:solidFill>
                      <a:srgbClr val="8064A2">
                        <a:lumMod val="75000"/>
                      </a:srgbClr>
                    </a:solidFill>
                    <a:effectLst/>
                    <a:uLnTx/>
                    <a:uFillTx/>
                    <a:latin typeface="Calibri" pitchFamily="-112" charset="0"/>
                    <a:ea typeface="ＭＳ Ｐゴシック" pitchFamily="-112" charset="-128"/>
                    <a:cs typeface="ＭＳ Ｐゴシック" charset="0"/>
                  </a:rPr>
                  <a:t>3</a:t>
                </a:r>
                <a:endParaRPr kumimoji="0" lang="da-DK" sz="1800" b="1" i="0" u="none" strike="noStrike" kern="0" cap="none" spc="0" normalizeH="0" baseline="0" noProof="0" dirty="0">
                  <a:ln>
                    <a:noFill/>
                  </a:ln>
                  <a:solidFill>
                    <a:srgbClr val="8064A2">
                      <a:lumMod val="75000"/>
                    </a:srgbClr>
                  </a:solidFill>
                  <a:effectLst/>
                  <a:uLnTx/>
                  <a:uFillTx/>
                  <a:latin typeface="Calibri" pitchFamily="-112" charset="0"/>
                  <a:ea typeface="ＭＳ Ｐゴシック" pitchFamily="-112" charset="-128"/>
                  <a:cs typeface="ＭＳ Ｐゴシック" charset="0"/>
                </a:endParaRPr>
              </a:p>
            </p:txBody>
          </p:sp>
        </p:grpSp>
        <p:sp>
          <p:nvSpPr>
            <p:cNvPr id="27" name="26 Metin kutusu"/>
            <p:cNvSpPr txBox="1"/>
            <p:nvPr/>
          </p:nvSpPr>
          <p:spPr>
            <a:xfrm>
              <a:off x="4499992" y="1988841"/>
              <a:ext cx="1944216" cy="66905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1200" b="1" i="0" u="none" strike="noStrike" kern="0" cap="none" spc="0" normalizeH="0" baseline="0" noProof="0" dirty="0" smtClean="0">
                  <a:ln>
                    <a:noFill/>
                  </a:ln>
                  <a:effectLst/>
                  <a:uLnTx/>
                  <a:uFillTx/>
                </a:rPr>
                <a:t>Onaylanan defterin imza/mühür değeri alınır</a:t>
              </a:r>
              <a:endParaRPr kumimoji="0" lang="tr-TR" sz="1200" b="1" i="0" u="none" strike="noStrike" kern="0" cap="none" spc="0" normalizeH="0" baseline="0" noProof="0" dirty="0">
                <a:ln>
                  <a:noFill/>
                </a:ln>
                <a:effectLst/>
                <a:uLnTx/>
                <a:uFillTx/>
              </a:endParaRPr>
            </a:p>
          </p:txBody>
        </p:sp>
      </p:grpSp>
      <p:grpSp>
        <p:nvGrpSpPr>
          <p:cNvPr id="32" name="31 Grup"/>
          <p:cNvGrpSpPr/>
          <p:nvPr/>
        </p:nvGrpSpPr>
        <p:grpSpPr>
          <a:xfrm>
            <a:off x="6588224" y="914920"/>
            <a:ext cx="2699792" cy="2048933"/>
            <a:chOff x="5719365" y="216447"/>
            <a:chExt cx="3769743" cy="3000605"/>
          </a:xfrm>
        </p:grpSpPr>
        <p:grpSp>
          <p:nvGrpSpPr>
            <p:cNvPr id="33" name="32 Grup"/>
            <p:cNvGrpSpPr/>
            <p:nvPr/>
          </p:nvGrpSpPr>
          <p:grpSpPr>
            <a:xfrm>
              <a:off x="6322637" y="216447"/>
              <a:ext cx="1881219" cy="1584058"/>
              <a:chOff x="6322637" y="216447"/>
              <a:chExt cx="1881219" cy="1584058"/>
            </a:xfrm>
          </p:grpSpPr>
          <p:pic>
            <p:nvPicPr>
              <p:cNvPr id="35" name="34 Resim" descr="10.png"/>
              <p:cNvPicPr>
                <a:picLocks noChangeAspect="1"/>
              </p:cNvPicPr>
              <p:nvPr/>
            </p:nvPicPr>
            <p:blipFill>
              <a:blip r:embed="rId5" cstate="print"/>
              <a:stretch>
                <a:fillRect/>
              </a:stretch>
            </p:blipFill>
            <p:spPr>
              <a:xfrm>
                <a:off x="6322637" y="629182"/>
                <a:ext cx="1881219" cy="1171323"/>
              </a:xfrm>
              <a:prstGeom prst="rect">
                <a:avLst/>
              </a:prstGeom>
            </p:spPr>
          </p:pic>
          <p:sp>
            <p:nvSpPr>
              <p:cNvPr id="36" name="Ellipse 44"/>
              <p:cNvSpPr/>
              <p:nvPr/>
            </p:nvSpPr>
            <p:spPr bwMode="auto">
              <a:xfrm rot="21448895">
                <a:off x="7336627" y="216447"/>
                <a:ext cx="402754" cy="416773"/>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solidFill>
                      <a:schemeClr val="accent4">
                        <a:lumMod val="75000"/>
                      </a:schemeClr>
                    </a:solidFill>
                    <a:latin typeface="Calibri" pitchFamily="-112" charset="0"/>
                    <a:ea typeface="ＭＳ Ｐゴシック" pitchFamily="-112" charset="-128"/>
                    <a:cs typeface="ＭＳ Ｐゴシック" charset="0"/>
                  </a:rPr>
                  <a:t>4</a:t>
                </a:r>
                <a:endParaRPr lang="da-DK" b="1" dirty="0">
                  <a:solidFill>
                    <a:schemeClr val="accent4">
                      <a:lumMod val="75000"/>
                    </a:schemeClr>
                  </a:solidFill>
                  <a:latin typeface="Calibri" pitchFamily="-112" charset="0"/>
                  <a:ea typeface="ＭＳ Ｐゴシック" pitchFamily="-112" charset="-128"/>
                  <a:cs typeface="ＭＳ Ｐゴシック" charset="0"/>
                </a:endParaRPr>
              </a:p>
            </p:txBody>
          </p:sp>
        </p:grpSp>
        <p:sp>
          <p:nvSpPr>
            <p:cNvPr id="34" name="33 Dikdörtgen"/>
            <p:cNvSpPr/>
            <p:nvPr/>
          </p:nvSpPr>
          <p:spPr>
            <a:xfrm>
              <a:off x="5719365" y="2000080"/>
              <a:ext cx="3769743" cy="1216972"/>
            </a:xfrm>
            <a:prstGeom prst="rect">
              <a:avLst/>
            </a:prstGeom>
          </p:spPr>
          <p:txBody>
            <a:bodyPr wrap="square">
              <a:spAutoFit/>
            </a:bodyPr>
            <a:lstStyle/>
            <a:p>
              <a:r>
                <a:rPr lang="tr-TR" sz="1200" b="1" dirty="0" smtClean="0"/>
                <a:t>e-Defterin imza/mühür değerini </a:t>
              </a:r>
            </a:p>
            <a:p>
              <a:r>
                <a:rPr lang="tr-TR" sz="1200" b="1" dirty="0" smtClean="0"/>
                <a:t>taşıyan e-defter Beratı mükellef </a:t>
              </a:r>
            </a:p>
            <a:p>
              <a:r>
                <a:rPr lang="tr-TR" sz="1200" b="1" dirty="0" smtClean="0"/>
                <a:t>tarafından elektronik ortamda </a:t>
              </a:r>
            </a:p>
            <a:p>
              <a:r>
                <a:rPr lang="tr-TR" sz="1200" b="1" dirty="0"/>
                <a:t>h</a:t>
              </a:r>
              <a:r>
                <a:rPr lang="tr-TR" sz="1200" b="1" dirty="0" smtClean="0"/>
                <a:t>azırlanarak e-imzalanır/mühürlenir</a:t>
              </a:r>
              <a:endParaRPr lang="tr-TR" sz="1200" b="1" dirty="0"/>
            </a:p>
          </p:txBody>
        </p:sp>
      </p:grpSp>
      <p:grpSp>
        <p:nvGrpSpPr>
          <p:cNvPr id="37" name="36 Grup"/>
          <p:cNvGrpSpPr/>
          <p:nvPr/>
        </p:nvGrpSpPr>
        <p:grpSpPr>
          <a:xfrm>
            <a:off x="6545224" y="4083928"/>
            <a:ext cx="2598776" cy="2295658"/>
            <a:chOff x="6960231" y="2646062"/>
            <a:chExt cx="2534181" cy="2950010"/>
          </a:xfrm>
        </p:grpSpPr>
        <p:grpSp>
          <p:nvGrpSpPr>
            <p:cNvPr id="38" name="33 Grup"/>
            <p:cNvGrpSpPr/>
            <p:nvPr/>
          </p:nvGrpSpPr>
          <p:grpSpPr>
            <a:xfrm>
              <a:off x="7116215" y="2646062"/>
              <a:ext cx="1944216" cy="1988267"/>
              <a:chOff x="7188223" y="3301529"/>
              <a:chExt cx="1944216" cy="1988267"/>
            </a:xfrm>
          </p:grpSpPr>
          <p:pic>
            <p:nvPicPr>
              <p:cNvPr id="40" name="39 Resim" descr="9.png"/>
              <p:cNvPicPr>
                <a:picLocks noChangeAspect="1"/>
              </p:cNvPicPr>
              <p:nvPr/>
            </p:nvPicPr>
            <p:blipFill>
              <a:blip r:embed="rId6" cstate="print"/>
              <a:stretch>
                <a:fillRect/>
              </a:stretch>
            </p:blipFill>
            <p:spPr>
              <a:xfrm>
                <a:off x="7188223" y="3940451"/>
                <a:ext cx="1944216" cy="1349345"/>
              </a:xfrm>
              <a:prstGeom prst="rect">
                <a:avLst/>
              </a:prstGeom>
            </p:spPr>
          </p:pic>
          <p:sp>
            <p:nvSpPr>
              <p:cNvPr id="41" name="Ellipse 44"/>
              <p:cNvSpPr/>
              <p:nvPr/>
            </p:nvSpPr>
            <p:spPr bwMode="auto">
              <a:xfrm rot="21448895">
                <a:off x="7974647" y="3301529"/>
                <a:ext cx="344538" cy="360389"/>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solidFill>
                      <a:schemeClr val="accent4">
                        <a:lumMod val="75000"/>
                      </a:schemeClr>
                    </a:solidFill>
                    <a:latin typeface="Calibri" pitchFamily="-112" charset="0"/>
                    <a:ea typeface="ＭＳ Ｐゴシック" pitchFamily="-112" charset="-128"/>
                    <a:cs typeface="ＭＳ Ｐゴシック" charset="0"/>
                  </a:rPr>
                  <a:t>5</a:t>
                </a:r>
                <a:endParaRPr lang="da-DK" b="1" dirty="0">
                  <a:solidFill>
                    <a:schemeClr val="accent4">
                      <a:lumMod val="75000"/>
                    </a:schemeClr>
                  </a:solidFill>
                  <a:latin typeface="Calibri" pitchFamily="-112" charset="0"/>
                  <a:ea typeface="ＭＳ Ｐゴシック" pitchFamily="-112" charset="-128"/>
                  <a:cs typeface="ＭＳ Ｐゴシック" charset="0"/>
                </a:endParaRPr>
              </a:p>
            </p:txBody>
          </p:sp>
        </p:grpSp>
        <p:sp>
          <p:nvSpPr>
            <p:cNvPr id="39" name="38 Metin kutusu"/>
            <p:cNvSpPr txBox="1"/>
            <p:nvPr/>
          </p:nvSpPr>
          <p:spPr>
            <a:xfrm>
              <a:off x="6960231" y="4765511"/>
              <a:ext cx="2534181" cy="830561"/>
            </a:xfrm>
            <a:prstGeom prst="rect">
              <a:avLst/>
            </a:prstGeom>
            <a:noFill/>
          </p:spPr>
          <p:txBody>
            <a:bodyPr wrap="square" rtlCol="0">
              <a:spAutoFit/>
            </a:bodyPr>
            <a:lstStyle/>
            <a:p>
              <a:r>
                <a:rPr lang="tr-TR" sz="1200" b="1" dirty="0" smtClean="0"/>
                <a:t>Mükellef e-İmza/ mali mühür ile e-Defter uygulamasına  girebilir ya da </a:t>
              </a:r>
              <a:r>
                <a:rPr lang="tr-TR" sz="1200" b="1" dirty="0" err="1" smtClean="0"/>
                <a:t>webservice</a:t>
              </a:r>
              <a:r>
                <a:rPr lang="tr-TR" sz="1200" b="1" dirty="0" smtClean="0"/>
                <a:t> kullanabilir.</a:t>
              </a:r>
              <a:endParaRPr lang="tr-TR" sz="1200" b="1" dirty="0"/>
            </a:p>
          </p:txBody>
        </p:sp>
      </p:grpSp>
      <p:grpSp>
        <p:nvGrpSpPr>
          <p:cNvPr id="42" name="41 Grup"/>
          <p:cNvGrpSpPr/>
          <p:nvPr/>
        </p:nvGrpSpPr>
        <p:grpSpPr>
          <a:xfrm>
            <a:off x="4574571" y="4082991"/>
            <a:ext cx="2130612" cy="2665929"/>
            <a:chOff x="4944563" y="2546072"/>
            <a:chExt cx="2081517" cy="3271272"/>
          </a:xfrm>
        </p:grpSpPr>
        <p:grpSp>
          <p:nvGrpSpPr>
            <p:cNvPr id="43" name="34 Grup"/>
            <p:cNvGrpSpPr/>
            <p:nvPr/>
          </p:nvGrpSpPr>
          <p:grpSpPr>
            <a:xfrm>
              <a:off x="5451750" y="2546072"/>
              <a:ext cx="936104" cy="1997695"/>
              <a:chOff x="5451750" y="3489572"/>
              <a:chExt cx="936104" cy="1997695"/>
            </a:xfrm>
          </p:grpSpPr>
          <p:pic>
            <p:nvPicPr>
              <p:cNvPr id="45" name="44 Resim" descr="8.png"/>
              <p:cNvPicPr>
                <a:picLocks noChangeAspect="1"/>
              </p:cNvPicPr>
              <p:nvPr/>
            </p:nvPicPr>
            <p:blipFill>
              <a:blip r:embed="rId7" cstate="print"/>
              <a:stretch>
                <a:fillRect/>
              </a:stretch>
            </p:blipFill>
            <p:spPr>
              <a:xfrm>
                <a:off x="5451750" y="4012461"/>
                <a:ext cx="936104" cy="1474806"/>
              </a:xfrm>
              <a:prstGeom prst="rect">
                <a:avLst/>
              </a:prstGeom>
            </p:spPr>
          </p:pic>
          <p:sp>
            <p:nvSpPr>
              <p:cNvPr id="46" name="Ellipse 44"/>
              <p:cNvSpPr/>
              <p:nvPr/>
            </p:nvSpPr>
            <p:spPr bwMode="auto">
              <a:xfrm rot="21448895">
                <a:off x="5712602" y="3489572"/>
                <a:ext cx="323607" cy="352815"/>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solidFill>
                      <a:schemeClr val="accent4">
                        <a:lumMod val="75000"/>
                      </a:schemeClr>
                    </a:solidFill>
                    <a:latin typeface="Calibri" pitchFamily="-112" charset="0"/>
                    <a:ea typeface="ＭＳ Ｐゴシック" pitchFamily="-112" charset="-128"/>
                    <a:cs typeface="ＭＳ Ｐゴシック" charset="0"/>
                  </a:rPr>
                  <a:t>6</a:t>
                </a:r>
                <a:endParaRPr lang="da-DK" b="1" dirty="0">
                  <a:solidFill>
                    <a:schemeClr val="accent4">
                      <a:lumMod val="75000"/>
                    </a:schemeClr>
                  </a:solidFill>
                  <a:latin typeface="Calibri" pitchFamily="-112" charset="0"/>
                  <a:ea typeface="ＭＳ Ｐゴシック" pitchFamily="-112" charset="-128"/>
                  <a:cs typeface="ＭＳ Ｐゴシック" charset="0"/>
                </a:endParaRPr>
              </a:p>
            </p:txBody>
          </p:sp>
        </p:grpSp>
        <p:sp>
          <p:nvSpPr>
            <p:cNvPr id="44" name="43 Metin kutusu"/>
            <p:cNvSpPr txBox="1"/>
            <p:nvPr/>
          </p:nvSpPr>
          <p:spPr>
            <a:xfrm>
              <a:off x="4944563" y="4571058"/>
              <a:ext cx="2081517" cy="1246286"/>
            </a:xfrm>
            <a:prstGeom prst="rect">
              <a:avLst/>
            </a:prstGeom>
            <a:noFill/>
          </p:spPr>
          <p:txBody>
            <a:bodyPr wrap="square" rtlCol="0">
              <a:spAutoFit/>
            </a:bodyPr>
            <a:lstStyle/>
            <a:p>
              <a:r>
                <a:rPr lang="tr-TR" sz="1200" b="1" dirty="0" smtClean="0"/>
                <a:t>e-Defter Beratı  Uygulamaya yüklenir ya da </a:t>
              </a:r>
              <a:r>
                <a:rPr lang="tr-TR" sz="1200" b="1" dirty="0" err="1" smtClean="0"/>
                <a:t>webservice</a:t>
              </a:r>
              <a:r>
                <a:rPr lang="tr-TR" sz="1200" b="1" dirty="0" smtClean="0"/>
                <a:t> ile Başkanlığa gönderilebilir</a:t>
              </a:r>
            </a:p>
          </p:txBody>
        </p:sp>
      </p:grpSp>
      <p:grpSp>
        <p:nvGrpSpPr>
          <p:cNvPr id="47" name="46 Grup"/>
          <p:cNvGrpSpPr/>
          <p:nvPr/>
        </p:nvGrpSpPr>
        <p:grpSpPr>
          <a:xfrm>
            <a:off x="2178965" y="4102580"/>
            <a:ext cx="2304256" cy="2104822"/>
            <a:chOff x="2610661" y="2336545"/>
            <a:chExt cx="2578188" cy="2875946"/>
          </a:xfrm>
        </p:grpSpPr>
        <p:grpSp>
          <p:nvGrpSpPr>
            <p:cNvPr id="48" name="35 Grup"/>
            <p:cNvGrpSpPr/>
            <p:nvPr/>
          </p:nvGrpSpPr>
          <p:grpSpPr>
            <a:xfrm>
              <a:off x="3094074" y="2336545"/>
              <a:ext cx="1734738" cy="1867231"/>
              <a:chOff x="3094074" y="3208036"/>
              <a:chExt cx="1734738" cy="1867231"/>
            </a:xfrm>
          </p:grpSpPr>
          <p:grpSp>
            <p:nvGrpSpPr>
              <p:cNvPr id="50" name="6 Grup"/>
              <p:cNvGrpSpPr/>
              <p:nvPr/>
            </p:nvGrpSpPr>
            <p:grpSpPr>
              <a:xfrm>
                <a:off x="3094074" y="3995147"/>
                <a:ext cx="1734738" cy="1080120"/>
                <a:chOff x="2734034" y="3707115"/>
                <a:chExt cx="1734738" cy="1080120"/>
              </a:xfrm>
            </p:grpSpPr>
            <p:pic>
              <p:nvPicPr>
                <p:cNvPr id="52" name="51 Resim" descr="10.png"/>
                <p:cNvPicPr>
                  <a:picLocks noChangeAspect="1"/>
                </p:cNvPicPr>
                <p:nvPr/>
              </p:nvPicPr>
              <p:blipFill>
                <a:blip r:embed="rId5" cstate="print"/>
                <a:stretch>
                  <a:fillRect/>
                </a:stretch>
              </p:blipFill>
              <p:spPr>
                <a:xfrm>
                  <a:off x="2734034" y="3707115"/>
                  <a:ext cx="1734738" cy="1080120"/>
                </a:xfrm>
                <a:prstGeom prst="rect">
                  <a:avLst/>
                </a:prstGeom>
              </p:spPr>
            </p:pic>
            <p:pic>
              <p:nvPicPr>
                <p:cNvPr id="53" name="52 Resim" descr="ubl.png"/>
                <p:cNvPicPr>
                  <a:picLocks noChangeAspect="1"/>
                </p:cNvPicPr>
                <p:nvPr/>
              </p:nvPicPr>
              <p:blipFill>
                <a:blip r:embed="rId4" cstate="print"/>
                <a:stretch>
                  <a:fillRect/>
                </a:stretch>
              </p:blipFill>
              <p:spPr>
                <a:xfrm>
                  <a:off x="2895170" y="4199059"/>
                  <a:ext cx="384081" cy="512108"/>
                </a:xfrm>
                <a:prstGeom prst="rect">
                  <a:avLst/>
                </a:prstGeom>
              </p:spPr>
            </p:pic>
          </p:grpSp>
          <p:sp>
            <p:nvSpPr>
              <p:cNvPr id="51" name="Ellipse 44"/>
              <p:cNvSpPr/>
              <p:nvPr/>
            </p:nvSpPr>
            <p:spPr bwMode="auto">
              <a:xfrm rot="21448895">
                <a:off x="3906074" y="3208036"/>
                <a:ext cx="344538" cy="360388"/>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solidFill>
                      <a:schemeClr val="accent4">
                        <a:lumMod val="75000"/>
                      </a:schemeClr>
                    </a:solidFill>
                    <a:latin typeface="Calibri" pitchFamily="-112" charset="0"/>
                    <a:ea typeface="ＭＳ Ｐゴシック" pitchFamily="-112" charset="-128"/>
                    <a:cs typeface="ＭＳ Ｐゴシック" charset="0"/>
                  </a:rPr>
                  <a:t>7</a:t>
                </a:r>
                <a:endParaRPr lang="da-DK" b="1" dirty="0">
                  <a:solidFill>
                    <a:schemeClr val="accent4">
                      <a:lumMod val="75000"/>
                    </a:schemeClr>
                  </a:solidFill>
                  <a:latin typeface="Calibri" pitchFamily="-112" charset="0"/>
                  <a:ea typeface="ＭＳ Ｐゴシック" pitchFamily="-112" charset="-128"/>
                  <a:cs typeface="ＭＳ Ｐゴシック" charset="0"/>
                </a:endParaRPr>
              </a:p>
            </p:txBody>
          </p:sp>
        </p:grpSp>
        <p:sp>
          <p:nvSpPr>
            <p:cNvPr id="49" name="48 Metin kutusu"/>
            <p:cNvSpPr txBox="1"/>
            <p:nvPr/>
          </p:nvSpPr>
          <p:spPr>
            <a:xfrm>
              <a:off x="2610661" y="4581690"/>
              <a:ext cx="2578188" cy="630801"/>
            </a:xfrm>
            <a:prstGeom prst="rect">
              <a:avLst/>
            </a:prstGeom>
            <a:noFill/>
          </p:spPr>
          <p:txBody>
            <a:bodyPr wrap="square" rtlCol="0">
              <a:spAutoFit/>
            </a:bodyPr>
            <a:lstStyle/>
            <a:p>
              <a:r>
                <a:rPr lang="tr-TR" sz="1200" b="1" dirty="0" smtClean="0"/>
                <a:t>GİB uygulamadan gelen e-Defter Beratını kendi mührü ile onaylar</a:t>
              </a:r>
              <a:endParaRPr lang="tr-TR" sz="1200" b="1" dirty="0"/>
            </a:p>
          </p:txBody>
        </p:sp>
      </p:grpSp>
      <p:grpSp>
        <p:nvGrpSpPr>
          <p:cNvPr id="61" name="60 Grup"/>
          <p:cNvGrpSpPr/>
          <p:nvPr/>
        </p:nvGrpSpPr>
        <p:grpSpPr>
          <a:xfrm>
            <a:off x="0" y="4005064"/>
            <a:ext cx="2425697" cy="2662555"/>
            <a:chOff x="179512" y="3068960"/>
            <a:chExt cx="2685592" cy="3294060"/>
          </a:xfrm>
        </p:grpSpPr>
        <p:grpSp>
          <p:nvGrpSpPr>
            <p:cNvPr id="62" name="36 Grup"/>
            <p:cNvGrpSpPr/>
            <p:nvPr/>
          </p:nvGrpSpPr>
          <p:grpSpPr>
            <a:xfrm>
              <a:off x="179512" y="3068960"/>
              <a:ext cx="1800200" cy="2376264"/>
              <a:chOff x="297605" y="3364387"/>
              <a:chExt cx="1944216" cy="2872925"/>
            </a:xfrm>
          </p:grpSpPr>
          <p:pic>
            <p:nvPicPr>
              <p:cNvPr id="64" name="63 Resim" descr="s.jpg"/>
              <p:cNvPicPr>
                <a:picLocks noChangeAspect="1"/>
              </p:cNvPicPr>
              <p:nvPr/>
            </p:nvPicPr>
            <p:blipFill>
              <a:blip r:embed="rId2" cstate="print"/>
              <a:stretch>
                <a:fillRect/>
              </a:stretch>
            </p:blipFill>
            <p:spPr>
              <a:xfrm>
                <a:off x="297605" y="3690938"/>
                <a:ext cx="1944216" cy="1368152"/>
              </a:xfrm>
              <a:prstGeom prst="rect">
                <a:avLst/>
              </a:prstGeom>
            </p:spPr>
          </p:pic>
          <p:pic>
            <p:nvPicPr>
              <p:cNvPr id="65" name="64 Resim" descr="ubl.png"/>
              <p:cNvPicPr>
                <a:picLocks noChangeAspect="1"/>
              </p:cNvPicPr>
              <p:nvPr/>
            </p:nvPicPr>
            <p:blipFill>
              <a:blip r:embed="rId4" cstate="print"/>
              <a:stretch>
                <a:fillRect/>
              </a:stretch>
            </p:blipFill>
            <p:spPr>
              <a:xfrm>
                <a:off x="1619672" y="4293096"/>
                <a:ext cx="414807" cy="538619"/>
              </a:xfrm>
              <a:prstGeom prst="rect">
                <a:avLst/>
              </a:prstGeom>
            </p:spPr>
          </p:pic>
          <p:grpSp>
            <p:nvGrpSpPr>
              <p:cNvPr id="66" name="16 Grup"/>
              <p:cNvGrpSpPr/>
              <p:nvPr/>
            </p:nvGrpSpPr>
            <p:grpSpPr>
              <a:xfrm>
                <a:off x="395536" y="5157192"/>
                <a:ext cx="1734738" cy="1080120"/>
                <a:chOff x="2771800" y="4581128"/>
                <a:chExt cx="1734738" cy="1080120"/>
              </a:xfrm>
            </p:grpSpPr>
            <p:pic>
              <p:nvPicPr>
                <p:cNvPr id="69" name="68 Resim" descr="10.png"/>
                <p:cNvPicPr>
                  <a:picLocks noChangeAspect="1"/>
                </p:cNvPicPr>
                <p:nvPr/>
              </p:nvPicPr>
              <p:blipFill>
                <a:blip r:embed="rId5" cstate="print"/>
                <a:stretch>
                  <a:fillRect/>
                </a:stretch>
              </p:blipFill>
              <p:spPr>
                <a:xfrm>
                  <a:off x="2771800" y="4581128"/>
                  <a:ext cx="1734738" cy="1080120"/>
                </a:xfrm>
                <a:prstGeom prst="rect">
                  <a:avLst/>
                </a:prstGeom>
              </p:spPr>
            </p:pic>
            <p:pic>
              <p:nvPicPr>
                <p:cNvPr id="70" name="69 Resim" descr="ubl.png"/>
                <p:cNvPicPr>
                  <a:picLocks noChangeAspect="1"/>
                </p:cNvPicPr>
                <p:nvPr/>
              </p:nvPicPr>
              <p:blipFill>
                <a:blip r:embed="rId4" cstate="print"/>
                <a:stretch>
                  <a:fillRect/>
                </a:stretch>
              </p:blipFill>
              <p:spPr>
                <a:xfrm>
                  <a:off x="2915816" y="5085184"/>
                  <a:ext cx="384081" cy="512108"/>
                </a:xfrm>
                <a:prstGeom prst="rect">
                  <a:avLst/>
                </a:prstGeom>
              </p:spPr>
            </p:pic>
          </p:grpSp>
          <p:sp>
            <p:nvSpPr>
              <p:cNvPr id="67" name="66 Metin kutusu"/>
              <p:cNvSpPr txBox="1"/>
              <p:nvPr/>
            </p:nvSpPr>
            <p:spPr>
              <a:xfrm>
                <a:off x="1043608" y="4725144"/>
                <a:ext cx="360040" cy="523220"/>
              </a:xfrm>
              <a:prstGeom prst="rect">
                <a:avLst/>
              </a:prstGeom>
              <a:noFill/>
            </p:spPr>
            <p:txBody>
              <a:bodyPr wrap="square" rtlCol="0">
                <a:spAutoFit/>
              </a:bodyPr>
              <a:lstStyle/>
              <a:p>
                <a:r>
                  <a:rPr lang="tr-TR" sz="2800" b="1" dirty="0" smtClean="0">
                    <a:solidFill>
                      <a:srgbClr val="FF0000"/>
                    </a:solidFill>
                  </a:rPr>
                  <a:t>+</a:t>
                </a:r>
                <a:endParaRPr lang="tr-TR" sz="2800" b="1" dirty="0">
                  <a:solidFill>
                    <a:srgbClr val="FF0000"/>
                  </a:solidFill>
                </a:endParaRPr>
              </a:p>
            </p:txBody>
          </p:sp>
          <p:sp>
            <p:nvSpPr>
              <p:cNvPr id="68" name="Ellipse 44"/>
              <p:cNvSpPr/>
              <p:nvPr/>
            </p:nvSpPr>
            <p:spPr bwMode="auto">
              <a:xfrm rot="21448895">
                <a:off x="1123368" y="3364387"/>
                <a:ext cx="344538" cy="360389"/>
              </a:xfrm>
              <a:prstGeom prst="ellipse">
                <a:avLst/>
              </a:prstGeom>
              <a:gradFill flip="none" rotWithShape="1">
                <a:gsLst>
                  <a:gs pos="0">
                    <a:srgbClr val="FFFF00">
                      <a:lumMod val="90000"/>
                    </a:srgbClr>
                  </a:gs>
                  <a:gs pos="100000">
                    <a:srgbClr val="C00000"/>
                  </a:gs>
                </a:gsLst>
                <a:path path="circle">
                  <a:fillToRect l="50000" t="50000" r="50000" b="50000"/>
                </a:path>
                <a:tileRect/>
              </a:gradFill>
              <a:ln w="9525" cap="flat" cmpd="sng" algn="ctr">
                <a:solidFill>
                  <a:srgbClr val="A27B00"/>
                </a:solidFill>
                <a:prstDash val="solid"/>
              </a:ln>
              <a:effectLst>
                <a:innerShdw blurRad="190500" dist="114300" dir="5640000">
                  <a:srgbClr val="000000">
                    <a:alpha val="37000"/>
                  </a:srgbClr>
                </a:innerShdw>
              </a:effectLst>
            </p:spPr>
            <p:txBody>
              <a:bodyPr anchor="ctr"/>
              <a:lstStyle/>
              <a:p>
                <a:pPr algn="ctr" defTabSz="914400">
                  <a:defRPr/>
                </a:pPr>
                <a:r>
                  <a:rPr lang="tr-TR" b="1" dirty="0" smtClean="0">
                    <a:solidFill>
                      <a:schemeClr val="accent4">
                        <a:lumMod val="75000"/>
                      </a:schemeClr>
                    </a:solidFill>
                    <a:latin typeface="Calibri" pitchFamily="-112" charset="0"/>
                    <a:ea typeface="ＭＳ Ｐゴシック" pitchFamily="-112" charset="-128"/>
                    <a:cs typeface="ＭＳ Ｐゴシック" charset="0"/>
                  </a:rPr>
                  <a:t>8</a:t>
                </a:r>
                <a:endParaRPr lang="da-DK" b="1" dirty="0">
                  <a:solidFill>
                    <a:schemeClr val="accent4">
                      <a:lumMod val="75000"/>
                    </a:schemeClr>
                  </a:solidFill>
                  <a:latin typeface="Calibri" pitchFamily="-112" charset="0"/>
                  <a:ea typeface="ＭＳ Ｐゴシック" pitchFamily="-112" charset="-128"/>
                  <a:cs typeface="ＭＳ Ｐゴシック" charset="0"/>
                </a:endParaRPr>
              </a:p>
            </p:txBody>
          </p:sp>
        </p:grpSp>
        <p:sp>
          <p:nvSpPr>
            <p:cNvPr id="63" name="62 Metin kutusu"/>
            <p:cNvSpPr txBox="1"/>
            <p:nvPr/>
          </p:nvSpPr>
          <p:spPr>
            <a:xfrm>
              <a:off x="179512" y="5563392"/>
              <a:ext cx="2685592" cy="799628"/>
            </a:xfrm>
            <a:prstGeom prst="rect">
              <a:avLst/>
            </a:prstGeom>
            <a:noFill/>
          </p:spPr>
          <p:txBody>
            <a:bodyPr wrap="square" rtlCol="0">
              <a:spAutoFit/>
            </a:bodyPr>
            <a:lstStyle/>
            <a:p>
              <a:r>
                <a:rPr lang="tr-TR" sz="1200" b="1" dirty="0" smtClean="0"/>
                <a:t>Mükellef e-Defterini ve uygulamadan indirdiği beratı  yasal saklama süresince muhafaza eder</a:t>
              </a:r>
              <a:endParaRPr lang="tr-TR" sz="1200" b="1" dirty="0"/>
            </a:p>
          </p:txBody>
        </p:sp>
      </p:grpSp>
      <p:cxnSp>
        <p:nvCxnSpPr>
          <p:cNvPr id="71" name="70 Düz Ok Bağlayıcısı"/>
          <p:cNvCxnSpPr/>
          <p:nvPr/>
        </p:nvCxnSpPr>
        <p:spPr>
          <a:xfrm>
            <a:off x="1691680" y="1700808"/>
            <a:ext cx="576064"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3" name="72 Düz Ok Bağlayıcısı"/>
          <p:cNvCxnSpPr/>
          <p:nvPr/>
        </p:nvCxnSpPr>
        <p:spPr>
          <a:xfrm flipV="1">
            <a:off x="4067944" y="1700808"/>
            <a:ext cx="432048" cy="23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4" name="73 Düz Ok Bağlayıcısı"/>
          <p:cNvCxnSpPr/>
          <p:nvPr/>
        </p:nvCxnSpPr>
        <p:spPr>
          <a:xfrm flipV="1">
            <a:off x="6372200" y="1628800"/>
            <a:ext cx="504056" cy="23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7" name="76 Düz Ok Bağlayıcısı"/>
          <p:cNvCxnSpPr/>
          <p:nvPr/>
        </p:nvCxnSpPr>
        <p:spPr>
          <a:xfrm flipH="1">
            <a:off x="6228184" y="5085184"/>
            <a:ext cx="576064"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9" name="78 Düz Ok Bağlayıcısı"/>
          <p:cNvCxnSpPr/>
          <p:nvPr/>
        </p:nvCxnSpPr>
        <p:spPr>
          <a:xfrm flipH="1">
            <a:off x="4716016" y="5085184"/>
            <a:ext cx="576064"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82" name="81 Grup"/>
          <p:cNvGrpSpPr/>
          <p:nvPr/>
        </p:nvGrpSpPr>
        <p:grpSpPr>
          <a:xfrm>
            <a:off x="1502469" y="4671963"/>
            <a:ext cx="1080120" cy="835487"/>
            <a:chOff x="2051720" y="3933056"/>
            <a:chExt cx="1080120" cy="835487"/>
          </a:xfrm>
        </p:grpSpPr>
        <p:cxnSp>
          <p:nvCxnSpPr>
            <p:cNvPr id="83" name="82 Dirsek Bağlayıcısı"/>
            <p:cNvCxnSpPr/>
            <p:nvPr/>
          </p:nvCxnSpPr>
          <p:spPr>
            <a:xfrm rot="10800000" flipV="1">
              <a:off x="2051720" y="4365104"/>
              <a:ext cx="1080120" cy="403439"/>
            </a:xfrm>
            <a:prstGeom prst="bent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4" name="83 Dirsek Bağlayıcısı"/>
            <p:cNvCxnSpPr/>
            <p:nvPr/>
          </p:nvCxnSpPr>
          <p:spPr>
            <a:xfrm rot="10800000">
              <a:off x="2051720" y="3933056"/>
              <a:ext cx="1080120" cy="403439"/>
            </a:xfrm>
            <a:prstGeom prst="bent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cxnSp>
        <p:nvCxnSpPr>
          <p:cNvPr id="85" name="84 Düz Ok Bağlayıcısı"/>
          <p:cNvCxnSpPr/>
          <p:nvPr/>
        </p:nvCxnSpPr>
        <p:spPr>
          <a:xfrm>
            <a:off x="7812360" y="2996952"/>
            <a:ext cx="0" cy="100811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89" name="Picture 2" descr="http://www.medyaurfa.net/wp-content/uploads/2012/07/gelir-idaresi-ba%C5%9Fkanl%C4%B1%C4%9F%C4%B1.jpg"/>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091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1"/>
                                        </p:tgtEl>
                                        <p:attrNameLst>
                                          <p:attrName>style.visibility</p:attrName>
                                        </p:attrNameLst>
                                      </p:cBhvr>
                                      <p:to>
                                        <p:strVal val="visible"/>
                                      </p:to>
                                    </p:set>
                                    <p:animEffect transition="in" filter="wipe(left)">
                                      <p:cBhvr>
                                        <p:cTn id="11" dur="2000"/>
                                        <p:tgtEl>
                                          <p:spTgt spid="71"/>
                                        </p:tgtEl>
                                      </p:cBhvr>
                                    </p:animEffect>
                                  </p:childTnLst>
                                </p:cTn>
                              </p:par>
                            </p:childTnLst>
                          </p:cTn>
                        </p:par>
                        <p:par>
                          <p:cTn id="12" fill="hold">
                            <p:stCondLst>
                              <p:cond delay="4000"/>
                            </p:stCondLst>
                            <p:childTnLst>
                              <p:par>
                                <p:cTn id="13" presetID="22" presetClass="entr" presetSubtype="8"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2000"/>
                                        <p:tgtEl>
                                          <p:spTgt spid="13"/>
                                        </p:tgtEl>
                                      </p:cBhvr>
                                    </p:animEffect>
                                  </p:childTnLst>
                                </p:cTn>
                              </p:par>
                            </p:childTnLst>
                          </p:cTn>
                        </p:par>
                        <p:par>
                          <p:cTn id="16" fill="hold">
                            <p:stCondLst>
                              <p:cond delay="6000"/>
                            </p:stCondLst>
                            <p:childTnLst>
                              <p:par>
                                <p:cTn id="17" presetID="22" presetClass="entr" presetSubtype="8"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left)">
                                      <p:cBhvr>
                                        <p:cTn id="19" dur="2000"/>
                                        <p:tgtEl>
                                          <p:spTgt spid="73"/>
                                        </p:tgtEl>
                                      </p:cBhvr>
                                    </p:animEffect>
                                  </p:childTnLst>
                                </p:cTn>
                              </p:par>
                            </p:childTnLst>
                          </p:cTn>
                        </p:par>
                        <p:par>
                          <p:cTn id="20" fill="hold">
                            <p:stCondLst>
                              <p:cond delay="8000"/>
                            </p:stCondLst>
                            <p:childTnLst>
                              <p:par>
                                <p:cTn id="21" presetID="22" presetClass="entr" presetSubtype="8"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2000"/>
                                        <p:tgtEl>
                                          <p:spTgt spid="25"/>
                                        </p:tgtEl>
                                      </p:cBhvr>
                                    </p:animEffect>
                                  </p:childTnLst>
                                </p:cTn>
                              </p:par>
                            </p:childTnLst>
                          </p:cTn>
                        </p:par>
                        <p:par>
                          <p:cTn id="24" fill="hold">
                            <p:stCondLst>
                              <p:cond delay="10000"/>
                            </p:stCondLst>
                            <p:childTnLst>
                              <p:par>
                                <p:cTn id="25" presetID="22" presetClass="entr" presetSubtype="8" fill="hold"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left)">
                                      <p:cBhvr>
                                        <p:cTn id="27" dur="2000"/>
                                        <p:tgtEl>
                                          <p:spTgt spid="74"/>
                                        </p:tgtEl>
                                      </p:cBhvr>
                                    </p:animEffect>
                                  </p:childTnLst>
                                </p:cTn>
                              </p:par>
                            </p:childTnLst>
                          </p:cTn>
                        </p:par>
                        <p:par>
                          <p:cTn id="28" fill="hold">
                            <p:stCondLst>
                              <p:cond delay="12000"/>
                            </p:stCondLst>
                            <p:childTnLst>
                              <p:par>
                                <p:cTn id="29" presetID="22" presetClass="entr" presetSubtype="8"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left)">
                                      <p:cBhvr>
                                        <p:cTn id="31" dur="2000"/>
                                        <p:tgtEl>
                                          <p:spTgt spid="32"/>
                                        </p:tgtEl>
                                      </p:cBhvr>
                                    </p:animEffect>
                                  </p:childTnLst>
                                </p:cTn>
                              </p:par>
                            </p:childTnLst>
                          </p:cTn>
                        </p:par>
                        <p:par>
                          <p:cTn id="32" fill="hold">
                            <p:stCondLst>
                              <p:cond delay="14000"/>
                            </p:stCondLst>
                            <p:childTnLst>
                              <p:par>
                                <p:cTn id="33" presetID="22" presetClass="entr" presetSubtype="1" fill="hold" nodeType="after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wipe(up)">
                                      <p:cBhvr>
                                        <p:cTn id="35" dur="2000"/>
                                        <p:tgtEl>
                                          <p:spTgt spid="85"/>
                                        </p:tgtEl>
                                      </p:cBhvr>
                                    </p:animEffect>
                                  </p:childTnLst>
                                </p:cTn>
                              </p:par>
                            </p:childTnLst>
                          </p:cTn>
                        </p:par>
                        <p:par>
                          <p:cTn id="36" fill="hold">
                            <p:stCondLst>
                              <p:cond delay="16000"/>
                            </p:stCondLst>
                            <p:childTnLst>
                              <p:par>
                                <p:cTn id="37" presetID="22" presetClass="entr" presetSubtype="2"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2000"/>
                                        <p:tgtEl>
                                          <p:spTgt spid="37"/>
                                        </p:tgtEl>
                                      </p:cBhvr>
                                    </p:animEffect>
                                  </p:childTnLst>
                                </p:cTn>
                              </p:par>
                            </p:childTnLst>
                          </p:cTn>
                        </p:par>
                        <p:par>
                          <p:cTn id="40" fill="hold">
                            <p:stCondLst>
                              <p:cond delay="18000"/>
                            </p:stCondLst>
                            <p:childTnLst>
                              <p:par>
                                <p:cTn id="41" presetID="22" presetClass="entr" presetSubtype="2" fill="hold" nodeType="afterEffect">
                                  <p:stCondLst>
                                    <p:cond delay="0"/>
                                  </p:stCondLst>
                                  <p:childTnLst>
                                    <p:set>
                                      <p:cBhvr>
                                        <p:cTn id="42" dur="1" fill="hold">
                                          <p:stCondLst>
                                            <p:cond delay="0"/>
                                          </p:stCondLst>
                                        </p:cTn>
                                        <p:tgtEl>
                                          <p:spTgt spid="77"/>
                                        </p:tgtEl>
                                        <p:attrNameLst>
                                          <p:attrName>style.visibility</p:attrName>
                                        </p:attrNameLst>
                                      </p:cBhvr>
                                      <p:to>
                                        <p:strVal val="visible"/>
                                      </p:to>
                                    </p:set>
                                    <p:animEffect transition="in" filter="wipe(right)">
                                      <p:cBhvr>
                                        <p:cTn id="43" dur="2000"/>
                                        <p:tgtEl>
                                          <p:spTgt spid="77"/>
                                        </p:tgtEl>
                                      </p:cBhvr>
                                    </p:animEffect>
                                  </p:childTnLst>
                                </p:cTn>
                              </p:par>
                            </p:childTnLst>
                          </p:cTn>
                        </p:par>
                        <p:par>
                          <p:cTn id="44" fill="hold">
                            <p:stCondLst>
                              <p:cond delay="20000"/>
                            </p:stCondLst>
                            <p:childTnLst>
                              <p:par>
                                <p:cTn id="45" presetID="22" presetClass="entr" presetSubtype="2" fill="hold" nodeType="after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wipe(right)">
                                      <p:cBhvr>
                                        <p:cTn id="47" dur="2000"/>
                                        <p:tgtEl>
                                          <p:spTgt spid="42"/>
                                        </p:tgtEl>
                                      </p:cBhvr>
                                    </p:animEffect>
                                  </p:childTnLst>
                                </p:cTn>
                              </p:par>
                            </p:childTnLst>
                          </p:cTn>
                        </p:par>
                        <p:par>
                          <p:cTn id="48" fill="hold">
                            <p:stCondLst>
                              <p:cond delay="22000"/>
                            </p:stCondLst>
                            <p:childTnLst>
                              <p:par>
                                <p:cTn id="49" presetID="22" presetClass="entr" presetSubtype="2" fill="hold" nodeType="afterEffect">
                                  <p:stCondLst>
                                    <p:cond delay="0"/>
                                  </p:stCondLst>
                                  <p:childTnLst>
                                    <p:set>
                                      <p:cBhvr>
                                        <p:cTn id="50" dur="1" fill="hold">
                                          <p:stCondLst>
                                            <p:cond delay="0"/>
                                          </p:stCondLst>
                                        </p:cTn>
                                        <p:tgtEl>
                                          <p:spTgt spid="79"/>
                                        </p:tgtEl>
                                        <p:attrNameLst>
                                          <p:attrName>style.visibility</p:attrName>
                                        </p:attrNameLst>
                                      </p:cBhvr>
                                      <p:to>
                                        <p:strVal val="visible"/>
                                      </p:to>
                                    </p:set>
                                    <p:animEffect transition="in" filter="wipe(right)">
                                      <p:cBhvr>
                                        <p:cTn id="51" dur="2000"/>
                                        <p:tgtEl>
                                          <p:spTgt spid="79"/>
                                        </p:tgtEl>
                                      </p:cBhvr>
                                    </p:animEffect>
                                  </p:childTnLst>
                                </p:cTn>
                              </p:par>
                            </p:childTnLst>
                          </p:cTn>
                        </p:par>
                        <p:par>
                          <p:cTn id="52" fill="hold">
                            <p:stCondLst>
                              <p:cond delay="24000"/>
                            </p:stCondLst>
                            <p:childTnLst>
                              <p:par>
                                <p:cTn id="53" presetID="22" presetClass="entr" presetSubtype="2"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right)">
                                      <p:cBhvr>
                                        <p:cTn id="55" dur="2000"/>
                                        <p:tgtEl>
                                          <p:spTgt spid="47"/>
                                        </p:tgtEl>
                                      </p:cBhvr>
                                    </p:animEffect>
                                  </p:childTnLst>
                                </p:cTn>
                              </p:par>
                            </p:childTnLst>
                          </p:cTn>
                        </p:par>
                        <p:par>
                          <p:cTn id="56" fill="hold">
                            <p:stCondLst>
                              <p:cond delay="26000"/>
                            </p:stCondLst>
                            <p:childTnLst>
                              <p:par>
                                <p:cTn id="57" presetID="22" presetClass="entr" presetSubtype="2" fill="hold" nodeType="afterEffect">
                                  <p:stCondLst>
                                    <p:cond delay="0"/>
                                  </p:stCondLst>
                                  <p:childTnLst>
                                    <p:set>
                                      <p:cBhvr>
                                        <p:cTn id="58" dur="1" fill="hold">
                                          <p:stCondLst>
                                            <p:cond delay="0"/>
                                          </p:stCondLst>
                                        </p:cTn>
                                        <p:tgtEl>
                                          <p:spTgt spid="82"/>
                                        </p:tgtEl>
                                        <p:attrNameLst>
                                          <p:attrName>style.visibility</p:attrName>
                                        </p:attrNameLst>
                                      </p:cBhvr>
                                      <p:to>
                                        <p:strVal val="visible"/>
                                      </p:to>
                                    </p:set>
                                    <p:animEffect transition="in" filter="wipe(right)">
                                      <p:cBhvr>
                                        <p:cTn id="59" dur="2000"/>
                                        <p:tgtEl>
                                          <p:spTgt spid="82"/>
                                        </p:tgtEl>
                                      </p:cBhvr>
                                    </p:animEffect>
                                  </p:childTnLst>
                                </p:cTn>
                              </p:par>
                            </p:childTnLst>
                          </p:cTn>
                        </p:par>
                        <p:par>
                          <p:cTn id="60" fill="hold">
                            <p:stCondLst>
                              <p:cond delay="28000"/>
                            </p:stCondLst>
                            <p:childTnLst>
                              <p:par>
                                <p:cTn id="61" presetID="22" presetClass="entr" presetSubtype="2" fill="hold"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wipe(right)">
                                      <p:cBhvr>
                                        <p:cTn id="63" dur="2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0"/>
          <p:cNvSpPr/>
          <p:nvPr/>
        </p:nvSpPr>
        <p:spPr>
          <a:xfrm>
            <a:off x="0" y="5010156"/>
            <a:ext cx="9144000" cy="1847844"/>
          </a:xfrm>
          <a:prstGeom prst="rect">
            <a:avLst/>
          </a:prstGeom>
          <a:gradFill>
            <a:gsLst>
              <a:gs pos="61000">
                <a:schemeClr val="bg1">
                  <a:alpha val="0"/>
                </a:schemeClr>
              </a:gs>
              <a:gs pos="100000">
                <a:schemeClr val="bg1">
                  <a:lumMod val="85000"/>
                </a:schemeClr>
              </a:gs>
            </a:gsLs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sp>
        <p:nvSpPr>
          <p:cNvPr id="7" name="Rectangle 30"/>
          <p:cNvSpPr/>
          <p:nvPr/>
        </p:nvSpPr>
        <p:spPr>
          <a:xfrm rot="10800000">
            <a:off x="0" y="3929066"/>
            <a:ext cx="9144000" cy="2928934"/>
          </a:xfrm>
          <a:prstGeom prst="rect">
            <a:avLst/>
          </a:prstGeom>
          <a:gradFill>
            <a:gsLst>
              <a:gs pos="61000">
                <a:schemeClr val="bg1">
                  <a:alpha val="0"/>
                </a:schemeClr>
              </a:gs>
              <a:gs pos="100000">
                <a:schemeClr val="bg1">
                  <a:lumMod val="85000"/>
                </a:schemeClr>
              </a:gs>
            </a:gsLs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sp>
        <p:nvSpPr>
          <p:cNvPr id="3" name="2 Dikdörtgen"/>
          <p:cNvSpPr/>
          <p:nvPr/>
        </p:nvSpPr>
        <p:spPr>
          <a:xfrm>
            <a:off x="2015716" y="640023"/>
            <a:ext cx="5112568" cy="584775"/>
          </a:xfrm>
          <a:prstGeom prst="rect">
            <a:avLst/>
          </a:prstGeom>
        </p:spPr>
        <p:txBody>
          <a:bodyPr wrap="square">
            <a:spAutoFit/>
          </a:bodyPr>
          <a:lstStyle/>
          <a:p>
            <a:pPr algn="ctr"/>
            <a:r>
              <a:rPr lang="tr-TR" sz="3200" b="1" dirty="0" smtClean="0">
                <a:solidFill>
                  <a:srgbClr val="C00000"/>
                </a:solidFill>
                <a:latin typeface="Arial" pitchFamily="34" charset="0"/>
                <a:cs typeface="Arial" pitchFamily="34" charset="0"/>
              </a:rPr>
              <a:t>MUHAFAZA VE İBRAZ</a:t>
            </a:r>
            <a:endParaRPr lang="tr-TR" sz="3200" b="1" dirty="0">
              <a:solidFill>
                <a:srgbClr val="C00000"/>
              </a:solidFill>
              <a:latin typeface="Arial" pitchFamily="34" charset="0"/>
              <a:cs typeface="Arial" pitchFamily="34" charset="0"/>
            </a:endParaRPr>
          </a:p>
        </p:txBody>
      </p:sp>
      <p:grpSp>
        <p:nvGrpSpPr>
          <p:cNvPr id="14" name="44 Grup"/>
          <p:cNvGrpSpPr/>
          <p:nvPr/>
        </p:nvGrpSpPr>
        <p:grpSpPr>
          <a:xfrm>
            <a:off x="1292138" y="1633990"/>
            <a:ext cx="3214613" cy="3376166"/>
            <a:chOff x="683568" y="1124744"/>
            <a:chExt cx="3214613" cy="3376166"/>
          </a:xfrm>
        </p:grpSpPr>
        <p:grpSp>
          <p:nvGrpSpPr>
            <p:cNvPr id="15" name="22 Grup"/>
            <p:cNvGrpSpPr/>
            <p:nvPr/>
          </p:nvGrpSpPr>
          <p:grpSpPr>
            <a:xfrm>
              <a:off x="683568" y="1268760"/>
              <a:ext cx="2981325" cy="3232150"/>
              <a:chOff x="2195736" y="2060848"/>
              <a:chExt cx="2981325" cy="3232150"/>
            </a:xfrm>
          </p:grpSpPr>
          <p:grpSp>
            <p:nvGrpSpPr>
              <p:cNvPr id="25" name="Group 3"/>
              <p:cNvGrpSpPr>
                <a:grpSpLocks/>
              </p:cNvGrpSpPr>
              <p:nvPr/>
            </p:nvGrpSpPr>
            <p:grpSpPr bwMode="auto">
              <a:xfrm>
                <a:off x="2195736" y="2060848"/>
                <a:ext cx="2981325" cy="3232150"/>
                <a:chOff x="1820" y="1338"/>
                <a:chExt cx="1302" cy="1412"/>
              </a:xfrm>
            </p:grpSpPr>
            <p:sp>
              <p:nvSpPr>
                <p:cNvPr id="27" name="Freeform 4"/>
                <p:cNvSpPr>
                  <a:spLocks/>
                </p:cNvSpPr>
                <p:nvPr/>
              </p:nvSpPr>
              <p:spPr bwMode="auto">
                <a:xfrm>
                  <a:off x="2149" y="1338"/>
                  <a:ext cx="973" cy="1412"/>
                </a:xfrm>
                <a:custGeom>
                  <a:avLst/>
                  <a:gdLst>
                    <a:gd name="T0" fmla="*/ 0 w 704"/>
                    <a:gd name="T1" fmla="*/ 13032 h 1021"/>
                    <a:gd name="T2" fmla="*/ 13184 w 704"/>
                    <a:gd name="T3" fmla="*/ 49972 h 1021"/>
                    <a:gd name="T4" fmla="*/ 19969 w 704"/>
                    <a:gd name="T5" fmla="*/ 22364 h 1021"/>
                    <a:gd name="T6" fmla="*/ 10494 w 704"/>
                    <a:gd name="T7" fmla="*/ 13661 h 1021"/>
                    <a:gd name="T8" fmla="*/ 12764 w 704"/>
                    <a:gd name="T9" fmla="*/ 0 h 1021"/>
                    <a:gd name="T10" fmla="*/ 0 w 704"/>
                    <a:gd name="T11" fmla="*/ 13032 h 1021"/>
                    <a:gd name="T12" fmla="*/ 0 60000 65536"/>
                    <a:gd name="T13" fmla="*/ 0 60000 65536"/>
                    <a:gd name="T14" fmla="*/ 0 60000 65536"/>
                    <a:gd name="T15" fmla="*/ 0 60000 65536"/>
                    <a:gd name="T16" fmla="*/ 0 60000 65536"/>
                    <a:gd name="T17" fmla="*/ 0 60000 65536"/>
                    <a:gd name="T18" fmla="*/ 0 w 704"/>
                    <a:gd name="T19" fmla="*/ 0 h 1021"/>
                    <a:gd name="T20" fmla="*/ 704 w 704"/>
                    <a:gd name="T21" fmla="*/ 1021 h 1021"/>
                  </a:gdLst>
                  <a:ahLst/>
                  <a:cxnLst>
                    <a:cxn ang="T12">
                      <a:pos x="T0" y="T1"/>
                    </a:cxn>
                    <a:cxn ang="T13">
                      <a:pos x="T2" y="T3"/>
                    </a:cxn>
                    <a:cxn ang="T14">
                      <a:pos x="T4" y="T5"/>
                    </a:cxn>
                    <a:cxn ang="T15">
                      <a:pos x="T6" y="T7"/>
                    </a:cxn>
                    <a:cxn ang="T16">
                      <a:pos x="T8" y="T9"/>
                    </a:cxn>
                    <a:cxn ang="T17">
                      <a:pos x="T10" y="T11"/>
                    </a:cxn>
                  </a:cxnLst>
                  <a:rect l="T18" t="T19" r="T20" b="T21"/>
                  <a:pathLst>
                    <a:path w="704" h="1021">
                      <a:moveTo>
                        <a:pt x="0" y="266"/>
                      </a:moveTo>
                      <a:cubicBezTo>
                        <a:pt x="0" y="412"/>
                        <a:pt x="126" y="1021"/>
                        <a:pt x="271" y="1021"/>
                      </a:cubicBezTo>
                      <a:cubicBezTo>
                        <a:pt x="704" y="955"/>
                        <a:pt x="650" y="533"/>
                        <a:pt x="411" y="457"/>
                      </a:cubicBezTo>
                      <a:cubicBezTo>
                        <a:pt x="258" y="409"/>
                        <a:pt x="212" y="360"/>
                        <a:pt x="216" y="279"/>
                      </a:cubicBezTo>
                      <a:cubicBezTo>
                        <a:pt x="224" y="133"/>
                        <a:pt x="408" y="0"/>
                        <a:pt x="263" y="0"/>
                      </a:cubicBezTo>
                      <a:cubicBezTo>
                        <a:pt x="118" y="0"/>
                        <a:pt x="0" y="119"/>
                        <a:pt x="0" y="266"/>
                      </a:cubicBezTo>
                      <a:close/>
                    </a:path>
                  </a:pathLst>
                </a:custGeom>
                <a:gradFill rotWithShape="1">
                  <a:gsLst>
                    <a:gs pos="0">
                      <a:srgbClr val="000000"/>
                    </a:gs>
                    <a:gs pos="50000">
                      <a:srgbClr val="595959"/>
                    </a:gs>
                    <a:gs pos="100000">
                      <a:srgbClr val="000000"/>
                    </a:gs>
                  </a:gsLst>
                  <a:lin ang="5400000" scaled="1"/>
                </a:gradFill>
                <a:ln w="9525">
                  <a:noFill/>
                  <a:miter lim="800000"/>
                  <a:headEnd/>
                  <a:tailEnd/>
                </a:ln>
              </p:spPr>
              <p:txBody>
                <a:bodyPr/>
                <a:lstStyle/>
                <a:p>
                  <a:endParaRPr lang="en-US"/>
                </a:p>
              </p:txBody>
            </p:sp>
            <p:sp>
              <p:nvSpPr>
                <p:cNvPr id="28" name="Freeform 5"/>
                <p:cNvSpPr>
                  <a:spLocks/>
                </p:cNvSpPr>
                <p:nvPr/>
              </p:nvSpPr>
              <p:spPr bwMode="auto">
                <a:xfrm>
                  <a:off x="1820" y="1340"/>
                  <a:ext cx="1053" cy="1410"/>
                </a:xfrm>
                <a:custGeom>
                  <a:avLst/>
                  <a:gdLst>
                    <a:gd name="T0" fmla="*/ 36948 w 762"/>
                    <a:gd name="T1" fmla="*/ 37308 h 1020"/>
                    <a:gd name="T2" fmla="*/ 24623 w 762"/>
                    <a:gd name="T3" fmla="*/ 24842 h 1020"/>
                    <a:gd name="T4" fmla="*/ 12321 w 762"/>
                    <a:gd name="T5" fmla="*/ 12340 h 1020"/>
                    <a:gd name="T6" fmla="*/ 24598 w 762"/>
                    <a:gd name="T7" fmla="*/ 0 h 1020"/>
                    <a:gd name="T8" fmla="*/ 728 w 762"/>
                    <a:gd name="T9" fmla="*/ 18875 h 1020"/>
                    <a:gd name="T10" fmla="*/ 0 w 762"/>
                    <a:gd name="T11" fmla="*/ 24870 h 1020"/>
                    <a:gd name="T12" fmla="*/ 24653 w 762"/>
                    <a:gd name="T13" fmla="*/ 49653 h 1020"/>
                    <a:gd name="T14" fmla="*/ 36948 w 762"/>
                    <a:gd name="T15" fmla="*/ 37308 h 1020"/>
                    <a:gd name="T16" fmla="*/ 0 60000 65536"/>
                    <a:gd name="T17" fmla="*/ 0 60000 65536"/>
                    <a:gd name="T18" fmla="*/ 0 60000 65536"/>
                    <a:gd name="T19" fmla="*/ 0 60000 65536"/>
                    <a:gd name="T20" fmla="*/ 0 60000 65536"/>
                    <a:gd name="T21" fmla="*/ 0 60000 65536"/>
                    <a:gd name="T22" fmla="*/ 0 60000 65536"/>
                    <a:gd name="T23" fmla="*/ 0 60000 65536"/>
                    <a:gd name="T24" fmla="*/ 0 w 762"/>
                    <a:gd name="T25" fmla="*/ 0 h 1020"/>
                    <a:gd name="T26" fmla="*/ 762 w 762"/>
                    <a:gd name="T27" fmla="*/ 1020 h 102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62" h="1020">
                      <a:moveTo>
                        <a:pt x="762" y="766"/>
                      </a:moveTo>
                      <a:cubicBezTo>
                        <a:pt x="762" y="624"/>
                        <a:pt x="648" y="510"/>
                        <a:pt x="508" y="510"/>
                      </a:cubicBezTo>
                      <a:cubicBezTo>
                        <a:pt x="368" y="510"/>
                        <a:pt x="254" y="396"/>
                        <a:pt x="254" y="254"/>
                      </a:cubicBezTo>
                      <a:cubicBezTo>
                        <a:pt x="254" y="114"/>
                        <a:pt x="367" y="1"/>
                        <a:pt x="507" y="0"/>
                      </a:cubicBezTo>
                      <a:cubicBezTo>
                        <a:pt x="269" y="2"/>
                        <a:pt x="69" y="166"/>
                        <a:pt x="15" y="388"/>
                      </a:cubicBezTo>
                      <a:cubicBezTo>
                        <a:pt x="5" y="427"/>
                        <a:pt x="0" y="468"/>
                        <a:pt x="0" y="511"/>
                      </a:cubicBezTo>
                      <a:cubicBezTo>
                        <a:pt x="0" y="792"/>
                        <a:pt x="228" y="1020"/>
                        <a:pt x="509" y="1020"/>
                      </a:cubicBezTo>
                      <a:cubicBezTo>
                        <a:pt x="649" y="1020"/>
                        <a:pt x="762" y="906"/>
                        <a:pt x="762" y="766"/>
                      </a:cubicBezTo>
                      <a:close/>
                    </a:path>
                  </a:pathLst>
                </a:custGeom>
                <a:gradFill rotWithShape="1">
                  <a:gsLst>
                    <a:gs pos="0">
                      <a:schemeClr val="bg1">
                        <a:lumMod val="75000"/>
                      </a:schemeClr>
                    </a:gs>
                    <a:gs pos="100000">
                      <a:schemeClr val="tx1">
                        <a:lumMod val="75000"/>
                        <a:lumOff val="25000"/>
                      </a:schemeClr>
                    </a:gs>
                  </a:gsLst>
                  <a:lin ang="5400000" scaled="1"/>
                </a:gradFill>
                <a:ln w="9525">
                  <a:noFill/>
                  <a:miter lim="800000"/>
                  <a:headEnd/>
                  <a:tailEnd/>
                </a:ln>
              </p:spPr>
              <p:txBody>
                <a:bodyPr/>
                <a:lstStyle/>
                <a:p>
                  <a:endParaRPr lang="en-US"/>
                </a:p>
              </p:txBody>
            </p:sp>
          </p:grpSp>
          <p:sp>
            <p:nvSpPr>
              <p:cNvPr id="26" name="Rectangle 13"/>
              <p:cNvSpPr>
                <a:spLocks noChangeArrowheads="1"/>
              </p:cNvSpPr>
              <p:nvPr/>
            </p:nvSpPr>
            <p:spPr bwMode="gray">
              <a:xfrm>
                <a:off x="2451517" y="4113871"/>
                <a:ext cx="1971675" cy="467257"/>
              </a:xfrm>
              <a:prstGeom prst="rect">
                <a:avLst/>
              </a:prstGeom>
              <a:noFill/>
              <a:ln w="12700">
                <a:noFill/>
                <a:miter lim="800000"/>
                <a:headEnd/>
                <a:tailEnd/>
              </a:ln>
              <a:effectLst/>
            </p:spPr>
            <p:txBody>
              <a:bodyPr lIns="0" tIns="0" rIns="0" bIns="0" anchor="ctr"/>
              <a:lstStyle/>
              <a:p>
                <a:pPr algn="ctr" defTabSz="801688" eaLnBrk="0" fontAlgn="auto" hangingPunct="0">
                  <a:spcBef>
                    <a:spcPts val="0"/>
                  </a:spcBef>
                  <a:spcAft>
                    <a:spcPts val="0"/>
                  </a:spcAft>
                  <a:defRPr/>
                </a:pPr>
                <a:r>
                  <a:rPr lang="tr-TR" sz="2000" b="1" kern="0" dirty="0" smtClean="0">
                    <a:solidFill>
                      <a:srgbClr val="FFFFFF"/>
                    </a:solidFill>
                  </a:rPr>
                  <a:t>e-Defter </a:t>
                </a:r>
              </a:p>
              <a:p>
                <a:pPr algn="ctr" defTabSz="801688" eaLnBrk="0" fontAlgn="auto" hangingPunct="0">
                  <a:spcBef>
                    <a:spcPts val="0"/>
                  </a:spcBef>
                  <a:spcAft>
                    <a:spcPts val="0"/>
                  </a:spcAft>
                  <a:defRPr/>
                </a:pPr>
                <a:r>
                  <a:rPr lang="tr-TR" sz="2000" b="1" kern="0" dirty="0" smtClean="0">
                    <a:solidFill>
                      <a:srgbClr val="FFFFFF"/>
                    </a:solidFill>
                  </a:rPr>
                  <a:t>Beratı</a:t>
                </a:r>
              </a:p>
            </p:txBody>
          </p:sp>
        </p:grpSp>
        <p:grpSp>
          <p:nvGrpSpPr>
            <p:cNvPr id="16" name="Grup 2"/>
            <p:cNvGrpSpPr/>
            <p:nvPr/>
          </p:nvGrpSpPr>
          <p:grpSpPr>
            <a:xfrm>
              <a:off x="1475656" y="1124744"/>
              <a:ext cx="2422525" cy="3366588"/>
              <a:chOff x="4139952" y="1988840"/>
              <a:chExt cx="2422525" cy="3366588"/>
            </a:xfrm>
          </p:grpSpPr>
          <p:sp>
            <p:nvSpPr>
              <p:cNvPr id="20" name="Freeform 44"/>
              <p:cNvSpPr>
                <a:spLocks/>
              </p:cNvSpPr>
              <p:nvPr/>
            </p:nvSpPr>
            <p:spPr bwMode="auto">
              <a:xfrm>
                <a:off x="4860032" y="3645024"/>
                <a:ext cx="1036503" cy="1710404"/>
              </a:xfrm>
              <a:custGeom>
                <a:avLst/>
                <a:gdLst>
                  <a:gd name="T0" fmla="*/ 2147483647 w 437"/>
                  <a:gd name="T1" fmla="*/ 2147483647 h 717"/>
                  <a:gd name="T2" fmla="*/ 2147483647 w 437"/>
                  <a:gd name="T3" fmla="*/ 2147483647 h 717"/>
                  <a:gd name="T4" fmla="*/ 2147483647 w 437"/>
                  <a:gd name="T5" fmla="*/ 2147483647 h 717"/>
                  <a:gd name="T6" fmla="*/ 2147483647 w 437"/>
                  <a:gd name="T7" fmla="*/ 2147483647 h 717"/>
                  <a:gd name="T8" fmla="*/ 2147483647 w 437"/>
                  <a:gd name="T9" fmla="*/ 2147483647 h 717"/>
                  <a:gd name="T10" fmla="*/ 0 60000 65536"/>
                  <a:gd name="T11" fmla="*/ 0 60000 65536"/>
                  <a:gd name="T12" fmla="*/ 0 60000 65536"/>
                  <a:gd name="T13" fmla="*/ 0 60000 65536"/>
                  <a:gd name="T14" fmla="*/ 0 60000 65536"/>
                  <a:gd name="T15" fmla="*/ 0 w 437"/>
                  <a:gd name="T16" fmla="*/ 0 h 717"/>
                  <a:gd name="T17" fmla="*/ 437 w 437"/>
                  <a:gd name="T18" fmla="*/ 717 h 717"/>
                </a:gdLst>
                <a:ahLst/>
                <a:cxnLst>
                  <a:cxn ang="T10">
                    <a:pos x="T0" y="T1"/>
                  </a:cxn>
                  <a:cxn ang="T11">
                    <a:pos x="T2" y="T3"/>
                  </a:cxn>
                  <a:cxn ang="T12">
                    <a:pos x="T4" y="T5"/>
                  </a:cxn>
                  <a:cxn ang="T13">
                    <a:pos x="T6" y="T7"/>
                  </a:cxn>
                  <a:cxn ang="T14">
                    <a:pos x="T8" y="T9"/>
                  </a:cxn>
                </a:cxnLst>
                <a:rect l="T15" t="T16" r="T17" b="T18"/>
                <a:pathLst>
                  <a:path w="437" h="717">
                    <a:moveTo>
                      <a:pt x="417" y="364"/>
                    </a:moveTo>
                    <a:cubicBezTo>
                      <a:pt x="417" y="170"/>
                      <a:pt x="217" y="0"/>
                      <a:pt x="267" y="95"/>
                    </a:cubicBezTo>
                    <a:cubicBezTo>
                      <a:pt x="437" y="415"/>
                      <a:pt x="168" y="527"/>
                      <a:pt x="58" y="628"/>
                    </a:cubicBezTo>
                    <a:cubicBezTo>
                      <a:pt x="0" y="681"/>
                      <a:pt x="1" y="717"/>
                      <a:pt x="67" y="717"/>
                    </a:cubicBezTo>
                    <a:cubicBezTo>
                      <a:pt x="260" y="717"/>
                      <a:pt x="417" y="559"/>
                      <a:pt x="417" y="364"/>
                    </a:cubicBezTo>
                  </a:path>
                </a:pathLst>
              </a:custGeom>
              <a:gradFill rotWithShape="1">
                <a:gsLst>
                  <a:gs pos="0">
                    <a:srgbClr val="000000"/>
                  </a:gs>
                  <a:gs pos="50000">
                    <a:srgbClr val="595959"/>
                  </a:gs>
                  <a:gs pos="100000">
                    <a:srgbClr val="000000"/>
                  </a:gs>
                </a:gsLst>
                <a:lin ang="5400000" scaled="1"/>
              </a:gradFill>
              <a:ln w="9525">
                <a:noFill/>
                <a:miter lim="800000"/>
                <a:headEnd/>
                <a:tailEnd/>
              </a:ln>
            </p:spPr>
            <p:txBody>
              <a:bodyPr/>
              <a:lstStyle/>
              <a:p>
                <a:endParaRPr lang="en-US"/>
              </a:p>
            </p:txBody>
          </p:sp>
          <p:grpSp>
            <p:nvGrpSpPr>
              <p:cNvPr id="21" name="29 Grup"/>
              <p:cNvGrpSpPr/>
              <p:nvPr/>
            </p:nvGrpSpPr>
            <p:grpSpPr>
              <a:xfrm>
                <a:off x="4139952" y="1988840"/>
                <a:ext cx="2422525" cy="3363839"/>
                <a:chOff x="4283968" y="1844824"/>
                <a:chExt cx="2422525" cy="3363839"/>
              </a:xfrm>
            </p:grpSpPr>
            <p:sp>
              <p:nvSpPr>
                <p:cNvPr id="22" name="Freeform 45"/>
                <p:cNvSpPr>
                  <a:spLocks/>
                </p:cNvSpPr>
                <p:nvPr/>
              </p:nvSpPr>
              <p:spPr bwMode="auto">
                <a:xfrm>
                  <a:off x="4283968" y="1979693"/>
                  <a:ext cx="2422525" cy="3228970"/>
                </a:xfrm>
                <a:custGeom>
                  <a:avLst/>
                  <a:gdLst>
                    <a:gd name="T0" fmla="*/ 2147483647 w 1021"/>
                    <a:gd name="T1" fmla="*/ 0 h 1354"/>
                    <a:gd name="T2" fmla="*/ 2147483647 w 1021"/>
                    <a:gd name="T3" fmla="*/ 0 h 1354"/>
                    <a:gd name="T4" fmla="*/ 0 w 1021"/>
                    <a:gd name="T5" fmla="*/ 2147483647 h 1354"/>
                    <a:gd name="T6" fmla="*/ 2147483647 w 1021"/>
                    <a:gd name="T7" fmla="*/ 2147483647 h 1354"/>
                    <a:gd name="T8" fmla="*/ 2147483647 w 1021"/>
                    <a:gd name="T9" fmla="*/ 2147483647 h 1354"/>
                    <a:gd name="T10" fmla="*/ 2147483647 w 1021"/>
                    <a:gd name="T11" fmla="*/ 2147483647 h 1354"/>
                    <a:gd name="T12" fmla="*/ 2147483647 w 1021"/>
                    <a:gd name="T13" fmla="*/ 2147483647 h 1354"/>
                    <a:gd name="T14" fmla="*/ 2147483647 w 1021"/>
                    <a:gd name="T15" fmla="*/ 2147483647 h 1354"/>
                    <a:gd name="T16" fmla="*/ 2147483647 w 1021"/>
                    <a:gd name="T17" fmla="*/ 0 h 1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21"/>
                    <a:gd name="T28" fmla="*/ 0 h 1354"/>
                    <a:gd name="T29" fmla="*/ 1021 w 1021"/>
                    <a:gd name="T30" fmla="*/ 1354 h 1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21" h="1354">
                      <a:moveTo>
                        <a:pt x="341" y="0"/>
                      </a:moveTo>
                      <a:cubicBezTo>
                        <a:pt x="340" y="0"/>
                        <a:pt x="337" y="0"/>
                        <a:pt x="336" y="0"/>
                      </a:cubicBezTo>
                      <a:cubicBezTo>
                        <a:pt x="151" y="1"/>
                        <a:pt x="0" y="151"/>
                        <a:pt x="0" y="337"/>
                      </a:cubicBezTo>
                      <a:cubicBezTo>
                        <a:pt x="0" y="526"/>
                        <a:pt x="152" y="677"/>
                        <a:pt x="339" y="677"/>
                      </a:cubicBezTo>
                      <a:cubicBezTo>
                        <a:pt x="525" y="677"/>
                        <a:pt x="677" y="828"/>
                        <a:pt x="677" y="1017"/>
                      </a:cubicBezTo>
                      <a:cubicBezTo>
                        <a:pt x="677" y="1203"/>
                        <a:pt x="525" y="1354"/>
                        <a:pt x="340" y="1354"/>
                      </a:cubicBezTo>
                      <a:cubicBezTo>
                        <a:pt x="340" y="1354"/>
                        <a:pt x="340" y="1354"/>
                        <a:pt x="341" y="1354"/>
                      </a:cubicBezTo>
                      <a:cubicBezTo>
                        <a:pt x="716" y="1354"/>
                        <a:pt x="1021" y="1051"/>
                        <a:pt x="1021" y="677"/>
                      </a:cubicBezTo>
                      <a:cubicBezTo>
                        <a:pt x="1021" y="304"/>
                        <a:pt x="716" y="0"/>
                        <a:pt x="341" y="0"/>
                      </a:cubicBezTo>
                    </a:path>
                  </a:pathLst>
                </a:custGeom>
                <a:gradFill rotWithShape="1">
                  <a:gsLst>
                    <a:gs pos="0">
                      <a:schemeClr val="accent1">
                        <a:lumMod val="60000"/>
                        <a:lumOff val="40000"/>
                      </a:schemeClr>
                    </a:gs>
                    <a:gs pos="100000">
                      <a:schemeClr val="accent1"/>
                    </a:gs>
                  </a:gsLst>
                  <a:lin ang="5400000" scaled="1"/>
                </a:gradFill>
                <a:ln w="9525">
                  <a:noFill/>
                  <a:miter lim="800000"/>
                  <a:headEnd/>
                  <a:tailEnd/>
                </a:ln>
              </p:spPr>
              <p:txBody>
                <a:bodyPr/>
                <a:lstStyle/>
                <a:p>
                  <a:endParaRPr lang="en-US"/>
                </a:p>
              </p:txBody>
            </p:sp>
            <p:sp>
              <p:nvSpPr>
                <p:cNvPr id="23" name="Oval 56"/>
                <p:cNvSpPr>
                  <a:spLocks noChangeArrowheads="1"/>
                </p:cNvSpPr>
                <p:nvPr/>
              </p:nvSpPr>
              <p:spPr bwMode="auto">
                <a:xfrm>
                  <a:off x="4289201" y="1844824"/>
                  <a:ext cx="1842634" cy="977526"/>
                </a:xfrm>
                <a:prstGeom prst="ellipse">
                  <a:avLst/>
                </a:prstGeom>
                <a:gradFill rotWithShape="1">
                  <a:gsLst>
                    <a:gs pos="0">
                      <a:srgbClr val="FFFFFF">
                        <a:alpha val="52000"/>
                      </a:srgbClr>
                    </a:gs>
                    <a:gs pos="100000">
                      <a:srgbClr val="FFFFFF">
                        <a:alpha val="0"/>
                      </a:srgbClr>
                    </a:gs>
                  </a:gsLst>
                  <a:lin ang="5400000" scaled="1"/>
                </a:gradFill>
                <a:ln w="9525">
                  <a:noFill/>
                  <a:round/>
                  <a:headEnd/>
                  <a:tailEnd/>
                </a:ln>
                <a:effectLst>
                  <a:softEdge rad="127000"/>
                </a:effectLst>
              </p:spPr>
              <p:txBody>
                <a:bodyPr wrap="none" anchor="ctr"/>
                <a:lstStyle/>
                <a:p>
                  <a:pPr fontAlgn="auto">
                    <a:spcBef>
                      <a:spcPts val="0"/>
                    </a:spcBef>
                    <a:spcAft>
                      <a:spcPts val="0"/>
                    </a:spcAft>
                    <a:defRPr/>
                  </a:pPr>
                  <a:endParaRPr lang="en-US" kern="0">
                    <a:solidFill>
                      <a:sysClr val="windowText" lastClr="000000"/>
                    </a:solidFill>
                    <a:cs typeface="+mn-cs"/>
                  </a:endParaRPr>
                </a:p>
              </p:txBody>
            </p:sp>
            <p:sp>
              <p:nvSpPr>
                <p:cNvPr id="24" name="Rectangle 13"/>
                <p:cNvSpPr>
                  <a:spLocks noChangeArrowheads="1"/>
                </p:cNvSpPr>
                <p:nvPr/>
              </p:nvSpPr>
              <p:spPr bwMode="gray">
                <a:xfrm>
                  <a:off x="4860032" y="2996952"/>
                  <a:ext cx="1695450" cy="369888"/>
                </a:xfrm>
                <a:prstGeom prst="rect">
                  <a:avLst/>
                </a:prstGeom>
                <a:noFill/>
                <a:ln w="12700">
                  <a:noFill/>
                  <a:miter lim="800000"/>
                  <a:headEnd/>
                  <a:tailEnd/>
                </a:ln>
                <a:effectLst/>
              </p:spPr>
              <p:txBody>
                <a:bodyPr lIns="0" tIns="0" rIns="0" bIns="0" anchor="ctr"/>
                <a:lstStyle/>
                <a:p>
                  <a:pPr algn="ctr" defTabSz="801688" eaLnBrk="0" fontAlgn="auto" hangingPunct="0">
                    <a:spcBef>
                      <a:spcPts val="0"/>
                    </a:spcBef>
                    <a:spcAft>
                      <a:spcPts val="0"/>
                    </a:spcAft>
                    <a:defRPr/>
                  </a:pPr>
                  <a:r>
                    <a:rPr lang="tr-TR" sz="2000" b="1" kern="0" dirty="0" smtClean="0">
                      <a:solidFill>
                        <a:srgbClr val="FFFFFF"/>
                      </a:solidFill>
                      <a:cs typeface="+mn-cs"/>
                    </a:rPr>
                    <a:t>e-Defter</a:t>
                  </a:r>
                  <a:endParaRPr lang="en-US" sz="2000" b="1" kern="0" dirty="0">
                    <a:solidFill>
                      <a:srgbClr val="FFFFFF"/>
                    </a:solidFill>
                    <a:cs typeface="+mn-cs"/>
                  </a:endParaRPr>
                </a:p>
              </p:txBody>
            </p:sp>
          </p:grpSp>
        </p:grpSp>
      </p:grpSp>
      <p:sp>
        <p:nvSpPr>
          <p:cNvPr id="29" name="45 Metin kutusu"/>
          <p:cNvSpPr txBox="1"/>
          <p:nvPr/>
        </p:nvSpPr>
        <p:spPr>
          <a:xfrm>
            <a:off x="4572000" y="2168307"/>
            <a:ext cx="4104456" cy="2677656"/>
          </a:xfrm>
          <a:prstGeom prst="rect">
            <a:avLst/>
          </a:prstGeom>
          <a:noFill/>
        </p:spPr>
        <p:txBody>
          <a:bodyPr wrap="square" rtlCol="0">
            <a:spAutoFit/>
          </a:bodyPr>
          <a:lstStyle/>
          <a:p>
            <a:pPr marL="342900" indent="-342900" algn="just">
              <a:buFont typeface="Wingdings" pitchFamily="2" charset="2"/>
              <a:buChar char="Ø"/>
            </a:pPr>
            <a:r>
              <a:rPr lang="tr-TR" sz="2400" dirty="0" smtClean="0"/>
              <a:t>Elektronik defterler, istenildiğinde ibraz edilmek üzere ilgili olduğu beratları (mükellef tarafından </a:t>
            </a:r>
            <a:r>
              <a:rPr lang="tr-TR" sz="2400" smtClean="0"/>
              <a:t>imzalanan beratlar ile) </a:t>
            </a:r>
            <a:r>
              <a:rPr lang="tr-TR" sz="2400" dirty="0" smtClean="0"/>
              <a:t>ile birlikte muhafaza edilmek zorundadır.</a:t>
            </a:r>
            <a:endParaRPr lang="tr-TR" sz="2400" dirty="0"/>
          </a:p>
        </p:txBody>
      </p:sp>
      <p:pic>
        <p:nvPicPr>
          <p:cNvPr id="30"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5340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etin kutusu 6"/>
          <p:cNvSpPr txBox="1"/>
          <p:nvPr/>
        </p:nvSpPr>
        <p:spPr>
          <a:xfrm>
            <a:off x="2750290" y="5666576"/>
            <a:ext cx="3677700" cy="461665"/>
          </a:xfrm>
          <a:prstGeom prst="rect">
            <a:avLst/>
          </a:prstGeom>
          <a:noFill/>
        </p:spPr>
        <p:txBody>
          <a:bodyPr wrap="square" rtlCol="0">
            <a:spAutoFit/>
          </a:bodyPr>
          <a:lstStyle/>
          <a:p>
            <a:pPr algn="ctr"/>
            <a:r>
              <a:rPr lang="tr-TR" sz="2400" b="1" u="sng" dirty="0" smtClean="0"/>
              <a:t>edefter@gelirler.gov.tr</a:t>
            </a:r>
            <a:endParaRPr lang="tr-TR" sz="2400" b="1" u="sng" dirty="0"/>
          </a:p>
        </p:txBody>
      </p:sp>
      <p:pic>
        <p:nvPicPr>
          <p:cNvPr id="8" name="Picture 5" descr="C:\Users\Administrator\Desktop\LOGO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7944" y="5897409"/>
            <a:ext cx="946636" cy="113199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4"/>
          <p:cNvSpPr txBox="1">
            <a:spLocks noChangeArrowheads="1"/>
          </p:cNvSpPr>
          <p:nvPr/>
        </p:nvSpPr>
        <p:spPr>
          <a:xfrm>
            <a:off x="1058069" y="2276872"/>
            <a:ext cx="7027863" cy="1224136"/>
          </a:xfrm>
          <a:prstGeom prst="rect">
            <a:avLst/>
          </a:prstGeom>
        </p:spPr>
        <p:txBody>
          <a:bodyPr vert="horz" lIns="0" tIns="0" rIns="0" bIns="0" rtlCol="0" anchor="ctr">
            <a:normAutofit fontScale="92500" lnSpcReduction="10000"/>
          </a:bodyPr>
          <a:lstStyle>
            <a:lvl1pPr algn="l" defTabSz="914400" rtl="0" eaLnBrk="1" latinLnBrk="0" hangingPunct="1">
              <a:spcBef>
                <a:spcPct val="0"/>
              </a:spcBef>
              <a:buNone/>
              <a:defRPr sz="3000" b="1" kern="1200">
                <a:solidFill>
                  <a:schemeClr val="tx1"/>
                </a:solidFill>
                <a:latin typeface="+mj-lt"/>
                <a:ea typeface="+mj-ea"/>
                <a:cs typeface="+mj-cs"/>
              </a:defRPr>
            </a:lvl1pPr>
          </a:lstStyle>
          <a:p>
            <a:pPr algn="ctr"/>
            <a:r>
              <a:rPr lang="tr-TR" sz="4800" dirty="0" smtClean="0">
                <a:effectLst>
                  <a:outerShdw blurRad="38100" dist="38100" dir="2700000" algn="tl">
                    <a:srgbClr val="000000">
                      <a:alpha val="43137"/>
                    </a:srgbClr>
                  </a:outerShdw>
                </a:effectLst>
                <a:latin typeface="Algerian" pitchFamily="82" charset="0"/>
              </a:rPr>
              <a:t>  </a:t>
            </a:r>
            <a:r>
              <a:rPr lang="tr-TR" sz="4800" i="1" dirty="0" smtClean="0">
                <a:solidFill>
                  <a:srgbClr val="FF0000"/>
                </a:solidFill>
                <a:latin typeface="+mn-lt"/>
                <a:ea typeface="+mn-ea"/>
                <a:cs typeface="+mn-cs"/>
              </a:rPr>
              <a:t>e-Defter Uygulaması</a:t>
            </a:r>
          </a:p>
          <a:p>
            <a:pPr algn="ctr"/>
            <a:r>
              <a:rPr lang="tr-TR" sz="4800" i="1" dirty="0" smtClean="0">
                <a:solidFill>
                  <a:srgbClr val="FF0000"/>
                </a:solidFill>
                <a:latin typeface="+mn-lt"/>
                <a:ea typeface="+mn-ea"/>
                <a:cs typeface="+mn-cs"/>
              </a:rPr>
              <a:t>Dikkat Edilecek Hususlar</a:t>
            </a:r>
            <a:endParaRPr lang="tr-TR" sz="4800" i="1" dirty="0">
              <a:solidFill>
                <a:srgbClr val="FF0000"/>
              </a:solidFill>
              <a:latin typeface="+mn-lt"/>
              <a:ea typeface="+mn-ea"/>
              <a:cs typeface="+mn-cs"/>
            </a:endParaRPr>
          </a:p>
        </p:txBody>
      </p:sp>
      <p:pic>
        <p:nvPicPr>
          <p:cNvPr id="6"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1244" y="6165304"/>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96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700808"/>
            <a:ext cx="8229600" cy="3989040"/>
          </a:xfrm>
        </p:spPr>
        <p:txBody>
          <a:bodyPr>
            <a:normAutofit fontScale="92500" lnSpcReduction="20000"/>
          </a:bodyPr>
          <a:lstStyle/>
          <a:p>
            <a:pPr marL="0" indent="0" algn="just">
              <a:buNone/>
            </a:pPr>
            <a:r>
              <a:rPr lang="tr-TR" b="1" dirty="0" smtClean="0">
                <a:solidFill>
                  <a:schemeClr val="tx1"/>
                </a:solidFill>
              </a:rPr>
              <a:t>	</a:t>
            </a:r>
          </a:p>
          <a:p>
            <a:pPr marL="0" indent="0" algn="just">
              <a:lnSpc>
                <a:spcPct val="150000"/>
              </a:lnSpc>
              <a:buNone/>
            </a:pPr>
            <a:r>
              <a:rPr lang="tr-TR" sz="2600" dirty="0" smtClean="0"/>
              <a:t>Mükelleflerin </a:t>
            </a:r>
            <a:r>
              <a:rPr lang="tr-TR" sz="2600" dirty="0"/>
              <a:t>e-Defterlerinde kullanacakları unvan, ticaret sicil gazetesinde yer aldığı biçimde kısaltma yapılmaksızın eksiksiz </a:t>
            </a:r>
            <a:r>
              <a:rPr lang="tr-TR" sz="2600" dirty="0" smtClean="0"/>
              <a:t>biçimde yazılmalıdır. </a:t>
            </a:r>
          </a:p>
          <a:p>
            <a:pPr marL="0" indent="0" algn="just">
              <a:lnSpc>
                <a:spcPct val="150000"/>
              </a:lnSpc>
              <a:buNone/>
            </a:pPr>
            <a:endParaRPr lang="tr-TR" sz="2600" dirty="0"/>
          </a:p>
          <a:p>
            <a:pPr marL="0" indent="0" algn="just">
              <a:lnSpc>
                <a:spcPct val="150000"/>
              </a:lnSpc>
              <a:buNone/>
            </a:pPr>
            <a:r>
              <a:rPr lang="tr-TR" sz="2600" dirty="0" smtClean="0"/>
              <a:t>Mükellefler</a:t>
            </a:r>
            <a:r>
              <a:rPr lang="tr-TR" sz="2600" dirty="0"/>
              <a:t>, şubeli defter oluşturulmak istendiğinde bu alan </a:t>
            </a:r>
            <a:r>
              <a:rPr lang="tr-TR" sz="2600" dirty="0" err="1"/>
              <a:t>çoklanmalı</a:t>
            </a:r>
            <a:r>
              <a:rPr lang="tr-TR" sz="2600" dirty="0"/>
              <a:t> ve sırasıyla kurum unvanı, </a:t>
            </a:r>
            <a:r>
              <a:rPr lang="tr-TR" sz="2600" dirty="0" smtClean="0"/>
              <a:t>şube ismi</a:t>
            </a:r>
            <a:r>
              <a:rPr lang="tr-TR" sz="2600" dirty="0"/>
              <a:t>, şube </a:t>
            </a:r>
            <a:r>
              <a:rPr lang="tr-TR" sz="2600" dirty="0" err="1"/>
              <a:t>no</a:t>
            </a:r>
            <a:r>
              <a:rPr lang="tr-TR" sz="2600" dirty="0"/>
              <a:t> şeklinde bilgiler de eklenmelidir</a:t>
            </a:r>
            <a:r>
              <a:rPr lang="tr-TR" sz="2600" dirty="0" smtClean="0"/>
              <a:t>. </a:t>
            </a:r>
            <a:endParaRPr lang="tr-TR" sz="2600" dirty="0"/>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a:t>
            </a:r>
            <a:r>
              <a:rPr lang="tr-TR" sz="3600" dirty="0" err="1" smtClean="0">
                <a:solidFill>
                  <a:srgbClr val="FF0000"/>
                </a:solidFill>
              </a:rPr>
              <a:t>Ünvan</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86051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1844824"/>
            <a:ext cx="8229600" cy="3989040"/>
          </a:xfrm>
        </p:spPr>
        <p:txBody>
          <a:bodyPr>
            <a:noAutofit/>
          </a:bodyPr>
          <a:lstStyle/>
          <a:p>
            <a:pPr marL="0" indent="0" algn="just">
              <a:lnSpc>
                <a:spcPct val="150000"/>
              </a:lnSpc>
              <a:buNone/>
            </a:pPr>
            <a:r>
              <a:rPr lang="tr-TR" sz="2800" dirty="0" smtClean="0"/>
              <a:t>Mali </a:t>
            </a:r>
            <a:r>
              <a:rPr lang="tr-TR" sz="2800" dirty="0"/>
              <a:t>yılın </a:t>
            </a:r>
            <a:r>
              <a:rPr lang="tr-TR" sz="2800" dirty="0" smtClean="0"/>
              <a:t>başlangıcını ve sonunu (Bir </a:t>
            </a:r>
            <a:r>
              <a:rPr lang="tr-TR" sz="2800" dirty="0"/>
              <a:t>yıllık </a:t>
            </a:r>
            <a:r>
              <a:rPr lang="tr-TR" sz="2800" dirty="0" smtClean="0"/>
              <a:t>süreyi) ifade eder. </a:t>
            </a:r>
          </a:p>
          <a:p>
            <a:pPr marL="0" indent="0" algn="just">
              <a:lnSpc>
                <a:spcPct val="150000"/>
              </a:lnSpc>
              <a:buNone/>
            </a:pPr>
            <a:endParaRPr lang="tr-TR" sz="2800" dirty="0" smtClean="0"/>
          </a:p>
          <a:p>
            <a:pPr marL="0" indent="0" algn="just">
              <a:lnSpc>
                <a:spcPct val="150000"/>
              </a:lnSpc>
              <a:buNone/>
            </a:pPr>
            <a:r>
              <a:rPr lang="tr-TR" sz="2800" dirty="0" smtClean="0"/>
              <a:t>Hesap </a:t>
            </a:r>
            <a:r>
              <a:rPr lang="tr-TR" sz="2800" dirty="0"/>
              <a:t>dönemine ait tarihler, </a:t>
            </a:r>
            <a:r>
              <a:rPr lang="tr-TR" sz="2800" dirty="0" smtClean="0"/>
              <a:t>bir hesap </a:t>
            </a:r>
            <a:r>
              <a:rPr lang="tr-TR" sz="2800" dirty="0"/>
              <a:t>dönemi içerisinde oluşturulan tüm defter parçalarında aynı olmalıdır</a:t>
            </a:r>
            <a:r>
              <a:rPr lang="tr-TR" sz="2800" dirty="0" smtClean="0"/>
              <a:t>.</a:t>
            </a:r>
            <a:endParaRPr lang="tr-TR" sz="2800" b="1" dirty="0">
              <a:solidFill>
                <a:schemeClr val="tx1"/>
              </a:solidFill>
            </a:endParaRP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Hesap Dönemi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4069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844824"/>
            <a:ext cx="8229600" cy="3989040"/>
          </a:xfrm>
        </p:spPr>
        <p:txBody>
          <a:bodyPr>
            <a:noAutofit/>
          </a:bodyPr>
          <a:lstStyle/>
          <a:p>
            <a:pPr marL="0" indent="0" algn="just">
              <a:lnSpc>
                <a:spcPct val="150000"/>
              </a:lnSpc>
              <a:buNone/>
            </a:pPr>
            <a:r>
              <a:rPr lang="tr-TR" dirty="0" smtClean="0"/>
              <a:t>SM/SMMM </a:t>
            </a:r>
            <a:r>
              <a:rPr lang="tr-TR" dirty="0"/>
              <a:t>veya YMM bir işletme için defter oluşturuyorsa, bu durumda SM/SMMM </a:t>
            </a:r>
            <a:r>
              <a:rPr lang="tr-TR" dirty="0" smtClean="0"/>
              <a:t>veya YMM’ye </a:t>
            </a:r>
            <a:r>
              <a:rPr lang="tr-TR" dirty="0"/>
              <a:t>ait unvan ve ad-soyadı yazılacaktır. </a:t>
            </a:r>
            <a:endParaRPr lang="tr-TR" dirty="0" smtClean="0"/>
          </a:p>
          <a:p>
            <a:pPr marL="0" indent="0" algn="just">
              <a:lnSpc>
                <a:spcPct val="150000"/>
              </a:lnSpc>
              <a:buNone/>
            </a:pPr>
            <a:r>
              <a:rPr lang="tr-TR" dirty="0" smtClean="0"/>
              <a:t>Eğer </a:t>
            </a:r>
            <a:r>
              <a:rPr lang="tr-TR" dirty="0"/>
              <a:t>defterler işletme bünyesinde tutuluyorsa, </a:t>
            </a:r>
            <a:r>
              <a:rPr lang="tr-TR" dirty="0" smtClean="0"/>
              <a:t>bu alana </a:t>
            </a:r>
            <a:r>
              <a:rPr lang="tr-TR" dirty="0"/>
              <a:t>işletmenin muhasebe bölüm yetkilisinin unvanı ve </a:t>
            </a:r>
            <a:r>
              <a:rPr lang="tr-TR" dirty="0" smtClean="0"/>
              <a:t>adı-soyadı yazılacaktır.</a:t>
            </a:r>
          </a:p>
          <a:p>
            <a:pPr marL="0" indent="0" algn="just">
              <a:lnSpc>
                <a:spcPct val="150000"/>
              </a:lnSpc>
              <a:buNone/>
            </a:pPr>
            <a:r>
              <a:rPr lang="tr-TR" dirty="0" smtClean="0"/>
              <a:t>Eğer </a:t>
            </a:r>
            <a:r>
              <a:rPr lang="tr-TR" dirty="0"/>
              <a:t>defterler işletme bünyesinde </a:t>
            </a:r>
            <a:r>
              <a:rPr lang="tr-TR" dirty="0" smtClean="0"/>
              <a:t>tutuluyorsa, sözleşme bilgisi alana </a:t>
            </a:r>
            <a:r>
              <a:rPr lang="tr-TR" dirty="0"/>
              <a:t>tire(-) işareti </a:t>
            </a:r>
            <a:r>
              <a:rPr lang="tr-TR" dirty="0" smtClean="0"/>
              <a:t>konulması gerekmektedir. </a:t>
            </a:r>
            <a:endParaRPr lang="tr-TR" b="1" dirty="0">
              <a:solidFill>
                <a:schemeClr val="tx1"/>
              </a:solidFill>
            </a:endParaRP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SM-SMMM-YMM Bilgisi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45004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Autofit/>
          </a:bodyPr>
          <a:lstStyle/>
          <a:p>
            <a:pPr marL="0" indent="0" algn="just">
              <a:lnSpc>
                <a:spcPct val="170000"/>
              </a:lnSpc>
              <a:buNone/>
            </a:pPr>
            <a:r>
              <a:rPr lang="tr-TR" sz="3200" dirty="0" smtClean="0"/>
              <a:t>Bu </a:t>
            </a:r>
            <a:r>
              <a:rPr lang="tr-TR" sz="3200" dirty="0"/>
              <a:t>defterin oluşturulduğu tarihe tekabül etmektedir ve herhangi bir şekilde bu tarih </a:t>
            </a:r>
            <a:r>
              <a:rPr lang="tr-TR" sz="3200" dirty="0" smtClean="0"/>
              <a:t>üzerinde değişiklik </a:t>
            </a:r>
            <a:r>
              <a:rPr lang="tr-TR" sz="3200" b="1" dirty="0"/>
              <a:t>yapılmamalıdır</a:t>
            </a:r>
            <a:r>
              <a:rPr lang="tr-TR" sz="3200" dirty="0" smtClean="0"/>
              <a:t>. </a:t>
            </a:r>
            <a:endParaRPr lang="tr-TR" sz="3200" b="1" dirty="0">
              <a:solidFill>
                <a:schemeClr val="tx1"/>
              </a:solidFill>
            </a:endParaRP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Oluşturma Tarihi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2243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600201"/>
            <a:ext cx="8229600" cy="3989040"/>
          </a:xfrm>
        </p:spPr>
        <p:txBody>
          <a:bodyPr>
            <a:normAutofit/>
          </a:bodyPr>
          <a:lstStyle/>
          <a:p>
            <a:pPr marL="0" indent="0" algn="just">
              <a:buNone/>
            </a:pPr>
            <a:endParaRPr lang="tr-TR" b="1" dirty="0" smtClean="0">
              <a:solidFill>
                <a:schemeClr val="tx1"/>
              </a:solidFill>
            </a:endParaRPr>
          </a:p>
          <a:p>
            <a:pPr marL="0" indent="0" algn="just">
              <a:buNone/>
            </a:pPr>
            <a:r>
              <a:rPr lang="tr-TR" b="1" dirty="0" smtClean="0">
                <a:solidFill>
                  <a:schemeClr val="tx1"/>
                </a:solidFill>
              </a:rPr>
              <a:t>	</a:t>
            </a:r>
            <a:r>
              <a:rPr lang="tr-TR" dirty="0"/>
              <a:t/>
            </a:r>
            <a:br>
              <a:rPr lang="tr-TR" dirty="0"/>
            </a:br>
            <a:r>
              <a:rPr lang="tr-TR" sz="3200" dirty="0"/>
              <a:t>Bir defter parçasının kapsadığı dönem </a:t>
            </a:r>
            <a:r>
              <a:rPr lang="tr-TR" sz="3200" dirty="0" smtClean="0"/>
              <a:t>başlangıcını / sonunu </a:t>
            </a:r>
            <a:r>
              <a:rPr lang="tr-TR" sz="3200" dirty="0"/>
              <a:t>ifade etmektedir</a:t>
            </a:r>
            <a:r>
              <a:rPr lang="tr-TR" sz="3200" dirty="0" smtClean="0"/>
              <a:t>. </a:t>
            </a:r>
          </a:p>
          <a:p>
            <a:pPr marL="0" indent="0" algn="just">
              <a:buNone/>
            </a:pPr>
            <a:endParaRPr lang="tr-TR" sz="3200" dirty="0" smtClean="0"/>
          </a:p>
          <a:p>
            <a:pPr marL="0" indent="0" algn="just">
              <a:buNone/>
            </a:pPr>
            <a:r>
              <a:rPr lang="tr-TR" sz="3200" dirty="0" smtClean="0"/>
              <a:t>Oluşturulan </a:t>
            </a:r>
            <a:r>
              <a:rPr lang="tr-TR" sz="3200" dirty="0"/>
              <a:t>defter parçasının, kapsadığı tarih aralığının </a:t>
            </a:r>
            <a:r>
              <a:rPr lang="tr-TR" sz="3200" dirty="0" smtClean="0"/>
              <a:t>başlangıcı / sonu </a:t>
            </a:r>
            <a:r>
              <a:rPr lang="tr-TR" sz="3200" dirty="0"/>
              <a:t>yazılmalıdır</a:t>
            </a:r>
            <a:r>
              <a:rPr lang="tr-TR" sz="3200" dirty="0" smtClean="0"/>
              <a:t>. </a:t>
            </a:r>
            <a:endParaRPr lang="tr-TR" sz="3200" b="1" dirty="0">
              <a:solidFill>
                <a:schemeClr val="tx1"/>
              </a:solidFill>
            </a:endParaRP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Dönem Başlangıcı-Sonu</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56722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88840"/>
            <a:ext cx="8229600" cy="3989040"/>
          </a:xfrm>
        </p:spPr>
        <p:txBody>
          <a:bodyPr>
            <a:noAutofit/>
          </a:bodyPr>
          <a:lstStyle/>
          <a:p>
            <a:pPr marL="0" indent="0" algn="just">
              <a:lnSpc>
                <a:spcPct val="150000"/>
              </a:lnSpc>
              <a:buNone/>
            </a:pPr>
            <a:r>
              <a:rPr lang="tr-TR" sz="2000" dirty="0" smtClean="0"/>
              <a:t>Yevmiye </a:t>
            </a:r>
            <a:r>
              <a:rPr lang="tr-TR" sz="2000" dirty="0"/>
              <a:t>kaydını oluşturan operatör bilgisine yer verilecektir. Yevmiye kaydını yapan kişiler kurum içerisinde </a:t>
            </a:r>
            <a:r>
              <a:rPr lang="tr-TR" sz="2000" dirty="0" smtClean="0"/>
              <a:t>yetkilendirme ile </a:t>
            </a:r>
            <a:r>
              <a:rPr lang="tr-TR" sz="2000" dirty="0"/>
              <a:t>belirlenebilir. Bu sorumluluk firmanın kendisindedir</a:t>
            </a:r>
            <a:r>
              <a:rPr lang="tr-TR" sz="2000" dirty="0" smtClean="0"/>
              <a:t>. </a:t>
            </a:r>
          </a:p>
          <a:p>
            <a:pPr marL="0" indent="0" algn="just">
              <a:lnSpc>
                <a:spcPct val="150000"/>
              </a:lnSpc>
              <a:buNone/>
            </a:pPr>
            <a:r>
              <a:rPr lang="tr-TR" sz="2000" dirty="0"/>
              <a:t/>
            </a:r>
            <a:br>
              <a:rPr lang="tr-TR" sz="2000" dirty="0"/>
            </a:br>
            <a:r>
              <a:rPr lang="tr-TR" sz="2000" dirty="0"/>
              <a:t>Bu alana kişi adı yerine, kullanılan otomasyon sistem tanımlamaları da yazılabilir. Ancak </a:t>
            </a:r>
            <a:r>
              <a:rPr lang="tr-TR" sz="2000" dirty="0" smtClean="0"/>
              <a:t>herhangi bir </a:t>
            </a:r>
            <a:r>
              <a:rPr lang="tr-TR" sz="2000" dirty="0"/>
              <a:t>durumda arka planda asıl kaydı yapan kişi bilgisinin de yetkililere detaylı olarak </a:t>
            </a:r>
            <a:r>
              <a:rPr lang="tr-TR" sz="2000" dirty="0" smtClean="0"/>
              <a:t>verilme konusunda </a:t>
            </a:r>
            <a:r>
              <a:rPr lang="tr-TR" sz="2000" dirty="0"/>
              <a:t>kullanıcılar sorumlu olacaktır</a:t>
            </a:r>
            <a:r>
              <a:rPr lang="tr-TR" sz="2000" dirty="0" smtClean="0"/>
              <a:t>. </a:t>
            </a:r>
            <a:endParaRPr lang="tr-TR" sz="2000" b="1" dirty="0">
              <a:solidFill>
                <a:schemeClr val="tx1"/>
              </a:solidFill>
            </a:endParaRP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Giriş Yapan Kişi Bilgisi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58123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rmAutofit lnSpcReduction="10000"/>
          </a:bodyPr>
          <a:lstStyle/>
          <a:p>
            <a:pPr algn="just">
              <a:lnSpc>
                <a:spcPct val="150000"/>
              </a:lnSpc>
            </a:pPr>
            <a:r>
              <a:rPr lang="tr-TR" dirty="0" smtClean="0"/>
              <a:t>Yevmiye </a:t>
            </a:r>
            <a:r>
              <a:rPr lang="tr-TR" dirty="0"/>
              <a:t>tarihi, muhasebe kaydının yapıldığı günün tarihini ifade etmektedir</a:t>
            </a:r>
            <a:r>
              <a:rPr lang="tr-TR" dirty="0" smtClean="0"/>
              <a:t>. </a:t>
            </a:r>
          </a:p>
          <a:p>
            <a:pPr algn="just">
              <a:lnSpc>
                <a:spcPct val="150000"/>
              </a:lnSpc>
            </a:pPr>
            <a:r>
              <a:rPr lang="tr-TR" dirty="0" smtClean="0"/>
              <a:t>Yevmiye </a:t>
            </a:r>
            <a:r>
              <a:rPr lang="tr-TR" dirty="0"/>
              <a:t>tarihi ile </a:t>
            </a:r>
            <a:r>
              <a:rPr lang="tr-TR" dirty="0" smtClean="0"/>
              <a:t>söz konusu </a:t>
            </a:r>
            <a:r>
              <a:rPr lang="tr-TR" dirty="0"/>
              <a:t>muhasebe kaydına esas belge üzerinde yer alan tarihler aynı olmak zorunda değildir. </a:t>
            </a:r>
            <a:endParaRPr lang="tr-TR" dirty="0" smtClean="0"/>
          </a:p>
          <a:p>
            <a:pPr algn="just">
              <a:lnSpc>
                <a:spcPct val="150000"/>
              </a:lnSpc>
            </a:pPr>
            <a:r>
              <a:rPr lang="tr-TR" dirty="0" smtClean="0"/>
              <a:t>Belgelerin </a:t>
            </a:r>
            <a:r>
              <a:rPr lang="tr-TR" dirty="0"/>
              <a:t>muhasebe kaydının yapılması ile ilgili süreler Vergi Usul Kanununda belirlenmiş olup, bu sürelere uyulması zorunludur. </a:t>
            </a: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Kayıt Tarihi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317625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Autofit/>
          </a:bodyPr>
          <a:lstStyle/>
          <a:p>
            <a:pPr marL="0" indent="0" algn="just">
              <a:lnSpc>
                <a:spcPct val="150000"/>
              </a:lnSpc>
              <a:buNone/>
            </a:pPr>
            <a:r>
              <a:rPr lang="tr-TR" sz="1800" dirty="0" smtClean="0">
                <a:latin typeface="Times New Roman" panose="02020603050405020304" pitchFamily="18" charset="0"/>
                <a:cs typeface="Times New Roman" panose="02020603050405020304" pitchFamily="18" charset="0"/>
              </a:rPr>
              <a:t>19 </a:t>
            </a:r>
            <a:r>
              <a:rPr lang="tr-TR" sz="1800" dirty="0">
                <a:latin typeface="Times New Roman" panose="02020603050405020304" pitchFamily="18" charset="0"/>
                <a:cs typeface="Times New Roman" panose="02020603050405020304" pitchFamily="18" charset="0"/>
              </a:rPr>
              <a:t>Aralık 2012 tarih ve 28502 Sayılı Resmi gazetede yayımlanan ‘Ticari Defterlere İlişkin </a:t>
            </a:r>
            <a:r>
              <a:rPr lang="tr-TR" sz="1800" dirty="0" smtClean="0">
                <a:latin typeface="Times New Roman" panose="02020603050405020304" pitchFamily="18" charset="0"/>
                <a:cs typeface="Times New Roman" panose="02020603050405020304" pitchFamily="18" charset="0"/>
              </a:rPr>
              <a:t>Tebliğ’de;</a:t>
            </a:r>
          </a:p>
          <a:p>
            <a:pPr marL="0" indent="0" algn="just">
              <a:lnSpc>
                <a:spcPct val="150000"/>
              </a:lnSpc>
              <a:buNone/>
            </a:pPr>
            <a:r>
              <a:rPr lang="tr-TR" sz="1800" dirty="0" smtClean="0">
                <a:latin typeface="Times New Roman" panose="02020603050405020304" pitchFamily="18" charset="0"/>
                <a:cs typeface="Times New Roman" panose="02020603050405020304" pitchFamily="18" charset="0"/>
              </a:rPr>
              <a:t>“</a:t>
            </a:r>
            <a:r>
              <a:rPr lang="tr-TR" sz="1800" b="1" dirty="0" smtClean="0">
                <a:latin typeface="Times New Roman" panose="02020603050405020304" pitchFamily="18" charset="0"/>
                <a:cs typeface="Times New Roman" panose="02020603050405020304" pitchFamily="18" charset="0"/>
              </a:rPr>
              <a:t>Her </a:t>
            </a:r>
            <a:r>
              <a:rPr lang="tr-TR" sz="1800" b="1" dirty="0">
                <a:latin typeface="Times New Roman" panose="02020603050405020304" pitchFamily="18" charset="0"/>
                <a:cs typeface="Times New Roman" panose="02020603050405020304" pitchFamily="18" charset="0"/>
              </a:rPr>
              <a:t>kaydın dayandığı belgelerin türü ile varsa tarihleri ve sayıları.</a:t>
            </a:r>
            <a:r>
              <a:rPr lang="tr-TR" sz="1800" dirty="0">
                <a:latin typeface="Times New Roman" panose="02020603050405020304" pitchFamily="18" charset="0"/>
                <a:cs typeface="Times New Roman" panose="02020603050405020304" pitchFamily="18" charset="0"/>
              </a:rPr>
              <a:t>” </a:t>
            </a:r>
            <a:r>
              <a:rPr lang="tr-TR" sz="1800" dirty="0" err="1" smtClean="0">
                <a:latin typeface="Times New Roman" panose="02020603050405020304" pitchFamily="18" charset="0"/>
                <a:cs typeface="Times New Roman" panose="02020603050405020304" pitchFamily="18" charset="0"/>
              </a:rPr>
              <a:t>yazılmmalıdır</a:t>
            </a:r>
            <a:r>
              <a:rPr lang="tr-TR" sz="1800" dirty="0" smtClean="0">
                <a:latin typeface="Times New Roman" panose="02020603050405020304" pitchFamily="18" charset="0"/>
                <a:cs typeface="Times New Roman" panose="02020603050405020304" pitchFamily="18" charset="0"/>
              </a:rPr>
              <a:t> hükmü </a:t>
            </a:r>
            <a:r>
              <a:rPr lang="tr-TR" sz="1800" dirty="0">
                <a:latin typeface="Times New Roman" panose="02020603050405020304" pitchFamily="18" charset="0"/>
                <a:cs typeface="Times New Roman" panose="02020603050405020304" pitchFamily="18" charset="0"/>
              </a:rPr>
              <a:t>bulunmaktadır</a:t>
            </a:r>
            <a:r>
              <a:rPr lang="tr-TR" sz="1800"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tr-TR" sz="1800" dirty="0" smtClean="0">
                <a:latin typeface="Times New Roman" panose="02020603050405020304" pitchFamily="18" charset="0"/>
                <a:cs typeface="Times New Roman" panose="02020603050405020304" pitchFamily="18" charset="0"/>
              </a:rPr>
              <a:t>Bu kapsamda;  Çek, Fatura, Müşteri Sipariş Belgesi, Satıcı Sipariş Belgesi, Senet, Navlun, Makbuz belge tipleri kullanılmak zorundadır.</a:t>
            </a:r>
          </a:p>
          <a:p>
            <a:pPr marL="0" indent="0" algn="just">
              <a:lnSpc>
                <a:spcPct val="150000"/>
              </a:lnSpc>
              <a:buNone/>
            </a:pPr>
            <a:r>
              <a:rPr lang="tr-TR" sz="1800" dirty="0" smtClean="0">
                <a:latin typeface="Times New Roman" panose="02020603050405020304" pitchFamily="18" charset="0"/>
                <a:cs typeface="Times New Roman" panose="02020603050405020304" pitchFamily="18" charset="0"/>
              </a:rPr>
              <a:t>Muhasebe kaydının dayandığı yukarıda sayılan belgelerden biri değil ise Diğer (</a:t>
            </a:r>
            <a:r>
              <a:rPr lang="tr-TR" sz="1800" dirty="0" err="1" smtClean="0">
                <a:latin typeface="Times New Roman" panose="02020603050405020304" pitchFamily="18" charset="0"/>
                <a:cs typeface="Times New Roman" panose="02020603050405020304" pitchFamily="18" charset="0"/>
              </a:rPr>
              <a:t>other</a:t>
            </a:r>
            <a:r>
              <a:rPr lang="tr-TR" sz="1800" dirty="0" smtClean="0">
                <a:latin typeface="Times New Roman" panose="02020603050405020304" pitchFamily="18" charset="0"/>
                <a:cs typeface="Times New Roman" panose="02020603050405020304" pitchFamily="18" charset="0"/>
              </a:rPr>
              <a:t>) belge tipinin seçilmesi ve söz konusu belgenin tarihi sayısı ve adının da yazılması gerekmektedir.</a:t>
            </a:r>
          </a:p>
          <a:p>
            <a:pPr marL="0" indent="0" algn="just">
              <a:lnSpc>
                <a:spcPct val="150000"/>
              </a:lnSpc>
              <a:buNone/>
            </a:pPr>
            <a:r>
              <a:rPr lang="tr-TR" sz="1800" dirty="0" smtClean="0">
                <a:latin typeface="Times New Roman" panose="02020603050405020304" pitchFamily="18" charset="0"/>
                <a:cs typeface="Times New Roman" panose="02020603050405020304" pitchFamily="18" charset="0"/>
              </a:rPr>
              <a:t>Muhasebe kaydı bir belgeye dayanıyorsa, belge tiplerinin kullanımına gerek yoktur.</a:t>
            </a:r>
          </a:p>
          <a:p>
            <a:pPr marL="0" indent="0" algn="just">
              <a:lnSpc>
                <a:spcPct val="150000"/>
              </a:lnSpc>
              <a:buNone/>
            </a:pPr>
            <a:r>
              <a:rPr lang="tr-TR" sz="1800" dirty="0">
                <a:latin typeface="Times New Roman" panose="02020603050405020304" pitchFamily="18" charset="0"/>
                <a:cs typeface="Times New Roman" panose="02020603050405020304" pitchFamily="18" charset="0"/>
              </a:rPr>
              <a:t/>
            </a:r>
            <a:br>
              <a:rPr lang="tr-TR" sz="1800" dirty="0">
                <a:latin typeface="Times New Roman" panose="02020603050405020304" pitchFamily="18" charset="0"/>
                <a:cs typeface="Times New Roman" panose="02020603050405020304" pitchFamily="18" charset="0"/>
              </a:rPr>
            </a:br>
            <a:r>
              <a:rPr lang="tr-TR" sz="1800" dirty="0"/>
              <a:t/>
            </a:r>
            <a:br>
              <a:rPr lang="tr-TR" sz="1800" dirty="0"/>
            </a:br>
            <a:r>
              <a:rPr lang="tr-TR" sz="1800" dirty="0"/>
              <a:t/>
            </a:r>
            <a:br>
              <a:rPr lang="tr-TR" sz="1800" dirty="0"/>
            </a:br>
            <a:endParaRPr lang="tr-TR" sz="1800" b="1" dirty="0">
              <a:solidFill>
                <a:schemeClr val="tx1"/>
              </a:solidFill>
            </a:endParaRP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Belge Tipi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658953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07504" y="1340768"/>
            <a:ext cx="9036496" cy="5328591"/>
          </a:xfrm>
        </p:spPr>
        <p:txBody>
          <a:bodyPr>
            <a:noAutofit/>
          </a:bodyPr>
          <a:lstStyle/>
          <a:p>
            <a:pPr marL="0" indent="0" algn="just">
              <a:lnSpc>
                <a:spcPct val="170000"/>
              </a:lnSpc>
              <a:buNone/>
            </a:pPr>
            <a:r>
              <a:rPr lang="tr-TR" sz="1700" dirty="0">
                <a:solidFill>
                  <a:schemeClr val="tx1"/>
                </a:solidFill>
              </a:rPr>
              <a:t> </a:t>
            </a:r>
            <a:r>
              <a:rPr lang="tr-TR" sz="1700" dirty="0" smtClean="0">
                <a:solidFill>
                  <a:schemeClr val="tx1"/>
                </a:solidFill>
              </a:rPr>
              <a:t>       Bilindiği </a:t>
            </a:r>
            <a:r>
              <a:rPr lang="tr-TR" sz="1700" dirty="0">
                <a:solidFill>
                  <a:schemeClr val="tx1"/>
                </a:solidFill>
              </a:rPr>
              <a:t>üzere e-Defter uygulamasında faturalar, “18. Belge Tipi” başlığında açıklandığı gibi her bir fatura ayrı bir </a:t>
            </a:r>
            <a:r>
              <a:rPr lang="tr-TR" sz="1700" dirty="0" smtClean="0">
                <a:solidFill>
                  <a:schemeClr val="tx1"/>
                </a:solidFill>
              </a:rPr>
              <a:t>yevmiye maddesinde </a:t>
            </a:r>
            <a:r>
              <a:rPr lang="tr-TR" sz="1700" dirty="0">
                <a:solidFill>
                  <a:schemeClr val="tx1"/>
                </a:solidFill>
              </a:rPr>
              <a:t>olacak şekilde </a:t>
            </a:r>
            <a:r>
              <a:rPr lang="tr-TR" sz="1700" dirty="0" smtClean="0">
                <a:solidFill>
                  <a:schemeClr val="tx1"/>
                </a:solidFill>
              </a:rPr>
              <a:t> kaydedilmelidir</a:t>
            </a:r>
            <a:r>
              <a:rPr lang="tr-TR" sz="1700" dirty="0">
                <a:solidFill>
                  <a:schemeClr val="tx1"/>
                </a:solidFill>
              </a:rPr>
              <a:t>. </a:t>
            </a:r>
            <a:endParaRPr lang="tr-TR" sz="1700" dirty="0" smtClean="0">
              <a:solidFill>
                <a:schemeClr val="tx1"/>
              </a:solidFill>
            </a:endParaRPr>
          </a:p>
          <a:p>
            <a:pPr marL="0" indent="0" algn="just">
              <a:lnSpc>
                <a:spcPct val="170000"/>
              </a:lnSpc>
              <a:buNone/>
            </a:pPr>
            <a:r>
              <a:rPr lang="tr-TR" sz="1700" dirty="0" smtClean="0">
                <a:solidFill>
                  <a:schemeClr val="tx1"/>
                </a:solidFill>
              </a:rPr>
              <a:t>Ancak </a:t>
            </a:r>
            <a:r>
              <a:rPr lang="tr-TR" sz="1700" b="1" dirty="0">
                <a:solidFill>
                  <a:schemeClr val="tx1"/>
                </a:solidFill>
              </a:rPr>
              <a:t>e-Arşiv kullanıcısı olmak şartıyla </a:t>
            </a:r>
            <a:endParaRPr lang="tr-TR" sz="1700" b="1" dirty="0" smtClean="0">
              <a:solidFill>
                <a:schemeClr val="tx1"/>
              </a:solidFill>
            </a:endParaRPr>
          </a:p>
          <a:p>
            <a:pPr algn="just">
              <a:lnSpc>
                <a:spcPct val="170000"/>
              </a:lnSpc>
            </a:pPr>
            <a:r>
              <a:rPr lang="tr-TR" sz="1700" dirty="0" smtClean="0">
                <a:solidFill>
                  <a:schemeClr val="tx1"/>
                </a:solidFill>
              </a:rPr>
              <a:t>Abonelik </a:t>
            </a:r>
            <a:r>
              <a:rPr lang="tr-TR" sz="1700" dirty="0">
                <a:solidFill>
                  <a:schemeClr val="tx1"/>
                </a:solidFill>
              </a:rPr>
              <a:t>esasına göre çalışan firmalar </a:t>
            </a:r>
            <a:r>
              <a:rPr lang="tr-TR" sz="1700" dirty="0" smtClean="0">
                <a:solidFill>
                  <a:schemeClr val="tx1"/>
                </a:solidFill>
              </a:rPr>
              <a:t>ve kargo </a:t>
            </a:r>
            <a:r>
              <a:rPr lang="tr-TR" sz="1700" dirty="0">
                <a:solidFill>
                  <a:schemeClr val="tx1"/>
                </a:solidFill>
              </a:rPr>
              <a:t>şirketleri </a:t>
            </a:r>
            <a:r>
              <a:rPr lang="tr-TR" sz="1700" dirty="0" smtClean="0">
                <a:solidFill>
                  <a:schemeClr val="tx1"/>
                </a:solidFill>
              </a:rPr>
              <a:t>doğrudan,</a:t>
            </a:r>
          </a:p>
          <a:p>
            <a:pPr algn="just">
              <a:lnSpc>
                <a:spcPct val="170000"/>
              </a:lnSpc>
            </a:pPr>
            <a:r>
              <a:rPr lang="tr-TR" sz="1700" dirty="0" smtClean="0">
                <a:solidFill>
                  <a:schemeClr val="tx1"/>
                </a:solidFill>
              </a:rPr>
              <a:t>Bu grup dışında yer almakla birlikte çok fazla fatura düzenleyen mükellefler Başkanlıktan izin alarak,</a:t>
            </a:r>
          </a:p>
          <a:p>
            <a:pPr marL="0" indent="0" algn="just">
              <a:lnSpc>
                <a:spcPct val="170000"/>
              </a:lnSpc>
              <a:buNone/>
            </a:pPr>
            <a:r>
              <a:rPr lang="tr-TR" sz="1700" dirty="0" smtClean="0">
                <a:solidFill>
                  <a:schemeClr val="tx1"/>
                </a:solidFill>
              </a:rPr>
              <a:t>       e-Arşiv </a:t>
            </a:r>
            <a:r>
              <a:rPr lang="tr-TR" sz="1700" dirty="0">
                <a:solidFill>
                  <a:schemeClr val="tx1"/>
                </a:solidFill>
              </a:rPr>
              <a:t>kapsamında düzenledikleri ve Gelir İdaresi Başkanlığına ilettikleri “e-Arşiv </a:t>
            </a:r>
            <a:r>
              <a:rPr lang="tr-TR" sz="1700" dirty="0" err="1">
                <a:solidFill>
                  <a:schemeClr val="tx1"/>
                </a:solidFill>
              </a:rPr>
              <a:t>Raporu”nu</a:t>
            </a:r>
            <a:r>
              <a:rPr lang="tr-TR" sz="1700" dirty="0">
                <a:solidFill>
                  <a:schemeClr val="tx1"/>
                </a:solidFill>
              </a:rPr>
              <a:t> bir </a:t>
            </a:r>
            <a:r>
              <a:rPr lang="tr-TR" sz="1700" dirty="0" smtClean="0">
                <a:solidFill>
                  <a:schemeClr val="tx1"/>
                </a:solidFill>
              </a:rPr>
              <a:t>yevmiye maddesinde </a:t>
            </a:r>
            <a:r>
              <a:rPr lang="tr-TR" sz="1700" dirty="0">
                <a:solidFill>
                  <a:schemeClr val="tx1"/>
                </a:solidFill>
              </a:rPr>
              <a:t>kaydedebilirler. Bu kayıtta belge tipi “</a:t>
            </a:r>
            <a:r>
              <a:rPr lang="tr-TR" sz="1700" dirty="0" err="1">
                <a:solidFill>
                  <a:schemeClr val="tx1"/>
                </a:solidFill>
              </a:rPr>
              <a:t>other</a:t>
            </a:r>
            <a:r>
              <a:rPr lang="tr-TR" sz="1700" dirty="0">
                <a:solidFill>
                  <a:schemeClr val="tx1"/>
                </a:solidFill>
              </a:rPr>
              <a:t>”, belge açıklaması “e-Arşiv Raporu” olacaktır ve bu </a:t>
            </a:r>
            <a:r>
              <a:rPr lang="tr-TR" sz="1700" dirty="0" smtClean="0">
                <a:solidFill>
                  <a:schemeClr val="tx1"/>
                </a:solidFill>
              </a:rPr>
              <a:t>raporun numarası </a:t>
            </a:r>
            <a:r>
              <a:rPr lang="tr-TR" sz="1700" dirty="0">
                <a:solidFill>
                  <a:schemeClr val="tx1"/>
                </a:solidFill>
              </a:rPr>
              <a:t>ve tarih bilgisinin de yevmiye maddesinde gösterilmesi zorunludur. Ancak düzenlenen ve e-Arşiv raporu </a:t>
            </a:r>
            <a:r>
              <a:rPr lang="tr-TR" sz="1700" dirty="0" smtClean="0">
                <a:solidFill>
                  <a:schemeClr val="tx1"/>
                </a:solidFill>
              </a:rPr>
              <a:t>olarak Başkanlığa </a:t>
            </a:r>
            <a:r>
              <a:rPr lang="tr-TR" sz="1700" dirty="0">
                <a:solidFill>
                  <a:schemeClr val="tx1"/>
                </a:solidFill>
              </a:rPr>
              <a:t>iletilen faturalar haricindeki, diğer faturaların mutlaka “18. Belge Tipi” başlığında açıklandığı </a:t>
            </a:r>
            <a:r>
              <a:rPr lang="tr-TR" sz="1700" dirty="0" smtClean="0">
                <a:solidFill>
                  <a:schemeClr val="tx1"/>
                </a:solidFill>
              </a:rPr>
              <a:t>şekilde kaydedilmesi </a:t>
            </a:r>
            <a:r>
              <a:rPr lang="tr-TR" sz="1700" dirty="0">
                <a:solidFill>
                  <a:schemeClr val="tx1"/>
                </a:solidFill>
              </a:rPr>
              <a:t>zorunludur.</a:t>
            </a:r>
          </a:p>
        </p:txBody>
      </p:sp>
      <p:sp>
        <p:nvSpPr>
          <p:cNvPr id="3" name="Başlık 2"/>
          <p:cNvSpPr>
            <a:spLocks noGrp="1"/>
          </p:cNvSpPr>
          <p:nvPr>
            <p:ph type="title"/>
          </p:nvPr>
        </p:nvSpPr>
        <p:spPr/>
        <p:txBody>
          <a:bodyPr/>
          <a:lstStyle/>
          <a:p>
            <a:r>
              <a:rPr lang="tr-TR" sz="3200" dirty="0" smtClean="0">
                <a:solidFill>
                  <a:srgbClr val="FF0000"/>
                </a:solidFill>
              </a:rPr>
              <a:t>E-Defterde Faturalara İlişkin Uygulama</a:t>
            </a:r>
            <a:endParaRPr lang="tr-TR" sz="3200" dirty="0">
              <a:solidFill>
                <a:srgbClr val="FF0000"/>
              </a:solidFill>
            </a:endParaRPr>
          </a:p>
        </p:txBody>
      </p:sp>
    </p:spTree>
    <p:extLst>
      <p:ext uri="{BB962C8B-B14F-4D97-AF65-F5344CB8AC3E}">
        <p14:creationId xmlns:p14="http://schemas.microsoft.com/office/powerpoint/2010/main" val="322778347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600201"/>
            <a:ext cx="8229600" cy="3989040"/>
          </a:xfrm>
        </p:spPr>
        <p:txBody>
          <a:bodyPr>
            <a:noAutofit/>
          </a:bodyPr>
          <a:lstStyle/>
          <a:p>
            <a:pPr marL="0" indent="0" algn="just">
              <a:lnSpc>
                <a:spcPct val="170000"/>
              </a:lnSpc>
              <a:buNone/>
            </a:pPr>
            <a:endParaRPr lang="tr-TR" sz="2000" dirty="0" smtClean="0"/>
          </a:p>
          <a:p>
            <a:pPr marL="0" indent="0" algn="just">
              <a:lnSpc>
                <a:spcPct val="170000"/>
              </a:lnSpc>
              <a:buNone/>
            </a:pPr>
            <a:r>
              <a:rPr lang="tr-TR" sz="2000" dirty="0" smtClean="0"/>
              <a:t>Bilindiği </a:t>
            </a:r>
            <a:r>
              <a:rPr lang="tr-TR" sz="2000" dirty="0"/>
              <a:t>üzere bankaya ait işlemlerde muhasebe kaydına esas belge dekont olmaktadır. Dekontların e-Defter </a:t>
            </a:r>
            <a:r>
              <a:rPr lang="tr-TR" sz="2000" dirty="0" smtClean="0"/>
              <a:t>uygulamasında belge </a:t>
            </a:r>
            <a:r>
              <a:rPr lang="tr-TR" sz="2000" dirty="0"/>
              <a:t>tipi “</a:t>
            </a:r>
            <a:r>
              <a:rPr lang="tr-TR" sz="2000" dirty="0" err="1"/>
              <a:t>other</a:t>
            </a:r>
            <a:r>
              <a:rPr lang="tr-TR" sz="2000" dirty="0"/>
              <a:t>” ve belge açıklaması “dekont” olarak kaydı yapılır ve dekontun numara ve tarihinin de </a:t>
            </a:r>
            <a:r>
              <a:rPr lang="tr-TR" sz="2000" dirty="0" smtClean="0"/>
              <a:t>girilmesi zorunludur</a:t>
            </a:r>
            <a:r>
              <a:rPr lang="tr-TR" sz="2000" dirty="0"/>
              <a:t>. Ancak dekont üzerinde belge numarası-tarihi yok ise, kullanılan muhasebe programının söz konusu </a:t>
            </a:r>
            <a:r>
              <a:rPr lang="tr-TR" sz="2000" dirty="0" smtClean="0"/>
              <a:t>işleme vermiş </a:t>
            </a:r>
            <a:r>
              <a:rPr lang="tr-TR" sz="2000" dirty="0"/>
              <a:t>olduğu tarih ve numara, belge numarası ve tarihi olarak yazılabilir</a:t>
            </a:r>
            <a:r>
              <a:rPr lang="tr-TR" sz="2000" dirty="0" smtClean="0"/>
              <a:t>. </a:t>
            </a: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Banka İşlemlerine İlişkin Uygulama (I)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00324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628800"/>
            <a:ext cx="8229600" cy="3989040"/>
          </a:xfrm>
        </p:spPr>
        <p:txBody>
          <a:bodyPr>
            <a:noAutofit/>
          </a:bodyPr>
          <a:lstStyle/>
          <a:p>
            <a:pPr marL="0" indent="0" algn="just">
              <a:lnSpc>
                <a:spcPct val="170000"/>
              </a:lnSpc>
              <a:buNone/>
            </a:pPr>
            <a:endParaRPr lang="tr-TR" sz="2000" dirty="0" smtClean="0"/>
          </a:p>
          <a:p>
            <a:pPr marL="0" indent="0" algn="just">
              <a:lnSpc>
                <a:spcPct val="170000"/>
              </a:lnSpc>
              <a:buNone/>
            </a:pPr>
            <a:r>
              <a:rPr lang="tr-TR" sz="2000" dirty="0" smtClean="0"/>
              <a:t>Eğer </a:t>
            </a:r>
            <a:r>
              <a:rPr lang="tr-TR" sz="2000" dirty="0"/>
              <a:t>bankaya ait işlemler dekont bazında tek tek muhasebeleştirilemiyorsa, bu banka işlemleri günlük olarak, banka </a:t>
            </a:r>
            <a:r>
              <a:rPr lang="tr-TR" sz="2000" dirty="0" err="1" smtClean="0"/>
              <a:t>banka</a:t>
            </a:r>
            <a:r>
              <a:rPr lang="tr-TR" sz="2000" dirty="0" smtClean="0"/>
              <a:t> ayrıştırmak </a:t>
            </a:r>
            <a:r>
              <a:rPr lang="tr-TR" sz="2000" dirty="0"/>
              <a:t>koşuluyla, her bir bankadan yapılan işlemler birer muhasebe fişinde işlenebilir. e-Defterde bu kayda esas </a:t>
            </a:r>
            <a:r>
              <a:rPr lang="tr-TR" sz="2000" dirty="0" smtClean="0"/>
              <a:t>belge olarak </a:t>
            </a:r>
            <a:r>
              <a:rPr lang="tr-TR" sz="2000" dirty="0"/>
              <a:t>muhasebe fişi gösterilebilir. Bu muhasebe fişi e-defter uygulamasında belge tipi “</a:t>
            </a:r>
            <a:r>
              <a:rPr lang="tr-TR" sz="2000" dirty="0" err="1"/>
              <a:t>other</a:t>
            </a:r>
            <a:r>
              <a:rPr lang="tr-TR" sz="2000" dirty="0"/>
              <a:t>” ve belge </a:t>
            </a:r>
            <a:r>
              <a:rPr lang="tr-TR" sz="2000" dirty="0" smtClean="0"/>
              <a:t>açıklaması “</a:t>
            </a:r>
            <a:r>
              <a:rPr lang="tr-TR" sz="2000" dirty="0"/>
              <a:t>Muhasebe Fişi” olarak kaydı yapılır ve fişin numarası ve tarihi girilir</a:t>
            </a:r>
            <a:r>
              <a:rPr lang="tr-TR" sz="2000" dirty="0" smtClean="0"/>
              <a:t>. </a:t>
            </a:r>
            <a:endParaRPr lang="tr-TR" sz="2000" b="1" dirty="0">
              <a:solidFill>
                <a:schemeClr val="tx1"/>
              </a:solidFill>
            </a:endParaRPr>
          </a:p>
        </p:txBody>
      </p:sp>
      <p:sp>
        <p:nvSpPr>
          <p:cNvPr id="2" name="Başlık 1"/>
          <p:cNvSpPr>
            <a:spLocks noGrp="1"/>
          </p:cNvSpPr>
          <p:nvPr>
            <p:ph type="title"/>
          </p:nvPr>
        </p:nvSpPr>
        <p:spPr/>
        <p:txBody>
          <a:bodyPr>
            <a:normAutofit/>
          </a:bodyPr>
          <a:lstStyle/>
          <a:p>
            <a:r>
              <a:rPr lang="tr-TR" sz="3600" dirty="0" smtClean="0">
                <a:solidFill>
                  <a:srgbClr val="FF0000"/>
                </a:solidFill>
              </a:rPr>
              <a:t>e-</a:t>
            </a:r>
            <a:r>
              <a:rPr lang="tr-TR" sz="3600" dirty="0" err="1" smtClean="0">
                <a:solidFill>
                  <a:srgbClr val="FF0000"/>
                </a:solidFill>
              </a:rPr>
              <a:t>Defter’de</a:t>
            </a:r>
            <a:r>
              <a:rPr lang="tr-TR" sz="3600" dirty="0" smtClean="0">
                <a:solidFill>
                  <a:srgbClr val="FF0000"/>
                </a:solidFill>
              </a:rPr>
              <a:t> Banka İşlemlerine İlişkin Uygulama (II)</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4951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Autofit/>
          </a:bodyPr>
          <a:lstStyle/>
          <a:p>
            <a:pPr marL="0" indent="0" algn="just">
              <a:lnSpc>
                <a:spcPct val="170000"/>
              </a:lnSpc>
              <a:buNone/>
            </a:pPr>
            <a:r>
              <a:rPr lang="tr-TR" sz="2000" dirty="0" smtClean="0"/>
              <a:t>Gün </a:t>
            </a:r>
            <a:r>
              <a:rPr lang="tr-TR" sz="2000" dirty="0"/>
              <a:t>içinde işletmenin ya da personelin yapmış olduğu giderlere ilişkin alınmış belgeler teknik kılavuzlarda </a:t>
            </a:r>
            <a:r>
              <a:rPr lang="tr-TR" sz="2000" dirty="0" smtClean="0"/>
              <a:t>sayılan belgelerden </a:t>
            </a:r>
            <a:r>
              <a:rPr lang="tr-TR" sz="2000" dirty="0"/>
              <a:t>biriyse mutlaka belge tipi kılavuzda belirtildiği gibi olmalıdır</a:t>
            </a:r>
            <a:r>
              <a:rPr lang="tr-TR" sz="2000" dirty="0" smtClean="0"/>
              <a:t>. </a:t>
            </a:r>
          </a:p>
          <a:p>
            <a:pPr marL="0" indent="0" algn="just">
              <a:lnSpc>
                <a:spcPct val="170000"/>
              </a:lnSpc>
              <a:buNone/>
            </a:pPr>
            <a:endParaRPr lang="tr-TR" sz="2000" dirty="0" smtClean="0"/>
          </a:p>
          <a:p>
            <a:pPr marL="0" indent="0" algn="just">
              <a:lnSpc>
                <a:spcPct val="170000"/>
              </a:lnSpc>
              <a:buNone/>
            </a:pPr>
            <a:r>
              <a:rPr lang="tr-TR" sz="2000" dirty="0" smtClean="0"/>
              <a:t>Eğer </a:t>
            </a:r>
            <a:r>
              <a:rPr lang="tr-TR" sz="2000" dirty="0"/>
              <a:t>yapılan giderle ilgili belge tipi, </a:t>
            </a:r>
            <a:r>
              <a:rPr lang="tr-TR" sz="2000" dirty="0" smtClean="0"/>
              <a:t>sayılan yedi </a:t>
            </a:r>
            <a:r>
              <a:rPr lang="tr-TR" sz="2000" dirty="0"/>
              <a:t>belge tipinden biri değil ise bir masraf formu oluşturulup </a:t>
            </a:r>
            <a:r>
              <a:rPr lang="tr-TR" sz="2000" dirty="0" smtClean="0"/>
              <a:t>e-Defter </a:t>
            </a:r>
            <a:r>
              <a:rPr lang="tr-TR" sz="2000" dirty="0"/>
              <a:t>uygulamasında belge tipi “</a:t>
            </a:r>
            <a:r>
              <a:rPr lang="tr-TR" sz="2000" dirty="0" err="1"/>
              <a:t>other</a:t>
            </a:r>
            <a:r>
              <a:rPr lang="tr-TR" sz="2000" dirty="0"/>
              <a:t>” ve belge açıklaması “masraf formu” olarak kaydı yapılır</a:t>
            </a:r>
            <a:r>
              <a:rPr lang="tr-TR" sz="2000" dirty="0" smtClean="0"/>
              <a:t>.</a:t>
            </a:r>
            <a:endParaRPr lang="tr-TR" sz="2000" b="1" dirty="0">
              <a:solidFill>
                <a:schemeClr val="tx1"/>
              </a:solidFill>
            </a:endParaRPr>
          </a:p>
        </p:txBody>
      </p:sp>
      <p:sp>
        <p:nvSpPr>
          <p:cNvPr id="2" name="Başlık 1"/>
          <p:cNvSpPr>
            <a:spLocks noGrp="1"/>
          </p:cNvSpPr>
          <p:nvPr>
            <p:ph type="title"/>
          </p:nvPr>
        </p:nvSpPr>
        <p:spPr/>
        <p:txBody>
          <a:bodyPr>
            <a:normAutofit/>
          </a:bodyPr>
          <a:lstStyle/>
          <a:p>
            <a:r>
              <a:rPr lang="tr-TR" sz="3600" dirty="0">
                <a:solidFill>
                  <a:srgbClr val="FF0000"/>
                </a:solidFill>
              </a:rPr>
              <a:t>e-</a:t>
            </a:r>
            <a:r>
              <a:rPr lang="tr-TR" sz="3600" dirty="0" err="1">
                <a:solidFill>
                  <a:srgbClr val="FF0000"/>
                </a:solidFill>
              </a:rPr>
              <a:t>Defter’de</a:t>
            </a:r>
            <a:r>
              <a:rPr lang="tr-TR" sz="3600" dirty="0">
                <a:solidFill>
                  <a:srgbClr val="FF0000"/>
                </a:solidFill>
              </a:rPr>
              <a:t> </a:t>
            </a:r>
            <a:r>
              <a:rPr lang="tr-TR" sz="3600" dirty="0" smtClean="0">
                <a:solidFill>
                  <a:srgbClr val="FF0000"/>
                </a:solidFill>
              </a:rPr>
              <a:t>Masraf Listesine İlişkin </a:t>
            </a:r>
            <a:r>
              <a:rPr lang="tr-TR" sz="3600" dirty="0">
                <a:solidFill>
                  <a:srgbClr val="FF0000"/>
                </a:solidFill>
              </a:rPr>
              <a:t>Uygulama</a:t>
            </a: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05618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rmAutofit fontScale="92500" lnSpcReduction="10000"/>
          </a:bodyPr>
          <a:lstStyle/>
          <a:p>
            <a:pPr algn="just">
              <a:lnSpc>
                <a:spcPct val="150000"/>
              </a:lnSpc>
            </a:pPr>
            <a:r>
              <a:rPr lang="tr-TR" dirty="0"/>
              <a:t>Ödeme kaydedici cihazlar kullanılmak suretiyle gerçekleştirilen satışlara ait gün sonu raporların esas itibariyle ayrı </a:t>
            </a:r>
            <a:r>
              <a:rPr lang="tr-TR" dirty="0" smtClean="0"/>
              <a:t>ayrı muhasebe </a:t>
            </a:r>
            <a:r>
              <a:rPr lang="tr-TR" dirty="0"/>
              <a:t>kaydının yapılması gerekmektedir. </a:t>
            </a:r>
            <a:endParaRPr lang="tr-TR" dirty="0" smtClean="0"/>
          </a:p>
          <a:p>
            <a:pPr algn="just">
              <a:lnSpc>
                <a:spcPct val="150000"/>
              </a:lnSpc>
            </a:pPr>
            <a:r>
              <a:rPr lang="tr-TR" dirty="0" smtClean="0"/>
              <a:t>Ancak </a:t>
            </a:r>
            <a:r>
              <a:rPr lang="tr-TR" dirty="0"/>
              <a:t>aynı işletmede birden fazla ödeme kaydedici cihazın </a:t>
            </a:r>
            <a:r>
              <a:rPr lang="tr-TR" dirty="0" smtClean="0"/>
              <a:t>kullanılması durumunda </a:t>
            </a:r>
            <a:r>
              <a:rPr lang="tr-TR" dirty="0"/>
              <a:t>gün sonunda her bir yazar kasadan alınan Z raporlarının, </a:t>
            </a:r>
            <a:r>
              <a:rPr lang="tr-TR" b="1" dirty="0"/>
              <a:t>günlük olarak </a:t>
            </a:r>
            <a:r>
              <a:rPr lang="tr-TR" dirty="0"/>
              <a:t>bir icmale bağlanıp muhasebe </a:t>
            </a:r>
            <a:r>
              <a:rPr lang="tr-TR" dirty="0" smtClean="0"/>
              <a:t>kaydında belge </a:t>
            </a:r>
            <a:r>
              <a:rPr lang="tr-TR" dirty="0"/>
              <a:t>tipi “</a:t>
            </a:r>
            <a:r>
              <a:rPr lang="tr-TR" dirty="0" err="1"/>
              <a:t>other</a:t>
            </a:r>
            <a:r>
              <a:rPr lang="tr-TR" dirty="0"/>
              <a:t>” ve belge açıklaması “Z Raporu İcmali” olarak kaydı yapılabilir.</a:t>
            </a:r>
          </a:p>
        </p:txBody>
      </p:sp>
      <p:sp>
        <p:nvSpPr>
          <p:cNvPr id="2" name="Başlık 1"/>
          <p:cNvSpPr>
            <a:spLocks noGrp="1"/>
          </p:cNvSpPr>
          <p:nvPr>
            <p:ph type="title"/>
          </p:nvPr>
        </p:nvSpPr>
        <p:spPr/>
        <p:txBody>
          <a:bodyPr>
            <a:normAutofit/>
          </a:bodyPr>
          <a:lstStyle/>
          <a:p>
            <a:r>
              <a:rPr lang="tr-TR" sz="3600" dirty="0">
                <a:solidFill>
                  <a:srgbClr val="FF0000"/>
                </a:solidFill>
              </a:rPr>
              <a:t>e-</a:t>
            </a:r>
            <a:r>
              <a:rPr lang="tr-TR" sz="3600" dirty="0" err="1">
                <a:solidFill>
                  <a:srgbClr val="FF0000"/>
                </a:solidFill>
              </a:rPr>
              <a:t>Defter’de</a:t>
            </a:r>
            <a:r>
              <a:rPr lang="tr-TR" sz="3600" dirty="0">
                <a:solidFill>
                  <a:srgbClr val="FF0000"/>
                </a:solidFill>
              </a:rPr>
              <a:t> </a:t>
            </a:r>
            <a:r>
              <a:rPr lang="tr-TR" sz="3600" dirty="0" smtClean="0">
                <a:solidFill>
                  <a:srgbClr val="FF0000"/>
                </a:solidFill>
              </a:rPr>
              <a:t>Z Raporuna İlişkin </a:t>
            </a:r>
            <a:r>
              <a:rPr lang="tr-TR" sz="3600" dirty="0" smtClean="0">
                <a:solidFill>
                  <a:srgbClr val="FF0000"/>
                </a:solidFill>
              </a:rPr>
              <a:t>Uygulama</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097058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rmAutofit fontScale="25000" lnSpcReduction="20000"/>
          </a:bodyPr>
          <a:lstStyle/>
          <a:p>
            <a:pPr marL="0" indent="0" algn="just">
              <a:lnSpc>
                <a:spcPct val="160000"/>
              </a:lnSpc>
              <a:buNone/>
            </a:pPr>
            <a:r>
              <a:rPr lang="tr-TR" b="1" dirty="0" smtClean="0">
                <a:solidFill>
                  <a:schemeClr val="tx1"/>
                </a:solidFill>
              </a:rPr>
              <a:t>	</a:t>
            </a:r>
            <a:r>
              <a:rPr lang="tr-TR" dirty="0"/>
              <a:t/>
            </a:r>
            <a:br>
              <a:rPr lang="tr-TR" dirty="0"/>
            </a:br>
            <a:r>
              <a:rPr lang="tr-TR" sz="9600" dirty="0"/>
              <a:t>e-Defter uygulamasında kılavuzda sayılan tüm belge tiplerinde olduğu gibi, her bir çek belgesinin de ayrı </a:t>
            </a:r>
            <a:r>
              <a:rPr lang="tr-TR" sz="9600" dirty="0" smtClean="0"/>
              <a:t>yevmiye maddelerine </a:t>
            </a:r>
            <a:r>
              <a:rPr lang="tr-TR" sz="9600" dirty="0"/>
              <a:t>kaydedilmesi esastır. </a:t>
            </a:r>
            <a:endParaRPr lang="tr-TR" sz="9600" dirty="0" smtClean="0"/>
          </a:p>
          <a:p>
            <a:pPr marL="0" indent="0" algn="just">
              <a:lnSpc>
                <a:spcPct val="160000"/>
              </a:lnSpc>
              <a:buNone/>
            </a:pPr>
            <a:r>
              <a:rPr lang="tr-TR" sz="9600" dirty="0" smtClean="0"/>
              <a:t>Ancak </a:t>
            </a:r>
            <a:r>
              <a:rPr lang="tr-TR" sz="9600" dirty="0"/>
              <a:t>çek bordrosuyla da kaydı mümkün olduğundan e-Defter uygulamasında da </a:t>
            </a:r>
            <a:r>
              <a:rPr lang="tr-TR" sz="9600" dirty="0" smtClean="0"/>
              <a:t>bu bordolar </a:t>
            </a:r>
            <a:r>
              <a:rPr lang="tr-TR" sz="9600" dirty="0"/>
              <a:t>üzerinden, aynı alıcı veya satıcıya ait olmak şartıyla, birden fazla çek aynı yevmiye maddesinde kaydedilebilir</a:t>
            </a:r>
            <a:r>
              <a:rPr lang="tr-TR" sz="9600" dirty="0" smtClean="0"/>
              <a:t>. </a:t>
            </a:r>
            <a:endParaRPr lang="tr-TR" sz="9600" b="1" dirty="0">
              <a:solidFill>
                <a:schemeClr val="tx1"/>
              </a:solidFill>
            </a:endParaRPr>
          </a:p>
        </p:txBody>
      </p:sp>
      <p:sp>
        <p:nvSpPr>
          <p:cNvPr id="2" name="Başlık 1"/>
          <p:cNvSpPr>
            <a:spLocks noGrp="1"/>
          </p:cNvSpPr>
          <p:nvPr>
            <p:ph type="title"/>
          </p:nvPr>
        </p:nvSpPr>
        <p:spPr/>
        <p:txBody>
          <a:bodyPr>
            <a:normAutofit/>
          </a:bodyPr>
          <a:lstStyle/>
          <a:p>
            <a:r>
              <a:rPr lang="tr-TR" sz="3600" dirty="0">
                <a:solidFill>
                  <a:srgbClr val="FF0000"/>
                </a:solidFill>
              </a:rPr>
              <a:t>e-</a:t>
            </a:r>
            <a:r>
              <a:rPr lang="tr-TR" sz="3600" dirty="0" err="1">
                <a:solidFill>
                  <a:srgbClr val="FF0000"/>
                </a:solidFill>
              </a:rPr>
              <a:t>Defter’de</a:t>
            </a:r>
            <a:r>
              <a:rPr lang="tr-TR" sz="3600" dirty="0">
                <a:solidFill>
                  <a:srgbClr val="FF0000"/>
                </a:solidFill>
              </a:rPr>
              <a:t> </a:t>
            </a:r>
            <a:r>
              <a:rPr lang="tr-TR" sz="3600" dirty="0" smtClean="0">
                <a:solidFill>
                  <a:srgbClr val="FF0000"/>
                </a:solidFill>
              </a:rPr>
              <a:t>Çeklere İlişkin </a:t>
            </a:r>
            <a:r>
              <a:rPr lang="tr-TR" sz="3600" dirty="0">
                <a:solidFill>
                  <a:srgbClr val="FF0000"/>
                </a:solidFill>
              </a:rPr>
              <a:t>Uygulama</a:t>
            </a: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56380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Autofit/>
          </a:bodyPr>
          <a:lstStyle/>
          <a:p>
            <a:pPr algn="just">
              <a:lnSpc>
                <a:spcPct val="150000"/>
              </a:lnSpc>
            </a:pPr>
            <a:r>
              <a:rPr lang="tr-TR" sz="1800" dirty="0" smtClean="0"/>
              <a:t>e-Defter </a:t>
            </a:r>
            <a:r>
              <a:rPr lang="tr-TR" sz="1800" dirty="0"/>
              <a:t>uygulamasında kılavuzda sayılan tüm belge türlerinde olduğu gibi, her bir senet belgesinin de ayrı </a:t>
            </a:r>
            <a:r>
              <a:rPr lang="tr-TR" sz="1800" dirty="0" smtClean="0"/>
              <a:t>yevmiye maddelerine </a:t>
            </a:r>
            <a:r>
              <a:rPr lang="tr-TR" sz="1800" dirty="0"/>
              <a:t>kaydedilmesi esastır. </a:t>
            </a:r>
            <a:endParaRPr lang="tr-TR" sz="1800" dirty="0" smtClean="0"/>
          </a:p>
          <a:p>
            <a:pPr algn="just">
              <a:lnSpc>
                <a:spcPct val="150000"/>
              </a:lnSpc>
            </a:pPr>
            <a:r>
              <a:rPr lang="tr-TR" sz="1800" dirty="0" smtClean="0"/>
              <a:t>Ancak </a:t>
            </a:r>
            <a:r>
              <a:rPr lang="tr-TR" sz="1800" dirty="0"/>
              <a:t>senet bordrosuyla da kaydı mümkün olduğundan e-Defter uygulamasında da </a:t>
            </a:r>
            <a:r>
              <a:rPr lang="tr-TR" sz="1800" dirty="0" smtClean="0"/>
              <a:t>bu bordolar </a:t>
            </a:r>
            <a:r>
              <a:rPr lang="tr-TR" sz="1800" dirty="0"/>
              <a:t>üzerinden, aynı alıcı veya satıcıya ait olmak şartıyla, birden fazla senet aynı yevmiye maddesinde kaydedilebilir</a:t>
            </a:r>
            <a:r>
              <a:rPr lang="tr-TR" sz="1800" dirty="0" smtClean="0"/>
              <a:t>.</a:t>
            </a:r>
          </a:p>
          <a:p>
            <a:pPr algn="just">
              <a:lnSpc>
                <a:spcPct val="150000"/>
              </a:lnSpc>
            </a:pPr>
            <a:r>
              <a:rPr lang="tr-TR" sz="1800" dirty="0" smtClean="0"/>
              <a:t>Senet </a:t>
            </a:r>
            <a:r>
              <a:rPr lang="tr-TR" sz="1800" dirty="0"/>
              <a:t>bordrolarında, senetlerin detayları yer almak zorundadır. Bu senet bordrosu firma kaşesi ve </a:t>
            </a:r>
            <a:r>
              <a:rPr lang="tr-TR" sz="1800" dirty="0" smtClean="0"/>
              <a:t>imzasıyla matbu </a:t>
            </a:r>
            <a:r>
              <a:rPr lang="tr-TR" sz="1800" dirty="0"/>
              <a:t>olarak ya da elektronik imza/mali mühür ile elektronik ortamda muhafaza edilmek zorundadır</a:t>
            </a:r>
            <a:r>
              <a:rPr lang="tr-TR" sz="1800" dirty="0" smtClean="0"/>
              <a:t>.</a:t>
            </a:r>
            <a:endParaRPr lang="tr-TR" sz="1800" b="1" dirty="0">
              <a:solidFill>
                <a:schemeClr val="tx1"/>
              </a:solidFill>
            </a:endParaRPr>
          </a:p>
        </p:txBody>
      </p:sp>
      <p:sp>
        <p:nvSpPr>
          <p:cNvPr id="2" name="Başlık 1"/>
          <p:cNvSpPr>
            <a:spLocks noGrp="1"/>
          </p:cNvSpPr>
          <p:nvPr>
            <p:ph type="title"/>
          </p:nvPr>
        </p:nvSpPr>
        <p:spPr/>
        <p:txBody>
          <a:bodyPr>
            <a:normAutofit/>
          </a:bodyPr>
          <a:lstStyle/>
          <a:p>
            <a:r>
              <a:rPr lang="tr-TR" sz="3600" dirty="0">
                <a:solidFill>
                  <a:srgbClr val="FF0000"/>
                </a:solidFill>
              </a:rPr>
              <a:t>e-</a:t>
            </a:r>
            <a:r>
              <a:rPr lang="tr-TR" sz="3600" dirty="0" err="1">
                <a:solidFill>
                  <a:srgbClr val="FF0000"/>
                </a:solidFill>
              </a:rPr>
              <a:t>Defter’de</a:t>
            </a:r>
            <a:r>
              <a:rPr lang="tr-TR" sz="3600" dirty="0">
                <a:solidFill>
                  <a:srgbClr val="FF0000"/>
                </a:solidFill>
              </a:rPr>
              <a:t> </a:t>
            </a:r>
            <a:r>
              <a:rPr lang="tr-TR" sz="3600" dirty="0" smtClean="0">
                <a:solidFill>
                  <a:srgbClr val="FF0000"/>
                </a:solidFill>
              </a:rPr>
              <a:t>Senetlere İlişkin </a:t>
            </a:r>
            <a:r>
              <a:rPr lang="tr-TR" sz="3600" dirty="0">
                <a:solidFill>
                  <a:srgbClr val="FF0000"/>
                </a:solidFill>
              </a:rPr>
              <a:t>Uygulama</a:t>
            </a: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658334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600201"/>
            <a:ext cx="8229600" cy="3989040"/>
          </a:xfrm>
        </p:spPr>
        <p:txBody>
          <a:bodyPr>
            <a:noAutofit/>
          </a:bodyPr>
          <a:lstStyle/>
          <a:p>
            <a:pPr marL="0" indent="0" algn="just">
              <a:lnSpc>
                <a:spcPct val="160000"/>
              </a:lnSpc>
              <a:buNone/>
            </a:pPr>
            <a:r>
              <a:rPr lang="tr-TR" sz="2000" b="1" dirty="0" smtClean="0">
                <a:solidFill>
                  <a:schemeClr val="tx1"/>
                </a:solidFill>
              </a:rPr>
              <a:t>	</a:t>
            </a:r>
            <a:r>
              <a:rPr lang="tr-TR" sz="2000" dirty="0"/>
              <a:t/>
            </a:r>
            <a:br>
              <a:rPr lang="tr-TR" sz="2000" dirty="0"/>
            </a:br>
            <a:r>
              <a:rPr lang="tr-TR" sz="2000" dirty="0"/>
              <a:t>Firmalar çalışanları için aylık olarak oluşturacakları ücret bordrolarını, e-Defter uygulamasına aktarırken, tüm personel </a:t>
            </a:r>
            <a:r>
              <a:rPr lang="tr-TR" sz="2000" dirty="0" smtClean="0"/>
              <a:t>için oluşan </a:t>
            </a:r>
            <a:r>
              <a:rPr lang="tr-TR" sz="2000" dirty="0"/>
              <a:t>bordroları bir listeye bağlayıp, belge tipi “</a:t>
            </a:r>
            <a:r>
              <a:rPr lang="tr-TR" sz="2000" dirty="0" err="1"/>
              <a:t>other</a:t>
            </a:r>
            <a:r>
              <a:rPr lang="tr-TR" sz="2000" dirty="0"/>
              <a:t>” ve belge açıklaması “Ücret Bordrosu İcmali” olarak kaydedebilir</a:t>
            </a:r>
            <a:r>
              <a:rPr lang="tr-TR" sz="2000" dirty="0" smtClean="0"/>
              <a:t>. </a:t>
            </a:r>
          </a:p>
          <a:p>
            <a:pPr marL="0" indent="0" algn="just">
              <a:lnSpc>
                <a:spcPct val="160000"/>
              </a:lnSpc>
              <a:buNone/>
            </a:pPr>
            <a:r>
              <a:rPr lang="tr-TR" sz="2000" dirty="0" smtClean="0"/>
              <a:t>Bu icmaller firma </a:t>
            </a:r>
            <a:r>
              <a:rPr lang="tr-TR" sz="2000" dirty="0"/>
              <a:t>kaşesi ve imzasıyla matbu olarak ya da elektronik imza/mali mühür ile elektronik ortamda muhafaza </a:t>
            </a:r>
            <a:r>
              <a:rPr lang="tr-TR" sz="2000" dirty="0" smtClean="0"/>
              <a:t>edilmek zorundadır.</a:t>
            </a:r>
            <a:endParaRPr lang="tr-TR" sz="2000" b="1" dirty="0">
              <a:solidFill>
                <a:schemeClr val="tx1"/>
              </a:solidFill>
            </a:endParaRPr>
          </a:p>
        </p:txBody>
      </p:sp>
      <p:sp>
        <p:nvSpPr>
          <p:cNvPr id="2" name="Başlık 1"/>
          <p:cNvSpPr>
            <a:spLocks noGrp="1"/>
          </p:cNvSpPr>
          <p:nvPr>
            <p:ph type="title"/>
          </p:nvPr>
        </p:nvSpPr>
        <p:spPr/>
        <p:txBody>
          <a:bodyPr>
            <a:normAutofit/>
          </a:bodyPr>
          <a:lstStyle/>
          <a:p>
            <a:r>
              <a:rPr lang="tr-TR" sz="3600" dirty="0">
                <a:solidFill>
                  <a:srgbClr val="FF0000"/>
                </a:solidFill>
              </a:rPr>
              <a:t>e-</a:t>
            </a:r>
            <a:r>
              <a:rPr lang="tr-TR" sz="3600" dirty="0" err="1">
                <a:solidFill>
                  <a:srgbClr val="FF0000"/>
                </a:solidFill>
              </a:rPr>
              <a:t>Defter’de</a:t>
            </a:r>
            <a:r>
              <a:rPr lang="tr-TR" sz="3600" dirty="0">
                <a:solidFill>
                  <a:srgbClr val="FF0000"/>
                </a:solidFill>
              </a:rPr>
              <a:t> </a:t>
            </a:r>
            <a:r>
              <a:rPr lang="tr-TR" sz="3600" dirty="0" smtClean="0">
                <a:solidFill>
                  <a:srgbClr val="FF0000"/>
                </a:solidFill>
              </a:rPr>
              <a:t>Ücret Bordrolarına İlişkin </a:t>
            </a:r>
            <a:r>
              <a:rPr lang="tr-TR" sz="3600" dirty="0">
                <a:solidFill>
                  <a:srgbClr val="FF0000"/>
                </a:solidFill>
              </a:rPr>
              <a:t>Uygulama</a:t>
            </a: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295218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rmAutofit/>
          </a:bodyPr>
          <a:lstStyle/>
          <a:p>
            <a:pPr marL="0" indent="0" algn="just">
              <a:lnSpc>
                <a:spcPct val="150000"/>
              </a:lnSpc>
              <a:buNone/>
            </a:pPr>
            <a:r>
              <a:rPr lang="tr-TR" sz="2000" dirty="0" smtClean="0"/>
              <a:t>Serbest </a:t>
            </a:r>
            <a:r>
              <a:rPr lang="tr-TR" sz="2000" dirty="0"/>
              <a:t>meslek erbabının, mesleki faaliyetlerine ilişkin her türlü tahsilatı için düzenlediği belge serbest </a:t>
            </a:r>
            <a:r>
              <a:rPr lang="tr-TR" sz="2000" dirty="0" smtClean="0"/>
              <a:t>meslek makbuzudur. </a:t>
            </a:r>
          </a:p>
          <a:p>
            <a:pPr marL="0" indent="0" algn="just">
              <a:lnSpc>
                <a:spcPct val="150000"/>
              </a:lnSpc>
              <a:buNone/>
            </a:pPr>
            <a:endParaRPr lang="tr-TR" sz="2000" dirty="0" smtClean="0"/>
          </a:p>
          <a:p>
            <a:pPr marL="0" indent="0" algn="just">
              <a:lnSpc>
                <a:spcPct val="150000"/>
              </a:lnSpc>
              <a:buNone/>
            </a:pPr>
            <a:r>
              <a:rPr lang="tr-TR" sz="2000" dirty="0" smtClean="0"/>
              <a:t>Bu </a:t>
            </a:r>
            <a:r>
              <a:rPr lang="tr-TR" sz="2000" dirty="0"/>
              <a:t>makbuz e-Defter kılavuzunda sayılan belgeler arasında yer alan makbuz (</a:t>
            </a:r>
            <a:r>
              <a:rPr lang="tr-TR" sz="2000" dirty="0" err="1"/>
              <a:t>receipt</a:t>
            </a:r>
            <a:r>
              <a:rPr lang="tr-TR" sz="2000" dirty="0"/>
              <a:t>) ile karıştırılmamalıdır. Serbest </a:t>
            </a:r>
            <a:r>
              <a:rPr lang="tr-TR" sz="2000" dirty="0" smtClean="0"/>
              <a:t>meslek makbuzu </a:t>
            </a:r>
            <a:r>
              <a:rPr lang="tr-TR" sz="2000" dirty="0"/>
              <a:t>sayılan belgeler arasında yer almadığı için belge tipi “</a:t>
            </a:r>
            <a:r>
              <a:rPr lang="tr-TR" sz="2000" dirty="0" err="1"/>
              <a:t>other</a:t>
            </a:r>
            <a:r>
              <a:rPr lang="tr-TR" sz="2000" dirty="0"/>
              <a:t>” ve belge açıklaması “serbest meslek makbuzu” </a:t>
            </a:r>
            <a:r>
              <a:rPr lang="tr-TR" sz="2000" dirty="0" smtClean="0"/>
              <a:t>olarak kaydı </a:t>
            </a:r>
            <a:r>
              <a:rPr lang="tr-TR" sz="2000" dirty="0"/>
              <a:t>yapılır. Ayrıca belgenin numarası ve tarihinin de girilmesi zorunludur</a:t>
            </a:r>
            <a:r>
              <a:rPr lang="tr-TR" sz="2000" dirty="0" smtClean="0"/>
              <a:t>. </a:t>
            </a:r>
            <a:endParaRPr lang="tr-TR" sz="2000" b="1" dirty="0">
              <a:solidFill>
                <a:schemeClr val="tx1"/>
              </a:solidFill>
            </a:endParaRPr>
          </a:p>
        </p:txBody>
      </p:sp>
      <p:sp>
        <p:nvSpPr>
          <p:cNvPr id="2" name="Başlık 1"/>
          <p:cNvSpPr>
            <a:spLocks noGrp="1"/>
          </p:cNvSpPr>
          <p:nvPr>
            <p:ph type="title"/>
          </p:nvPr>
        </p:nvSpPr>
        <p:spPr/>
        <p:txBody>
          <a:bodyPr>
            <a:normAutofit/>
          </a:bodyPr>
          <a:lstStyle/>
          <a:p>
            <a:r>
              <a:rPr lang="tr-TR" sz="3600" dirty="0">
                <a:solidFill>
                  <a:srgbClr val="FF0000"/>
                </a:solidFill>
              </a:rPr>
              <a:t>e-</a:t>
            </a:r>
            <a:r>
              <a:rPr lang="tr-TR" sz="3600" dirty="0" err="1">
                <a:solidFill>
                  <a:srgbClr val="FF0000"/>
                </a:solidFill>
              </a:rPr>
              <a:t>Defter’de</a:t>
            </a:r>
            <a:r>
              <a:rPr lang="tr-TR" sz="3600" dirty="0">
                <a:solidFill>
                  <a:srgbClr val="FF0000"/>
                </a:solidFill>
              </a:rPr>
              <a:t> Serbest Meslek </a:t>
            </a:r>
            <a:r>
              <a:rPr lang="tr-TR" sz="3600" dirty="0" smtClean="0">
                <a:solidFill>
                  <a:srgbClr val="FF0000"/>
                </a:solidFill>
              </a:rPr>
              <a:t>Makbuzuna </a:t>
            </a:r>
            <a:r>
              <a:rPr lang="tr-TR" sz="3600" dirty="0">
                <a:solidFill>
                  <a:srgbClr val="FF0000"/>
                </a:solidFill>
              </a:rPr>
              <a:t/>
            </a:r>
            <a:br>
              <a:rPr lang="tr-TR" sz="3600" dirty="0">
                <a:solidFill>
                  <a:srgbClr val="FF0000"/>
                </a:solidFill>
              </a:rPr>
            </a:br>
            <a:r>
              <a:rPr lang="tr-TR" sz="3600" dirty="0">
                <a:solidFill>
                  <a:srgbClr val="FF0000"/>
                </a:solidFill>
              </a:rPr>
              <a:t>İlişkin Uygulama</a:t>
            </a: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28204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lnSpcReduction="10000"/>
          </a:bodyPr>
          <a:lstStyle/>
          <a:p>
            <a:pPr algn="just"/>
            <a:r>
              <a:rPr lang="tr-TR" dirty="0" smtClean="0"/>
              <a:t>Mükelleflerimiz oluşturdukları e-Defterlerde yaptıkları teknik ya da muhasebe hataları nedeniyle yeniden oluşturma gereği duymaları halinde, yasal yükleme süresi içinde e-Defter Uygulaması içinden daha önce yükledikleri berat dosyalarını silerek yeniden berat yüklemesi yapabilirler.</a:t>
            </a:r>
          </a:p>
          <a:p>
            <a:pPr algn="just"/>
            <a:r>
              <a:rPr lang="tr-TR" dirty="0" smtClean="0"/>
              <a:t>Ancak bu gerçek bir silme işlemi olmadığından, gerekli hallerde ibraz edilmek üzere hatalı defter ve beratların da muhafaza edilmesi gerekmektedir.</a:t>
            </a:r>
            <a:endParaRPr lang="tr-TR" dirty="0"/>
          </a:p>
        </p:txBody>
      </p:sp>
      <p:sp>
        <p:nvSpPr>
          <p:cNvPr id="3" name="Başlık 2"/>
          <p:cNvSpPr>
            <a:spLocks noGrp="1"/>
          </p:cNvSpPr>
          <p:nvPr>
            <p:ph type="title"/>
          </p:nvPr>
        </p:nvSpPr>
        <p:spPr/>
        <p:txBody>
          <a:bodyPr/>
          <a:lstStyle/>
          <a:p>
            <a:r>
              <a:rPr lang="tr-TR" sz="4400" dirty="0" smtClean="0">
                <a:solidFill>
                  <a:srgbClr val="FF0000"/>
                </a:solidFill>
              </a:rPr>
              <a:t>E-Defterde Berat Silme İşlemi</a:t>
            </a:r>
            <a:endParaRPr lang="tr-TR" sz="4400" dirty="0">
              <a:solidFill>
                <a:srgbClr val="FF0000"/>
              </a:solidFill>
            </a:endParaRPr>
          </a:p>
        </p:txBody>
      </p:sp>
    </p:spTree>
    <p:extLst>
      <p:ext uri="{BB962C8B-B14F-4D97-AF65-F5344CB8AC3E}">
        <p14:creationId xmlns:p14="http://schemas.microsoft.com/office/powerpoint/2010/main" val="364976166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4392488"/>
          </a:xfrm>
        </p:spPr>
        <p:txBody>
          <a:bodyPr>
            <a:normAutofit fontScale="92500" lnSpcReduction="20000"/>
          </a:bodyPr>
          <a:lstStyle/>
          <a:p>
            <a:pPr marL="0" indent="0" algn="just">
              <a:lnSpc>
                <a:spcPct val="170000"/>
              </a:lnSpc>
              <a:buNone/>
            </a:pPr>
            <a:r>
              <a:rPr lang="tr-TR" dirty="0" smtClean="0"/>
              <a:t>Mükellefler tarafından aylık dönemler itibariyle oluşturulan e-Defterlere ait berat dosyaları, Ait </a:t>
            </a:r>
            <a:r>
              <a:rPr lang="tr-TR" dirty="0"/>
              <a:t>oldukları dönemi takip eden 3 üncü ayın sonuna kadar Başkanlığa onaya sunulmalıdır</a:t>
            </a:r>
            <a:r>
              <a:rPr lang="tr-TR" dirty="0" smtClean="0"/>
              <a:t>.</a:t>
            </a:r>
          </a:p>
          <a:p>
            <a:pPr marL="0" indent="0" algn="just">
              <a:lnSpc>
                <a:spcPct val="170000"/>
              </a:lnSpc>
              <a:buNone/>
            </a:pPr>
            <a:r>
              <a:rPr lang="tr-TR" dirty="0" smtClean="0"/>
              <a:t>Ancak </a:t>
            </a:r>
            <a:r>
              <a:rPr lang="tr-TR" dirty="0"/>
              <a:t>bu </a:t>
            </a:r>
            <a:r>
              <a:rPr lang="tr-TR" dirty="0" smtClean="0"/>
              <a:t>kural, yetkili mercilerce söz konusu defterlerin ibrazının istenmesi halinde geçerli değildir.</a:t>
            </a:r>
          </a:p>
          <a:p>
            <a:pPr marL="0" indent="0" algn="just">
              <a:lnSpc>
                <a:spcPct val="170000"/>
              </a:lnSpc>
              <a:buNone/>
            </a:pPr>
            <a:r>
              <a:rPr lang="tr-TR" dirty="0" smtClean="0"/>
              <a:t>Yetkili mercilerce e-Defterlerin ibrazının istenmesi halinde 3 aylık yasal süre beklenmeksizin mükelleflerce berat </a:t>
            </a:r>
            <a:r>
              <a:rPr lang="tr-TR" dirty="0" smtClean="0"/>
              <a:t>dosyaları Başkanlık sistemine yüklenmeli ve ondan sonra ibraz edilmelidir.</a:t>
            </a:r>
            <a:endParaRPr lang="tr-TR" dirty="0"/>
          </a:p>
        </p:txBody>
      </p:sp>
      <p:sp>
        <p:nvSpPr>
          <p:cNvPr id="2" name="Başlık 1"/>
          <p:cNvSpPr>
            <a:spLocks noGrp="1"/>
          </p:cNvSpPr>
          <p:nvPr>
            <p:ph type="title"/>
          </p:nvPr>
        </p:nvSpPr>
        <p:spPr/>
        <p:txBody>
          <a:bodyPr>
            <a:normAutofit/>
          </a:bodyPr>
          <a:lstStyle/>
          <a:p>
            <a:r>
              <a:rPr lang="tr-TR" sz="3600" dirty="0" smtClean="0">
                <a:solidFill>
                  <a:srgbClr val="FF0000"/>
                </a:solidFill>
              </a:rPr>
              <a:t>Önemli Uyarı !!!</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29282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916832"/>
            <a:ext cx="8229600" cy="3989040"/>
          </a:xfrm>
        </p:spPr>
        <p:txBody>
          <a:bodyPr>
            <a:normAutofit fontScale="85000" lnSpcReduction="20000"/>
          </a:bodyPr>
          <a:lstStyle/>
          <a:p>
            <a:pPr marL="0" indent="0" algn="just">
              <a:lnSpc>
                <a:spcPct val="170000"/>
              </a:lnSpc>
              <a:buNone/>
            </a:pPr>
            <a:r>
              <a:rPr lang="tr-TR" dirty="0" smtClean="0"/>
              <a:t>Ayrıca, </a:t>
            </a:r>
            <a:r>
              <a:rPr lang="tr-TR" dirty="0" smtClean="0"/>
              <a:t>e-Defterlerini </a:t>
            </a:r>
            <a:r>
              <a:rPr lang="tr-TR" dirty="0"/>
              <a:t>oluşturan ve </a:t>
            </a:r>
            <a:r>
              <a:rPr lang="tr-TR" dirty="0" smtClean="0"/>
              <a:t>berat </a:t>
            </a:r>
            <a:r>
              <a:rPr lang="tr-TR" dirty="0"/>
              <a:t>dosyalarını hazırlayan mükelleflerimizin yasal sürenin sonunu beklemeden yüklemeleri, son dönemde yoğunluk nedeniyle yaşanabilecek sorunların önüne geçecek ve mükelleflerimizin yaşayabileceği olası </a:t>
            </a:r>
            <a:r>
              <a:rPr lang="tr-TR" dirty="0" smtClean="0"/>
              <a:t>mağduriyeti </a:t>
            </a:r>
            <a:r>
              <a:rPr lang="tr-TR" dirty="0" smtClean="0"/>
              <a:t>engelleyebilecektir</a:t>
            </a:r>
            <a:r>
              <a:rPr lang="tr-TR" dirty="0" smtClean="0"/>
              <a:t>.</a:t>
            </a:r>
          </a:p>
          <a:p>
            <a:pPr marL="0" indent="0" algn="just">
              <a:lnSpc>
                <a:spcPct val="170000"/>
              </a:lnSpc>
              <a:buNone/>
            </a:pPr>
            <a:endParaRPr lang="tr-TR" dirty="0"/>
          </a:p>
          <a:p>
            <a:pPr marL="0" indent="0" algn="just">
              <a:lnSpc>
                <a:spcPct val="170000"/>
              </a:lnSpc>
              <a:buNone/>
            </a:pPr>
            <a:r>
              <a:rPr lang="tr-TR" dirty="0"/>
              <a:t>Ancak </a:t>
            </a:r>
            <a:r>
              <a:rPr lang="tr-TR" dirty="0" smtClean="0"/>
              <a:t>e-Defterlerini </a:t>
            </a:r>
            <a:r>
              <a:rPr lang="tr-TR" dirty="0"/>
              <a:t>yasal sürenin sonunda ancak oluşturabilecek olan mükelleflerimize, berat dosyalarını </a:t>
            </a:r>
            <a:r>
              <a:rPr lang="tr-TR" dirty="0" err="1"/>
              <a:t>tedbiren</a:t>
            </a:r>
            <a:r>
              <a:rPr lang="tr-TR" dirty="0"/>
              <a:t> zaman damgalı olarak imzalamaları Başkanlığımızca tavsiye olunmaktadır. </a:t>
            </a:r>
          </a:p>
        </p:txBody>
      </p:sp>
      <p:sp>
        <p:nvSpPr>
          <p:cNvPr id="2" name="Başlık 1"/>
          <p:cNvSpPr>
            <a:spLocks noGrp="1"/>
          </p:cNvSpPr>
          <p:nvPr>
            <p:ph type="title"/>
          </p:nvPr>
        </p:nvSpPr>
        <p:spPr/>
        <p:txBody>
          <a:bodyPr>
            <a:normAutofit/>
          </a:bodyPr>
          <a:lstStyle/>
          <a:p>
            <a:r>
              <a:rPr lang="tr-TR" sz="3600" dirty="0" smtClean="0">
                <a:solidFill>
                  <a:srgbClr val="FF0000"/>
                </a:solidFill>
              </a:rPr>
              <a:t>Önemli Uyarı !!!</a:t>
            </a:r>
            <a:endParaRPr lang="tr-TR" sz="3600" dirty="0">
              <a:solidFill>
                <a:srgbClr val="FF0000"/>
              </a:solidFill>
            </a:endParaRPr>
          </a:p>
        </p:txBody>
      </p:sp>
      <p:pic>
        <p:nvPicPr>
          <p:cNvPr id="9" name="Picture 2" descr="http://www.medyaurfa.net/wp-content/uploads/2012/07/gelir-idaresi-ba%C5%9Fkanl%C4%B1%C4%9F%C4%B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96336" y="6171990"/>
            <a:ext cx="1440160" cy="8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01636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Line 2"/>
          <p:cNvSpPr>
            <a:spLocks noChangeShapeType="1"/>
          </p:cNvSpPr>
          <p:nvPr/>
        </p:nvSpPr>
        <p:spPr bwMode="auto">
          <a:xfrm>
            <a:off x="539552" y="2385484"/>
            <a:ext cx="6480175" cy="0"/>
          </a:xfrm>
          <a:prstGeom prst="line">
            <a:avLst/>
          </a:prstGeom>
          <a:noFill/>
          <a:ln w="19050">
            <a:solidFill>
              <a:srgbClr val="C00000"/>
            </a:solidFill>
            <a:round/>
            <a:headEnd/>
            <a:tailEnd/>
          </a:ln>
          <a:effectLst>
            <a:prstShdw prst="shdw13" dist="53882" dir="13500000">
              <a:srgbClr val="C00000">
                <a:alpha val="50000"/>
              </a:srgbClr>
            </a:prstShdw>
          </a:effectLst>
        </p:spPr>
        <p:txBody>
          <a:bodyPr/>
          <a:lstStyle/>
          <a:p>
            <a:endParaRPr lang="tr-TR"/>
          </a:p>
        </p:txBody>
      </p:sp>
      <p:pic>
        <p:nvPicPr>
          <p:cNvPr id="30724"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5436492" y="3573015"/>
            <a:ext cx="668090" cy="445393"/>
          </a:xfrm>
          <a:prstGeom prst="rect">
            <a:avLst/>
          </a:prstGeom>
          <a:noFill/>
          <a:ln w="9525">
            <a:noFill/>
            <a:miter lim="800000"/>
            <a:headEnd/>
            <a:tailEnd/>
          </a:ln>
        </p:spPr>
      </p:pic>
      <p:sp>
        <p:nvSpPr>
          <p:cNvPr id="30725" name="WordArt 8"/>
          <p:cNvSpPr>
            <a:spLocks noChangeArrowheads="1" noChangeShapeType="1" noTextEdit="1"/>
          </p:cNvSpPr>
          <p:nvPr/>
        </p:nvSpPr>
        <p:spPr bwMode="auto">
          <a:xfrm>
            <a:off x="6079182" y="3661916"/>
            <a:ext cx="2741290" cy="356492"/>
          </a:xfrm>
          <a:prstGeom prst="rect">
            <a:avLst/>
          </a:prstGeom>
        </p:spPr>
        <p:txBody>
          <a:bodyPr wrap="none" fromWordArt="1">
            <a:prstTxWarp prst="textPlain">
              <a:avLst>
                <a:gd name="adj" fmla="val 50000"/>
              </a:avLst>
            </a:prstTxWarp>
          </a:bodyPr>
          <a:lstStyle/>
          <a:p>
            <a:pPr algn="ctr"/>
            <a:r>
              <a:rPr lang="tr-TR" sz="1400" kern="10" dirty="0">
                <a:ln w="9525">
                  <a:noFill/>
                  <a:round/>
                  <a:headEnd/>
                  <a:tailEnd/>
                </a:ln>
                <a:solidFill>
                  <a:srgbClr val="1C1C1C"/>
                </a:solidFill>
                <a:effectLst>
                  <a:outerShdw sy="50000" kx="2453608" rotWithShape="0">
                    <a:srgbClr val="B2B2B2">
                      <a:alpha val="50000"/>
                    </a:srgbClr>
                  </a:outerShdw>
                </a:effectLst>
                <a:latin typeface="Times New Roman"/>
                <a:cs typeface="Times New Roman"/>
              </a:rPr>
              <a:t>GELİR İDARESİ BAŞKANLIĞI</a:t>
            </a:r>
          </a:p>
        </p:txBody>
      </p:sp>
      <p:sp>
        <p:nvSpPr>
          <p:cNvPr id="30727" name="WordArt 10"/>
          <p:cNvSpPr>
            <a:spLocks noChangeArrowheads="1" noChangeShapeType="1" noTextEdit="1"/>
          </p:cNvSpPr>
          <p:nvPr/>
        </p:nvSpPr>
        <p:spPr bwMode="auto">
          <a:xfrm>
            <a:off x="2038325" y="2780928"/>
            <a:ext cx="4333875" cy="695325"/>
          </a:xfrm>
          <a:prstGeom prst="rect">
            <a:avLst/>
          </a:prstGeom>
        </p:spPr>
        <p:txBody>
          <a:bodyPr wrap="none" fromWordArt="1">
            <a:prstTxWarp prst="textPlain">
              <a:avLst>
                <a:gd name="adj" fmla="val 50000"/>
              </a:avLst>
            </a:prstTxWarp>
          </a:bodyPr>
          <a:lstStyle/>
          <a:p>
            <a:pPr algn="ctr"/>
            <a:r>
              <a:rPr lang="tr-TR" sz="6600" b="1" kern="10" dirty="0">
                <a:ln w="9525">
                  <a:noFill/>
                  <a:round/>
                  <a:headEnd/>
                  <a:tailEnd/>
                </a:ln>
                <a:solidFill>
                  <a:srgbClr val="FF0000"/>
                </a:solidFill>
                <a:effectLst>
                  <a:outerShdw sy="50000" rotWithShape="0">
                    <a:srgbClr val="B2B2B2">
                      <a:alpha val="50000"/>
                    </a:srgbClr>
                  </a:outerShdw>
                </a:effectLst>
                <a:latin typeface="Times New Roman"/>
                <a:cs typeface="Times New Roman"/>
              </a:rPr>
              <a:t>TEŞEKKÜRLER</a:t>
            </a:r>
          </a:p>
        </p:txBody>
      </p:sp>
      <p:sp>
        <p:nvSpPr>
          <p:cNvPr id="9" name="Başlık 2"/>
          <p:cNvSpPr>
            <a:spLocks noGrp="1"/>
          </p:cNvSpPr>
          <p:nvPr>
            <p:ph type="ctrTitle" idx="4294967295"/>
          </p:nvPr>
        </p:nvSpPr>
        <p:spPr>
          <a:xfrm>
            <a:off x="2034057" y="4869160"/>
            <a:ext cx="5219700" cy="1036637"/>
          </a:xfrm>
        </p:spPr>
        <p:txBody>
          <a:bodyPr>
            <a:noAutofit/>
          </a:bodyPr>
          <a:lstStyle/>
          <a:p>
            <a:pPr algn="ctr"/>
            <a:r>
              <a:rPr lang="tr-TR" sz="2000" b="1" dirty="0" smtClean="0">
                <a:solidFill>
                  <a:schemeClr val="tx1"/>
                </a:solidFill>
              </a:rPr>
              <a:t>Ş. Engin UYSAL</a:t>
            </a:r>
            <a:r>
              <a:rPr lang="tr-TR" sz="2000" dirty="0" smtClean="0">
                <a:solidFill>
                  <a:schemeClr val="tx1"/>
                </a:solidFill>
              </a:rPr>
              <a:t/>
            </a:r>
            <a:br>
              <a:rPr lang="tr-TR" sz="2000" dirty="0" smtClean="0">
                <a:solidFill>
                  <a:schemeClr val="tx1"/>
                </a:solidFill>
              </a:rPr>
            </a:br>
            <a:r>
              <a:rPr lang="tr-TR" sz="2000" dirty="0" smtClean="0">
                <a:solidFill>
                  <a:schemeClr val="tx1"/>
                </a:solidFill>
              </a:rPr>
              <a:t>Gelir İdaresi Müdürü</a:t>
            </a:r>
            <a:r>
              <a:rPr lang="tr-TR" sz="6000" dirty="0" smtClean="0">
                <a:solidFill>
                  <a:schemeClr val="tx1"/>
                </a:solidFill>
              </a:rPr>
              <a:t/>
            </a:r>
            <a:br>
              <a:rPr lang="tr-TR" sz="6000" dirty="0" smtClean="0">
                <a:solidFill>
                  <a:schemeClr val="tx1"/>
                </a:solidFill>
              </a:rPr>
            </a:br>
            <a:r>
              <a:rPr lang="tr-TR" sz="2000" u="sng" dirty="0" smtClean="0">
                <a:solidFill>
                  <a:srgbClr val="C00000"/>
                </a:solidFill>
              </a:rPr>
              <a:t>euysal@gelirler.gov.tr</a:t>
            </a:r>
            <a:endParaRPr lang="tr-TR" sz="6000" u="sng" dirty="0">
              <a:solidFill>
                <a:srgbClr val="C00000"/>
              </a:solidFill>
            </a:endParaRPr>
          </a:p>
        </p:txBody>
      </p:sp>
      <p:pic>
        <p:nvPicPr>
          <p:cNvPr id="2150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916832"/>
            <a:ext cx="6559550" cy="9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5696" y="4196259"/>
            <a:ext cx="6559550" cy="9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77068" y="4581128"/>
            <a:ext cx="6559550" cy="9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8372197"/>
      </p:ext>
    </p:extLst>
  </p:cSld>
  <p:clrMapOvr>
    <a:masterClrMapping/>
  </p:clrMapOvr>
  <mc:AlternateContent xmlns:mc="http://schemas.openxmlformats.org/markup-compatibility/2006" xmlns:p14="http://schemas.microsoft.com/office/powerpoint/2010/main">
    <mc:Choice Requires="p14">
      <p:transition spd="med" p14:dur="700" advClick="0" advTm="4000">
        <p:fade/>
      </p:transition>
    </mc:Choice>
    <mc:Fallback xmlns="">
      <p:transition spd="med"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lga Biçimi">
  <a:themeElements>
    <a:clrScheme name="Dalga Biçimi">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alga Biçimi">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alga Biçimi">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TotalTime>
  <Words>3279</Words>
  <Application>Microsoft Office PowerPoint</Application>
  <PresentationFormat>Ekran Gösterisi (4:3)</PresentationFormat>
  <Paragraphs>505</Paragraphs>
  <Slides>64</Slides>
  <Notes>43</Notes>
  <HiddenSlides>0</HiddenSlides>
  <MMClips>0</MMClips>
  <ScaleCrop>false</ScaleCrop>
  <HeadingPairs>
    <vt:vector size="4" baseType="variant">
      <vt:variant>
        <vt:lpstr>Tema</vt:lpstr>
      </vt:variant>
      <vt:variant>
        <vt:i4>1</vt:i4>
      </vt:variant>
      <vt:variant>
        <vt:lpstr>Slayt Başlıkları</vt:lpstr>
      </vt:variant>
      <vt:variant>
        <vt:i4>64</vt:i4>
      </vt:variant>
    </vt:vector>
  </HeadingPairs>
  <TitlesOfParts>
    <vt:vector size="65" baseType="lpstr">
      <vt:lpstr>Dalga Biçimi</vt:lpstr>
      <vt:lpstr>PowerPoint Sunusu</vt:lpstr>
      <vt:lpstr>ÜLKEMİZDE E-DÖNÜŞÜM 2008-2013</vt:lpstr>
      <vt:lpstr>ÜLKEMİZDE E-DÖNÜŞÜM 2008-2013</vt:lpstr>
      <vt:lpstr>e -fatura </vt:lpstr>
      <vt:lpstr>PowerPoint Sunusu</vt:lpstr>
      <vt:lpstr>PowerPoint Sunusu</vt:lpstr>
      <vt:lpstr>PowerPoint Sunusu</vt:lpstr>
      <vt:lpstr>PORTAL YÖNTEMİ</vt:lpstr>
      <vt:lpstr>FATURA YÜKLEME </vt:lpstr>
      <vt:lpstr>PowerPoint Sunusu</vt:lpstr>
      <vt:lpstr>Uygulamadan indirilen  e-fatura, Başkanlık tarafından sunulan ara yüz vasıtasıyla internet bağlantısı  olan her yerde görüntülenebilmekte ve mali mührü doğrulanabilmekte ve başarılı bir şekilde e-Fatura merkezinden geçtiği sorgulanabilmektedir.</vt:lpstr>
      <vt:lpstr>ENTEGRASYON YÖNTEMİ</vt:lpstr>
      <vt:lpstr> </vt:lpstr>
      <vt:lpstr>PowerPoint Sunusu</vt:lpstr>
      <vt:lpstr>Özel Entegrasyon Yöntemi ile e-Fatura Uygulamasını Kullanma</vt:lpstr>
      <vt:lpstr>Özel Entegrasyon Yönteminin Avantajları</vt:lpstr>
      <vt:lpstr>PowerPoint Sunusu</vt:lpstr>
      <vt:lpstr>e-FATURA SAKLAMA HİZMETİ </vt:lpstr>
      <vt:lpstr>E-Fatura Kullanıcı Sayısı</vt:lpstr>
      <vt:lpstr>2016 Yılı Başı İtibariyle Beklenen  E-Fatura Kullanıcı Sayısı</vt:lpstr>
      <vt:lpstr>E-FATURA YENİLİKLER</vt:lpstr>
      <vt:lpstr>E-FATURA YENİLİKLER</vt:lpstr>
      <vt:lpstr>E-FATURA YENİLİKLER</vt:lpstr>
      <vt:lpstr>PowerPoint Sunusu</vt:lpstr>
      <vt:lpstr>PowerPoint Sunusu</vt:lpstr>
      <vt:lpstr>PowerPoint Sunusu</vt:lpstr>
      <vt:lpstr>PowerPoint Sunusu</vt:lpstr>
      <vt:lpstr>OLUŞTURULAN BELGELERİN FORMATI </vt:lpstr>
      <vt:lpstr>MUHAFAZA VE İBRAZ</vt:lpstr>
      <vt:lpstr>e- ARŞİV YARARLARI</vt:lpstr>
      <vt:lpstr>e-Arşiv </vt:lpstr>
      <vt:lpstr>e-Arşiv </vt:lpstr>
      <vt:lpstr>PowerPoint Sunusu</vt:lpstr>
      <vt:lpstr>PowerPoint Sunusu</vt:lpstr>
      <vt:lpstr>PowerPoint Sunusu</vt:lpstr>
      <vt:lpstr>Kİmler e-defter tutabİlİr?</vt:lpstr>
      <vt:lpstr>PowerPoint Sunusu</vt:lpstr>
      <vt:lpstr>E-DEFTER TUTMANIN  KOŞULLARI </vt:lpstr>
      <vt:lpstr>Başvuru</vt:lpstr>
      <vt:lpstr>Uygulamaya Başvuru</vt:lpstr>
      <vt:lpstr>E-Defter İŞ Süreçlerİ </vt:lpstr>
      <vt:lpstr>PowerPoint Sunusu</vt:lpstr>
      <vt:lpstr>PowerPoint Sunusu</vt:lpstr>
      <vt:lpstr>e-Defter’de Ünvan</vt:lpstr>
      <vt:lpstr>e-Defter’de Hesap Dönemi</vt:lpstr>
      <vt:lpstr>e-Defter’de SM-SMMM-YMM Bilgisi</vt:lpstr>
      <vt:lpstr>e-Defter’de Oluşturma Tarihi</vt:lpstr>
      <vt:lpstr>e-Defter’de Dönem Başlangıcı-Sonu</vt:lpstr>
      <vt:lpstr>e-Defter’de Giriş Yapan Kişi Bilgisi</vt:lpstr>
      <vt:lpstr>e-Defter’de Kayıt Tarihi</vt:lpstr>
      <vt:lpstr>e-Defter’de Belge Tipi</vt:lpstr>
      <vt:lpstr>E-Defterde Faturalara İlişkin Uygulama</vt:lpstr>
      <vt:lpstr>e-Defter’de Banka İşlemlerine İlişkin Uygulama (I)</vt:lpstr>
      <vt:lpstr>e-Defter’de Banka İşlemlerine İlişkin Uygulama (II)</vt:lpstr>
      <vt:lpstr>e-Defter’de Masraf Listesine İlişkin Uygulama</vt:lpstr>
      <vt:lpstr>e-Defter’de Z Raporuna İlişkin Uygulama</vt:lpstr>
      <vt:lpstr>e-Defter’de Çeklere İlişkin Uygulama</vt:lpstr>
      <vt:lpstr>e-Defter’de Senetlere İlişkin Uygulama</vt:lpstr>
      <vt:lpstr>e-Defter’de Ücret Bordrolarına İlişkin Uygulama</vt:lpstr>
      <vt:lpstr>e-Defter’de Serbest Meslek Makbuzuna  İlişkin Uygulama</vt:lpstr>
      <vt:lpstr>E-Defterde Berat Silme İşlemi</vt:lpstr>
      <vt:lpstr>Önemli Uyarı !!!</vt:lpstr>
      <vt:lpstr>Önemli Uyarı !!!</vt:lpstr>
      <vt:lpstr>Ş. Engin UYSAL Gelir İdaresi Müdürü euysal@gelirler.gov.tr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Administrator</dc:creator>
  <cp:lastModifiedBy>Administrator</cp:lastModifiedBy>
  <cp:revision>10</cp:revision>
  <dcterms:created xsi:type="dcterms:W3CDTF">2015-04-01T12:06:54Z</dcterms:created>
  <dcterms:modified xsi:type="dcterms:W3CDTF">2015-09-17T22:11:18Z</dcterms:modified>
</cp:coreProperties>
</file>